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5"/>
    <p:sldMasterId id="2147483716" r:id="rId6"/>
  </p:sldMasterIdLst>
  <p:notesMasterIdLst>
    <p:notesMasterId r:id="rId30"/>
  </p:notesMasterIdLst>
  <p:sldIdLst>
    <p:sldId id="259" r:id="rId7"/>
    <p:sldId id="320" r:id="rId8"/>
    <p:sldId id="326" r:id="rId9"/>
    <p:sldId id="340" r:id="rId10"/>
    <p:sldId id="344" r:id="rId11"/>
    <p:sldId id="339" r:id="rId12"/>
    <p:sldId id="362" r:id="rId13"/>
    <p:sldId id="363" r:id="rId14"/>
    <p:sldId id="343" r:id="rId15"/>
    <p:sldId id="366" r:id="rId16"/>
    <p:sldId id="368" r:id="rId17"/>
    <p:sldId id="369" r:id="rId18"/>
    <p:sldId id="370" r:id="rId19"/>
    <p:sldId id="371" r:id="rId20"/>
    <p:sldId id="317" r:id="rId21"/>
    <p:sldId id="314" r:id="rId22"/>
    <p:sldId id="315" r:id="rId23"/>
    <p:sldId id="316" r:id="rId24"/>
    <p:sldId id="355" r:id="rId25"/>
    <p:sldId id="356" r:id="rId26"/>
    <p:sldId id="354" r:id="rId27"/>
    <p:sldId id="361"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FFF"/>
    <a:srgbClr val="019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1713" autoAdjust="0"/>
  </p:normalViewPr>
  <p:slideViewPr>
    <p:cSldViewPr>
      <p:cViewPr>
        <p:scale>
          <a:sx n="55" d="100"/>
          <a:sy n="55" d="100"/>
        </p:scale>
        <p:origin x="-3246" y="-12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7DB91-64BB-4182-A234-C2241FD2F420}" type="datetimeFigureOut">
              <a:rPr lang="en-US" smtClean="0"/>
              <a:pPr/>
              <a:t>8/28/2013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667DE-EA0C-4B02-B8BC-B8745D88F8CF}" type="slidenum">
              <a:rPr lang="en-US" smtClean="0"/>
              <a:pPr/>
              <a:t>‹#›</a:t>
            </a:fld>
            <a:endParaRPr lang="en-US" dirty="0"/>
          </a:p>
        </p:txBody>
      </p:sp>
    </p:spTree>
    <p:extLst>
      <p:ext uri="{BB962C8B-B14F-4D97-AF65-F5344CB8AC3E}">
        <p14:creationId xmlns:p14="http://schemas.microsoft.com/office/powerpoint/2010/main" val="36370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a:t>
            </a:r>
            <a:endParaRPr lang="en-US" dirty="0">
              <a:solidFill>
                <a:prstClr val="black"/>
              </a:solidFill>
            </a:endParaRPr>
          </a:p>
        </p:txBody>
      </p:sp>
      <p:sp>
        <p:nvSpPr>
          <p:cNvPr id="6" name="Slide Number Placeholder 5"/>
          <p:cNvSpPr>
            <a:spLocks noGrp="1"/>
          </p:cNvSpPr>
          <p:nvPr>
            <p:ph type="sldNum" sz="quarter" idx="12"/>
          </p:nvPr>
        </p:nvSpPr>
        <p:spPr/>
        <p:txBody>
          <a:bodyPr/>
          <a:lstStyle/>
          <a:p>
            <a:r>
              <a:rPr lang="en-US" dirty="0" smtClean="0">
                <a:solidFill>
                  <a:prstClr val="black"/>
                </a:solidFill>
              </a:rPr>
              <a:t>1 - </a:t>
            </a:r>
            <a:fld id="{F828C133-70E5-4AD1-973B-109946A6478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29657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Enabling Acceleration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APM Solution Offering, together with CA’s collection of Service Assurance solutions, extends the value of CA solutions and solution offerings, and we are always expanding and improving upon integrations. Three main integrations, which are independent of each other, are as follows: </a:t>
            </a:r>
          </a:p>
          <a:p>
            <a:r>
              <a:rPr lang="en-US" sz="1200" b="1" kern="1200" dirty="0" smtClean="0">
                <a:solidFill>
                  <a:schemeClr val="tx1"/>
                </a:solidFill>
                <a:effectLst/>
                <a:latin typeface="+mn-lt"/>
                <a:ea typeface="+mn-ea"/>
                <a:cs typeface="+mn-cs"/>
              </a:rPr>
              <a:t>CA Infrastructure Management (IM) Integration Acceleration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acceleration service provides visibility into network device performance, and provides native multi-tenancy capability from the ground up. It provides visibility and increased control of the monitored infrastructure responsible for delivery of mission critical applications.</a:t>
            </a:r>
          </a:p>
          <a:p>
            <a:r>
              <a:rPr lang="en-US" sz="1200" b="1" kern="1200" dirty="0" smtClean="0">
                <a:solidFill>
                  <a:schemeClr val="tx1"/>
                </a:solidFill>
                <a:effectLst/>
                <a:latin typeface="+mn-lt"/>
                <a:ea typeface="+mn-ea"/>
                <a:cs typeface="+mn-cs"/>
              </a:rPr>
              <a:t>CA Service Operations Insight (SOI) Integration Acceleration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 SOI integration acceleration services extend the capability of foundation services to provide you with real-time views of service status so you can pinpoint, prioritize and resolve across the IT supply chain. This helps to minimize risks to the business, improve service quality and predictability, and optimize operational efficiency.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 Application Delivery Analysis Integration Acceleration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 Application Delivery Analysis passively monitors every TCP application packet traversing the network between clients and services, and provides metrics that include network, server, and application latency for all mission-critical applications to provide optimal application delivery.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4667DE-EA0C-4B02-B8BC-B8745D88F8CF}" type="slidenum">
              <a:rPr lang="en-US" smtClean="0"/>
              <a:pPr/>
              <a:t>10</a:t>
            </a:fld>
            <a:endParaRPr lang="en-US" dirty="0"/>
          </a:p>
        </p:txBody>
      </p:sp>
    </p:spTree>
    <p:extLst>
      <p:ext uri="{BB962C8B-B14F-4D97-AF65-F5344CB8AC3E}">
        <p14:creationId xmlns:p14="http://schemas.microsoft.com/office/powerpoint/2010/main" val="384798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Enabling Acceleration Services</a:t>
            </a:r>
            <a:endParaRPr lang="en-US" dirty="0"/>
          </a:p>
          <a:p>
            <a:r>
              <a:rPr lang="en-US" dirty="0"/>
              <a:t>The APM Solution Offering, together with CA’s collection of Service Assurance solutions, extends the value of CA solutions and solution offerings, and we are always expanding and improving upon integrations. Three main integrations, which are independent of each other, are as follows: </a:t>
            </a:r>
          </a:p>
          <a:p>
            <a:r>
              <a:rPr lang="en-US" b="1" dirty="0"/>
              <a:t>CA Infrastructure Management (IM) Integration Acceleration Services</a:t>
            </a:r>
            <a:endParaRPr lang="en-US" dirty="0"/>
          </a:p>
          <a:p>
            <a:r>
              <a:rPr lang="en-US" dirty="0"/>
              <a:t>This acceleration service provides visibility into network device performance, and provides native multi-tenancy capability from the ground up. It provides visibility and increased control of the monitored infrastructure responsible for delivery of mission critical applications.</a:t>
            </a:r>
          </a:p>
          <a:p>
            <a:r>
              <a:rPr lang="en-US" b="1" dirty="0"/>
              <a:t>CA Service Operations Insight (SOI) Integration Acceleration Services</a:t>
            </a:r>
            <a:endParaRPr lang="en-US" dirty="0"/>
          </a:p>
          <a:p>
            <a:r>
              <a:rPr lang="en-US" dirty="0"/>
              <a:t>CA SOI integration acceleration services extend the capability of foundation services to provide you with real-time views of service status so you can pinpoint, prioritize and resolve across the IT supply chain. This helps to minimize risks to the business, improve service quality and predictability, and optimize operational efficiency.</a:t>
            </a:r>
          </a:p>
          <a:p>
            <a:r>
              <a:rPr lang="en-US" b="1" dirty="0"/>
              <a:t> </a:t>
            </a:r>
            <a:endParaRPr lang="en-US" dirty="0"/>
          </a:p>
          <a:p>
            <a:r>
              <a:rPr lang="en-US" b="1" dirty="0"/>
              <a:t> </a:t>
            </a:r>
            <a:endParaRPr lang="en-US" dirty="0"/>
          </a:p>
          <a:p>
            <a:r>
              <a:rPr lang="en-US" b="1" dirty="0"/>
              <a:t>CA Application Delivery Analysis Integration Acceleration Services</a:t>
            </a:r>
            <a:endParaRPr lang="en-US" dirty="0"/>
          </a:p>
          <a:p>
            <a:r>
              <a:rPr lang="en-US" dirty="0"/>
              <a:t>CA Application Delivery Analysis passively monitors every TCP application packet traversing the network between clients and services, and provides metrics that include network, server, and application latency for all mission-critical applications to provide optimal application delivery.</a:t>
            </a:r>
          </a:p>
        </p:txBody>
      </p:sp>
      <p:sp>
        <p:nvSpPr>
          <p:cNvPr id="4" name="Slide Number Placeholder 3"/>
          <p:cNvSpPr>
            <a:spLocks noGrp="1"/>
          </p:cNvSpPr>
          <p:nvPr>
            <p:ph type="sldNum" sz="quarter" idx="10"/>
          </p:nvPr>
        </p:nvSpPr>
        <p:spPr/>
        <p:txBody>
          <a:bodyPr/>
          <a:lstStyle/>
          <a:p>
            <a:fld id="{274667DE-EA0C-4B02-B8BC-B8745D88F8CF}" type="slidenum">
              <a:rPr lang="en-US" smtClean="0"/>
              <a:pPr/>
              <a:t>12</a:t>
            </a:fld>
            <a:endParaRPr lang="en-US" dirty="0"/>
          </a:p>
        </p:txBody>
      </p:sp>
    </p:spTree>
    <p:extLst>
      <p:ext uri="{BB962C8B-B14F-4D97-AF65-F5344CB8AC3E}">
        <p14:creationId xmlns:p14="http://schemas.microsoft.com/office/powerpoint/2010/main" val="384798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fontAlgn="base">
              <a:spcBef>
                <a:spcPct val="0"/>
              </a:spcBef>
              <a:spcAft>
                <a:spcPct val="0"/>
              </a:spcAft>
            </a:pPr>
            <a:r>
              <a:rPr lang="en-US" dirty="0">
                <a:ea typeface="Times New Roman" pitchFamily="18" charset="0"/>
                <a:cs typeface="Calibri" pitchFamily="34" charset="0"/>
              </a:rPr>
              <a:t>Adds more depth of functionality to the built-in features of CA APM solution accelerators. </a:t>
            </a:r>
          </a:p>
          <a:p>
            <a:pPr defTabSz="914282" fontAlgn="base">
              <a:spcBef>
                <a:spcPct val="0"/>
              </a:spcBef>
              <a:spcAft>
                <a:spcPct val="0"/>
              </a:spcAft>
            </a:pPr>
            <a:r>
              <a:rPr lang="en-US" dirty="0">
                <a:ea typeface="Times New Roman" pitchFamily="18" charset="0"/>
                <a:cs typeface="Calibri" pitchFamily="34" charset="0"/>
              </a:rPr>
              <a:t>These enhancements offer benefits like delivering new integration, enhancing functionality that provides value to new users and additional audiences, providing industry-specific configurations, and augmenting analytic capabilities with powerful report libraries and dashboards.</a:t>
            </a:r>
            <a:endParaRPr lang="en-US" sz="1000"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74667DE-EA0C-4B02-B8BC-B8745D88F8CF}" type="slidenum">
              <a:rPr lang="en-US" smtClean="0"/>
              <a:pPr/>
              <a:t>13</a:t>
            </a:fld>
            <a:endParaRPr lang="en-US" dirty="0"/>
          </a:p>
        </p:txBody>
      </p:sp>
    </p:spTree>
    <p:extLst>
      <p:ext uri="{BB962C8B-B14F-4D97-AF65-F5344CB8AC3E}">
        <p14:creationId xmlns:p14="http://schemas.microsoft.com/office/powerpoint/2010/main" val="384798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what</a:t>
            </a:r>
            <a:r>
              <a:rPr lang="en-US" baseline="0" dirty="0" smtClean="0"/>
              <a:t> your desired business outcomes are and the technology that you choose to help you get there, CA Services can help you plan the best strategy for implementing the solution.</a:t>
            </a:r>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 2012 CA. All rights reserved.</a:t>
            </a:r>
            <a:endParaRPr lang="en-US" dirty="0"/>
          </a:p>
        </p:txBody>
      </p:sp>
    </p:spTree>
    <p:extLst>
      <p:ext uri="{BB962C8B-B14F-4D97-AF65-F5344CB8AC3E}">
        <p14:creationId xmlns:p14="http://schemas.microsoft.com/office/powerpoint/2010/main" val="43032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Just</a:t>
            </a:r>
            <a:r>
              <a:rPr lang="en-US" baseline="0" dirty="0" smtClean="0"/>
              <a:t> like we are platform agnostic, we are also delivery model agnostic. We don’t care if you choose a on-premise solution, a SaaS solution, or a hosted solution (from CA Services or someone else). </a:t>
            </a:r>
          </a:p>
          <a:p>
            <a:endParaRPr lang="en-US" baseline="0" dirty="0" smtClean="0"/>
          </a:p>
          <a:p>
            <a:pPr marL="171450" indent="-171450">
              <a:buFont typeface="Arial" pitchFamily="34" charset="0"/>
              <a:buChar char="•"/>
            </a:pPr>
            <a:r>
              <a:rPr lang="en-US" baseline="0" dirty="0" smtClean="0"/>
              <a:t>We can help you to plan it – with our consultation services. </a:t>
            </a:r>
          </a:p>
          <a:p>
            <a:pPr marL="628650" lvl="1" indent="-171450">
              <a:buFont typeface="Arial" pitchFamily="34" charset="0"/>
              <a:buChar char="•"/>
            </a:pPr>
            <a:r>
              <a:rPr lang="en-US" dirty="0" smtClean="0"/>
              <a:t>When </a:t>
            </a:r>
            <a:r>
              <a:rPr lang="en-US" dirty="0"/>
              <a:t>you are implementing a new solution, the technology integration can be easier than people and process change.  </a:t>
            </a:r>
            <a:r>
              <a:rPr lang="en-US" dirty="0" smtClean="0"/>
              <a:t>You may have </a:t>
            </a:r>
            <a:r>
              <a:rPr lang="en-US" dirty="0"/>
              <a:t>IT operating models and processes that were developed over many years that are not easy to change. </a:t>
            </a:r>
            <a:endParaRPr lang="en-US" dirty="0" smtClean="0"/>
          </a:p>
          <a:p>
            <a:pPr marL="171450" indent="-171450">
              <a:buFont typeface="Arial" pitchFamily="34" charset="0"/>
              <a:buChar char="•"/>
            </a:pPr>
            <a:r>
              <a:rPr lang="en-US" dirty="0" smtClean="0"/>
              <a:t>We </a:t>
            </a:r>
            <a:r>
              <a:rPr lang="en-US" dirty="0"/>
              <a:t>can help you plan a complete solution by helping you assess the people, process and technology requirements.  </a:t>
            </a:r>
            <a:endParaRPr lang="en-US" dirty="0" smtClean="0"/>
          </a:p>
          <a:p>
            <a:pPr marL="628650" lvl="1" indent="-171450">
              <a:buFont typeface="Arial" pitchFamily="34" charset="0"/>
              <a:buChar char="•"/>
            </a:pPr>
            <a:r>
              <a:rPr lang="en-US" dirty="0" smtClean="0"/>
              <a:t>Getting</a:t>
            </a:r>
            <a:r>
              <a:rPr lang="en-US" baseline="0" dirty="0" smtClean="0"/>
              <a:t> full value from your investment </a:t>
            </a:r>
            <a:r>
              <a:rPr lang="en-US" dirty="0" smtClean="0"/>
              <a:t>doesn’t just rely on implementing new </a:t>
            </a:r>
            <a:r>
              <a:rPr lang="en-US" dirty="0"/>
              <a:t>technology.  </a:t>
            </a:r>
            <a:endParaRPr lang="en-US" dirty="0" smtClean="0"/>
          </a:p>
          <a:p>
            <a:pPr marL="628650" lvl="1" indent="-171450">
              <a:buFont typeface="Arial" pitchFamily="34" charset="0"/>
              <a:buChar char="•"/>
            </a:pPr>
            <a:r>
              <a:rPr lang="en-US" dirty="0" smtClean="0"/>
              <a:t>People</a:t>
            </a:r>
            <a:r>
              <a:rPr lang="en-US" baseline="0" dirty="0" smtClean="0"/>
              <a:t> need to understand</a:t>
            </a:r>
            <a:r>
              <a:rPr lang="en-US" dirty="0" smtClean="0"/>
              <a:t> </a:t>
            </a:r>
            <a:r>
              <a:rPr lang="en-US" dirty="0"/>
              <a:t>how their functional role </a:t>
            </a:r>
            <a:r>
              <a:rPr lang="en-US" dirty="0" smtClean="0"/>
              <a:t>and processes are impacted for technology</a:t>
            </a:r>
            <a:r>
              <a:rPr lang="en-US" baseline="0" dirty="0" smtClean="0"/>
              <a:t> investments to yield results</a:t>
            </a:r>
            <a:r>
              <a:rPr lang="en-US" dirty="0" smtClean="0"/>
              <a:t>.  </a:t>
            </a:r>
          </a:p>
          <a:p>
            <a:pPr marL="171450" indent="-171450">
              <a:buFont typeface="Arial" pitchFamily="34" charset="0"/>
              <a:buChar char="•"/>
            </a:pPr>
            <a:r>
              <a:rPr lang="en-US" dirty="0" smtClean="0"/>
              <a:t>If you are like many of our customers, you are asked to justify every IT investment and demonstrate ROI. </a:t>
            </a:r>
          </a:p>
          <a:p>
            <a:pPr marL="628650" lvl="1" indent="-171450">
              <a:buFont typeface="Arial" pitchFamily="34" charset="0"/>
              <a:buChar char="•"/>
            </a:pPr>
            <a:r>
              <a:rPr lang="en-US" dirty="0" smtClean="0"/>
              <a:t>We can help you accomplish that when we</a:t>
            </a:r>
            <a:r>
              <a:rPr lang="en-US" baseline="0" dirty="0" smtClean="0"/>
              <a:t> work together to conduct a full value analysis after the CA Services engagement.</a:t>
            </a:r>
          </a:p>
          <a:p>
            <a:endParaRPr lang="en-US" baseline="0" dirty="0" smtClean="0"/>
          </a:p>
          <a:p>
            <a:r>
              <a:rPr lang="en-US" baseline="0" dirty="0" smtClean="0"/>
              <a:t>We can also help you build the best solution for your needs with our implementation services –  proven, modular solutions </a:t>
            </a:r>
            <a:r>
              <a:rPr lang="en-US" dirty="0"/>
              <a:t>that align to your people, process, technology, and budget requirements, while retaining the benefit of </a:t>
            </a:r>
            <a:r>
              <a:rPr lang="en-US" dirty="0" smtClean="0"/>
              <a:t>defined </a:t>
            </a:r>
            <a:r>
              <a:rPr lang="en-US" dirty="0"/>
              <a:t>outcomes </a:t>
            </a:r>
            <a:r>
              <a:rPr lang="en-US" baseline="0" dirty="0" smtClean="0"/>
              <a:t>that allow for efficient and effective implementation.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69AA2D9-126C-41D1-8264-154908F655F6}" type="slidenum">
              <a:rPr lang="en-US" smtClean="0">
                <a:solidFill>
                  <a:prstClr val="black"/>
                </a:solidFill>
              </a:rPr>
              <a:pPr>
                <a:defRPr/>
              </a:pPr>
              <a:t>16</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Copyright © 2012 CA. All rights reserved.</a:t>
            </a:r>
            <a:endParaRPr lang="en-US" dirty="0">
              <a:solidFill>
                <a:prstClr val="black"/>
              </a:solidFill>
            </a:endParaRPr>
          </a:p>
        </p:txBody>
      </p:sp>
    </p:spTree>
    <p:extLst>
      <p:ext uri="{BB962C8B-B14F-4D97-AF65-F5344CB8AC3E}">
        <p14:creationId xmlns:p14="http://schemas.microsoft.com/office/powerpoint/2010/main" val="1595106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17" indent="-226017" defTabSz="904067">
              <a:buFont typeface="Arial" pitchFamily="34" charset="0"/>
              <a:buChar char="•"/>
              <a:defRPr/>
            </a:pPr>
            <a:r>
              <a:rPr lang="en-US" b="1" dirty="0" smtClean="0"/>
              <a:t>CA Technologies also offers outstanding education resources </a:t>
            </a:r>
            <a:r>
              <a:rPr lang="en-US" dirty="0" smtClean="0"/>
              <a:t>for the training and support of your staff who will be responsible for running and operating the environment.</a:t>
            </a:r>
          </a:p>
          <a:p>
            <a:pPr marL="226017" indent="-226017" defTabSz="904067">
              <a:buFont typeface="Arial" pitchFamily="34" charset="0"/>
              <a:buChar char="•"/>
              <a:defRPr/>
            </a:pPr>
            <a:r>
              <a:rPr lang="en-US" b="1" dirty="0" smtClean="0"/>
              <a:t>We are strong believers in post-implementation training</a:t>
            </a:r>
            <a:r>
              <a:rPr lang="en-US" dirty="0" smtClean="0"/>
              <a:t>, and advocate</a:t>
            </a:r>
            <a:r>
              <a:rPr lang="en-US" baseline="0" dirty="0" smtClean="0"/>
              <a:t> assessing organizational impact in the early stages of your plan so individuals and teams are set up for success after we end our initial engagement.</a:t>
            </a:r>
            <a:endParaRPr lang="en-US" dirty="0" smtClean="0"/>
          </a:p>
          <a:p>
            <a:pPr marL="171450" indent="-171450">
              <a:buFont typeface="Arial" pitchFamily="34" charset="0"/>
              <a:buChar char="•"/>
            </a:pPr>
            <a:r>
              <a:rPr lang="en-US" b="1" dirty="0" smtClean="0"/>
              <a:t>We will work with you to identify your educational needs</a:t>
            </a:r>
            <a:r>
              <a:rPr lang="en-US" dirty="0" smtClean="0"/>
              <a:t>, provide a range of flexible learning options,</a:t>
            </a:r>
            <a:r>
              <a:rPr lang="en-US" baseline="0" dirty="0" smtClean="0"/>
              <a:t> and outline an effective plan to meet your goals.</a:t>
            </a:r>
          </a:p>
          <a:p>
            <a:pPr marL="171450" indent="-171450">
              <a:buFont typeface="Arial" pitchFamily="34" charset="0"/>
              <a:buChar char="•"/>
            </a:pPr>
            <a:r>
              <a:rPr lang="en-US" b="1" baseline="0" dirty="0" smtClean="0"/>
              <a:t>Our training methods and tools are designed to help teams be more productive </a:t>
            </a:r>
            <a:r>
              <a:rPr lang="en-US" baseline="0" dirty="0" smtClean="0"/>
              <a:t>in less time so you’ll reach your business goals sooner.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 2012 CA. All rights reserved.</a:t>
            </a:r>
            <a:endParaRPr lang="en-US" dirty="0"/>
          </a:p>
        </p:txBody>
      </p:sp>
    </p:spTree>
    <p:extLst>
      <p:ext uri="{BB962C8B-B14F-4D97-AF65-F5344CB8AC3E}">
        <p14:creationId xmlns:p14="http://schemas.microsoft.com/office/powerpoint/2010/main" val="41705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1" kern="1200" dirty="0" smtClean="0">
                <a:solidFill>
                  <a:schemeClr val="tx1"/>
                </a:solidFill>
                <a:effectLst/>
                <a:latin typeface="+mn-lt"/>
                <a:ea typeface="+mn-ea"/>
                <a:cs typeface="+mn-cs"/>
              </a:rPr>
              <a:t>CA Services is committed to your success with CA Technologies solutions</a:t>
            </a:r>
            <a:r>
              <a:rPr lang="en-US" sz="1200" kern="1200" dirty="0" smtClean="0">
                <a:solidFill>
                  <a:schemeClr val="tx1"/>
                </a:solidFill>
                <a:effectLst/>
                <a:latin typeface="+mn-lt"/>
                <a:ea typeface="+mn-ea"/>
                <a:cs typeface="+mn-cs"/>
              </a:rPr>
              <a:t>, and to working with you throughout the entire solution lifecycle, from strategy and consulting to implementation and management. </a:t>
            </a:r>
          </a:p>
          <a:p>
            <a:pPr marL="171450" indent="-171450">
              <a:buFont typeface="Arial" pitchFamily="34" charset="0"/>
              <a:buChar char="•"/>
            </a:pPr>
            <a:r>
              <a:rPr lang="en-US" sz="1200" b="1" kern="1200" dirty="0" smtClean="0">
                <a:solidFill>
                  <a:schemeClr val="tx1"/>
                </a:solidFill>
                <a:effectLst/>
                <a:latin typeface="+mn-lt"/>
                <a:ea typeface="+mn-ea"/>
                <a:cs typeface="+mn-cs"/>
              </a:rPr>
              <a:t>We help you get the most from your solutions by leveraging our deep expertise </a:t>
            </a:r>
            <a:r>
              <a:rPr lang="en-US" sz="1200" kern="1200" dirty="0" smtClean="0">
                <a:solidFill>
                  <a:schemeClr val="tx1"/>
                </a:solidFill>
                <a:effectLst/>
                <a:latin typeface="+mn-lt"/>
                <a:ea typeface="+mn-ea"/>
                <a:cs typeface="+mn-cs"/>
              </a:rPr>
              <a:t>and years of experience gained from thousands of engagements around the world.</a:t>
            </a:r>
          </a:p>
          <a:p>
            <a:pPr marL="171450" indent="-171450">
              <a:buFont typeface="Arial" pitchFamily="34" charset="0"/>
              <a:buChar char="•"/>
            </a:pPr>
            <a:r>
              <a:rPr lang="en-US" sz="1200" b="1" kern="1200" dirty="0" smtClean="0">
                <a:solidFill>
                  <a:schemeClr val="tx1"/>
                </a:solidFill>
                <a:effectLst/>
                <a:latin typeface="+mn-lt"/>
                <a:ea typeface="+mn-ea"/>
                <a:cs typeface="+mn-cs"/>
              </a:rPr>
              <a:t>Our consulting services help you find your path </a:t>
            </a:r>
            <a:r>
              <a:rPr lang="en-US" sz="1200" b="0" kern="1200" dirty="0" smtClean="0">
                <a:solidFill>
                  <a:schemeClr val="tx1"/>
                </a:solidFill>
                <a:effectLst/>
                <a:latin typeface="+mn-lt"/>
                <a:ea typeface="+mn-ea"/>
                <a:cs typeface="+mn-cs"/>
              </a:rPr>
              <a:t>and start your journey…and,</a:t>
            </a:r>
          </a:p>
          <a:p>
            <a:pPr marL="171450" indent="-171450">
              <a:buFont typeface="Arial" pitchFamily="34" charset="0"/>
              <a:buChar char="•"/>
            </a:pPr>
            <a:r>
              <a:rPr lang="en-US" sz="1200" b="1" kern="1200" dirty="0" smtClean="0">
                <a:solidFill>
                  <a:schemeClr val="tx1"/>
                </a:solidFill>
                <a:effectLst/>
                <a:latin typeface="+mn-lt"/>
                <a:ea typeface="+mn-ea"/>
                <a:cs typeface="+mn-cs"/>
              </a:rPr>
              <a:t>Our</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implementation services get you to your destination </a:t>
            </a:r>
            <a:r>
              <a:rPr lang="en-US" sz="1200" kern="1200" dirty="0" smtClean="0">
                <a:solidFill>
                  <a:schemeClr val="tx1"/>
                </a:solidFill>
                <a:effectLst/>
                <a:latin typeface="+mn-lt"/>
                <a:ea typeface="+mn-ea"/>
                <a:cs typeface="+mn-cs"/>
              </a:rPr>
              <a:t>with modular and configurable approaches to meet your unique demands. </a:t>
            </a:r>
          </a:p>
          <a:p>
            <a:pPr marL="171450" indent="-171450">
              <a:buFont typeface="Arial" pitchFamily="34" charset="0"/>
              <a:buChar char="•"/>
            </a:pPr>
            <a:r>
              <a:rPr lang="en-US" sz="1200" b="1" kern="1200" dirty="0" smtClean="0">
                <a:solidFill>
                  <a:schemeClr val="tx1"/>
                </a:solidFill>
                <a:effectLst/>
                <a:latin typeface="+mn-lt"/>
                <a:ea typeface="+mn-ea"/>
                <a:cs typeface="+mn-cs"/>
              </a:rPr>
              <a:t>CA Services delivers unsurpassed depth of expertise </a:t>
            </a:r>
            <a:r>
              <a:rPr lang="en-US" sz="1200" kern="1200" dirty="0" smtClean="0">
                <a:solidFill>
                  <a:schemeClr val="tx1"/>
                </a:solidFill>
                <a:effectLst/>
                <a:latin typeface="+mn-lt"/>
                <a:ea typeface="+mn-ea"/>
                <a:cs typeface="+mn-cs"/>
              </a:rPr>
              <a:t>for insight and control over technology and deployment efforts, and breadth of services offerings to deliver results with confidence.  </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Thank</a:t>
            </a:r>
            <a:r>
              <a:rPr lang="en-US" sz="1200" kern="1200" baseline="0" dirty="0" smtClean="0">
                <a:solidFill>
                  <a:schemeClr val="tx1"/>
                </a:solidFill>
                <a:effectLst/>
                <a:latin typeface="+mn-lt"/>
                <a:ea typeface="+mn-ea"/>
                <a:cs typeface="+mn-cs"/>
              </a:rPr>
              <a:t> you. Questions?</a:t>
            </a:r>
            <a:endParaRPr lang="en-US" sz="1200" kern="1200" dirty="0">
              <a:solidFill>
                <a:schemeClr val="tx1"/>
              </a:solidFill>
              <a:effectLst/>
              <a:latin typeface="+mn-lt"/>
              <a:ea typeface="+mn-ea"/>
              <a:cs typeface="+mn-cs"/>
            </a:endParaRPr>
          </a:p>
        </p:txBody>
      </p:sp>
      <p:sp>
        <p:nvSpPr>
          <p:cNvPr id="6" name="Slide Number Placeholder 3"/>
          <p:cNvSpPr>
            <a:spLocks noGrp="1"/>
          </p:cNvSpPr>
          <p:nvPr>
            <p:ph type="sldNum" sz="quarter" idx="5"/>
          </p:nvPr>
        </p:nvSpPr>
        <p:spPr>
          <a:xfrm>
            <a:off x="427139" y="8678334"/>
            <a:ext cx="358675" cy="347738"/>
          </a:xfrm>
        </p:spPr>
        <p:txBody>
          <a:bodyPr/>
          <a:lstStyle/>
          <a:p>
            <a:pPr>
              <a:defRPr/>
            </a:pPr>
            <a:fld id="{75E09DD8-CB1B-4F15-9070-7D9BAAA921D3}" type="slidenum">
              <a:rPr lang="en-US" smtClean="0"/>
              <a:pPr>
                <a:defRPr/>
              </a:pPr>
              <a:t>18</a:t>
            </a:fld>
            <a:endParaRPr lang="en-US" dirty="0"/>
          </a:p>
        </p:txBody>
      </p:sp>
      <p:sp>
        <p:nvSpPr>
          <p:cNvPr id="7" name="Footer Placeholder 4"/>
          <p:cNvSpPr>
            <a:spLocks noGrp="1"/>
          </p:cNvSpPr>
          <p:nvPr>
            <p:ph type="ftr" sz="quarter" idx="4"/>
          </p:nvPr>
        </p:nvSpPr>
        <p:spPr>
          <a:xfrm>
            <a:off x="785816" y="8678334"/>
            <a:ext cx="4786313" cy="347738"/>
          </a:xfrm>
        </p:spPr>
        <p:txBody>
          <a:bodyPr/>
          <a:lstStyle/>
          <a:p>
            <a:pPr>
              <a:defRPr/>
            </a:pPr>
            <a:r>
              <a:rPr lang="en-US" dirty="0" smtClean="0"/>
              <a:t>Copyright © 2012 CA. All rights reserved.</a:t>
            </a:r>
            <a:endParaRPr lang="en-US" dirty="0"/>
          </a:p>
        </p:txBody>
      </p:sp>
    </p:spTree>
    <p:extLst>
      <p:ext uri="{BB962C8B-B14F-4D97-AF65-F5344CB8AC3E}">
        <p14:creationId xmlns:p14="http://schemas.microsoft.com/office/powerpoint/2010/main" val="159510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Limited capability to capture relevant information about performance root cause, </a:t>
            </a:r>
            <a:r>
              <a:rPr lang="en-US" sz="1200" kern="1200" dirty="0" smtClean="0">
                <a:solidFill>
                  <a:schemeClr val="tx1"/>
                </a:solidFill>
                <a:effectLst/>
                <a:latin typeface="+mn-lt"/>
                <a:ea typeface="+mn-ea"/>
                <a:cs typeface="+mn-cs"/>
              </a:rPr>
              <a:t>which inhibits timely notifications and resolution of the underlying reasons causing performance degradation.</a:t>
            </a:r>
          </a:p>
          <a:p>
            <a:pPr lvl="0"/>
            <a:r>
              <a:rPr lang="en-US" sz="1200" b="1" kern="1200" dirty="0" smtClean="0">
                <a:solidFill>
                  <a:schemeClr val="tx1"/>
                </a:solidFill>
                <a:effectLst/>
                <a:latin typeface="+mn-lt"/>
                <a:ea typeface="+mn-ea"/>
                <a:cs typeface="+mn-cs"/>
              </a:rPr>
              <a:t>Incomplete capture of metrics that can identify important performance drivers</a:t>
            </a:r>
            <a:r>
              <a:rPr lang="en-US" sz="1200" kern="1200" dirty="0" smtClean="0">
                <a:solidFill>
                  <a:schemeClr val="tx1"/>
                </a:solidFill>
                <a:effectLst/>
                <a:latin typeface="+mn-lt"/>
                <a:ea typeface="+mn-ea"/>
                <a:cs typeface="+mn-cs"/>
              </a:rPr>
              <a:t>, which limits the ability to act on data that could improve application performance.</a:t>
            </a:r>
          </a:p>
          <a:p>
            <a:pPr lvl="0"/>
            <a:r>
              <a:rPr lang="en-US" sz="1200" b="1" kern="1200" dirty="0" smtClean="0">
                <a:solidFill>
                  <a:schemeClr val="tx1"/>
                </a:solidFill>
                <a:effectLst/>
                <a:latin typeface="+mn-lt"/>
                <a:ea typeface="+mn-ea"/>
                <a:cs typeface="+mn-cs"/>
              </a:rPr>
              <a:t>Lack of support for capacity management</a:t>
            </a:r>
            <a:r>
              <a:rPr lang="en-US" sz="1200" kern="1200" dirty="0" smtClean="0">
                <a:solidFill>
                  <a:schemeClr val="tx1"/>
                </a:solidFill>
                <a:effectLst/>
                <a:latin typeface="+mn-lt"/>
                <a:ea typeface="+mn-ea"/>
                <a:cs typeface="+mn-cs"/>
              </a:rPr>
              <a:t> with limited ability to monitor performance and trends to determine peak load and when it occurs on application services, which restricts the ability to identify performance problems and critical factors affecting the application.</a:t>
            </a:r>
          </a:p>
          <a:p>
            <a:pPr lvl="0"/>
            <a:r>
              <a:rPr lang="en-US" sz="1200" b="1" kern="1200" dirty="0" smtClean="0">
                <a:solidFill>
                  <a:schemeClr val="tx1"/>
                </a:solidFill>
                <a:effectLst/>
                <a:latin typeface="+mn-lt"/>
                <a:ea typeface="+mn-ea"/>
                <a:cs typeface="+mn-cs"/>
              </a:rPr>
              <a:t>Fragmented performance data</a:t>
            </a:r>
            <a:r>
              <a:rPr lang="en-US" sz="1200" kern="1200" dirty="0" smtClean="0">
                <a:solidFill>
                  <a:schemeClr val="tx1"/>
                </a:solidFill>
                <a:effectLst/>
                <a:latin typeface="+mn-lt"/>
                <a:ea typeface="+mn-ea"/>
                <a:cs typeface="+mn-cs"/>
              </a:rPr>
              <a:t> that is not centralized, which inhibits correlation between different components to determine performance, and to view overall application performance from a single source.</a:t>
            </a:r>
          </a:p>
          <a:p>
            <a:pPr lvl="0"/>
            <a:r>
              <a:rPr lang="en-US" sz="1200" b="1" kern="1200" dirty="0" smtClean="0">
                <a:solidFill>
                  <a:schemeClr val="tx1"/>
                </a:solidFill>
                <a:effectLst/>
                <a:latin typeface="+mn-lt"/>
                <a:ea typeface="+mn-ea"/>
                <a:cs typeface="+mn-cs"/>
              </a:rPr>
              <a:t>Incomplete data for business and IT decision-making</a:t>
            </a:r>
            <a:r>
              <a:rPr lang="en-US" sz="1200" kern="1200" dirty="0" smtClean="0">
                <a:solidFill>
                  <a:schemeClr val="tx1"/>
                </a:solidFill>
                <a:effectLst/>
                <a:latin typeface="+mn-lt"/>
                <a:ea typeface="+mn-ea"/>
                <a:cs typeface="+mn-cs"/>
              </a:rPr>
              <a:t> to monitor the state of the business and critical components. Lack of visibility into stored historical performance data limits the ability to focus, from a business perspective, on opportunities to improve application performance and determine risk areas.</a:t>
            </a:r>
          </a:p>
          <a:p>
            <a:pPr lvl="0"/>
            <a:r>
              <a:rPr lang="en-US" sz="1200" b="1" kern="1200" dirty="0" smtClean="0">
                <a:solidFill>
                  <a:schemeClr val="tx1"/>
                </a:solidFill>
                <a:effectLst/>
                <a:latin typeface="+mn-lt"/>
                <a:ea typeface="+mn-ea"/>
                <a:cs typeface="+mn-cs"/>
              </a:rPr>
              <a:t>Compromised assessment of customer impact</a:t>
            </a:r>
            <a:r>
              <a:rPr lang="en-US" sz="1200" kern="1200" dirty="0" smtClean="0">
                <a:solidFill>
                  <a:schemeClr val="tx1"/>
                </a:solidFill>
                <a:effectLst/>
                <a:latin typeface="+mn-lt"/>
                <a:ea typeface="+mn-ea"/>
                <a:cs typeface="+mn-cs"/>
              </a:rPr>
              <a:t> due to the inability to identify key factors in business transactions where customer experience may be impacted, and the associated cost of poor application performance.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4667DE-EA0C-4B02-B8BC-B8745D88F8CF}" type="slidenum">
              <a:rPr lang="en-US" smtClean="0"/>
              <a:pPr/>
              <a:t>2</a:t>
            </a:fld>
            <a:endParaRPr lang="en-US" dirty="0"/>
          </a:p>
        </p:txBody>
      </p:sp>
    </p:spTree>
    <p:extLst>
      <p:ext uri="{BB962C8B-B14F-4D97-AF65-F5344CB8AC3E}">
        <p14:creationId xmlns:p14="http://schemas.microsoft.com/office/powerpoint/2010/main" val="320913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 Application Performance Management solutions enable you to deliver business services across physical, virtual, cloud and mainframe environments with reliability and ease. Whether you are an executive who needs tailored dashboards to track overall performance and business impact, or an application support manager seeking the details you need to find and fix complex issues, you gain access to integrated end-user experience information, from application to network to infrastructure, which helps prioritize problem resolution and manage SLAs.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Modeling of infrastructure </a:t>
            </a:r>
            <a:r>
              <a:rPr lang="en-US" sz="1200" kern="1200" dirty="0" smtClean="0">
                <a:solidFill>
                  <a:schemeClr val="tx1"/>
                </a:solidFill>
                <a:effectLst/>
                <a:latin typeface="+mn-lt"/>
                <a:ea typeface="+mn-ea"/>
                <a:cs typeface="+mn-cs"/>
              </a:rPr>
              <a:t>associated with application to support incident triage and root-cause diagnosis at business application level.</a:t>
            </a:r>
          </a:p>
          <a:p>
            <a:pPr lvl="0"/>
            <a:r>
              <a:rPr lang="en-US" sz="1200" b="1" kern="1200" dirty="0" smtClean="0">
                <a:solidFill>
                  <a:schemeClr val="tx1"/>
                </a:solidFill>
                <a:effectLst/>
                <a:latin typeface="+mn-lt"/>
                <a:ea typeface="+mn-ea"/>
                <a:cs typeface="+mn-cs"/>
              </a:rPr>
              <a:t>Detailed internal application monitoring </a:t>
            </a:r>
            <a:r>
              <a:rPr lang="en-US" sz="1200" kern="1200" dirty="0" smtClean="0">
                <a:solidFill>
                  <a:schemeClr val="tx1"/>
                </a:solidFill>
                <a:effectLst/>
                <a:latin typeface="+mn-lt"/>
                <a:ea typeface="+mn-ea"/>
                <a:cs typeface="+mn-cs"/>
              </a:rPr>
              <a:t>from end-user perspective.</a:t>
            </a:r>
          </a:p>
          <a:p>
            <a:pPr lvl="0"/>
            <a:r>
              <a:rPr lang="en-US" sz="1200" b="1" kern="1200" dirty="0" smtClean="0">
                <a:solidFill>
                  <a:schemeClr val="tx1"/>
                </a:solidFill>
                <a:effectLst/>
                <a:latin typeface="+mn-lt"/>
                <a:ea typeface="+mn-ea"/>
                <a:cs typeface="+mn-cs"/>
              </a:rPr>
              <a:t>Real-time application health and performance data</a:t>
            </a:r>
            <a:r>
              <a:rPr lang="en-US" sz="1200" kern="1200" dirty="0" smtClean="0">
                <a:solidFill>
                  <a:schemeClr val="tx1"/>
                </a:solidFill>
                <a:effectLst/>
                <a:latin typeface="+mn-lt"/>
                <a:ea typeface="+mn-ea"/>
                <a:cs typeface="+mn-cs"/>
              </a:rPr>
              <a:t> with role-based dashboards tailored to your unique requirements, with visualization and reporting for internal application metrics.</a:t>
            </a:r>
          </a:p>
          <a:p>
            <a:pPr lvl="0"/>
            <a:r>
              <a:rPr lang="en-US" sz="1200" b="1" kern="1200" dirty="0" smtClean="0">
                <a:solidFill>
                  <a:schemeClr val="tx1"/>
                </a:solidFill>
                <a:effectLst/>
                <a:latin typeface="+mn-lt"/>
                <a:ea typeface="+mn-ea"/>
                <a:cs typeface="+mn-cs"/>
              </a:rPr>
              <a:t>Executive dashboards delivered to mobile devices</a:t>
            </a:r>
            <a:r>
              <a:rPr lang="en-US" sz="1200" kern="1200" dirty="0" smtClean="0">
                <a:solidFill>
                  <a:schemeClr val="tx1"/>
                </a:solidFill>
                <a:effectLst/>
                <a:latin typeface="+mn-lt"/>
                <a:ea typeface="+mn-ea"/>
                <a:cs typeface="+mn-cs"/>
              </a:rPr>
              <a:t>, ideal for C-Level managers to view real-time health and performance information for key IT services, and key application and infrastructure metrics.</a:t>
            </a:r>
          </a:p>
          <a:p>
            <a:pPr lvl="0"/>
            <a:r>
              <a:rPr lang="en-US" sz="1200" b="1" kern="1200" dirty="0" smtClean="0">
                <a:solidFill>
                  <a:schemeClr val="tx1"/>
                </a:solidFill>
                <a:effectLst/>
                <a:latin typeface="+mn-lt"/>
                <a:ea typeface="+mn-ea"/>
                <a:cs typeface="+mn-cs"/>
              </a:rPr>
              <a:t>Accelerator Services </a:t>
            </a:r>
            <a:r>
              <a:rPr lang="en-US" sz="1200" kern="1200" dirty="0" smtClean="0">
                <a:solidFill>
                  <a:schemeClr val="tx1"/>
                </a:solidFill>
                <a:effectLst/>
                <a:latin typeface="+mn-lt"/>
                <a:ea typeface="+mn-ea"/>
                <a:cs typeface="+mn-cs"/>
              </a:rPr>
              <a:t>available to optimize integrations with CA Infrastructure Management and CA Service Operations Insight.</a:t>
            </a:r>
          </a:p>
          <a:p>
            <a:pPr lvl="0"/>
            <a:r>
              <a:rPr lang="en-US" sz="1200" b="1" kern="1200" dirty="0" smtClean="0">
                <a:solidFill>
                  <a:schemeClr val="tx1"/>
                </a:solidFill>
                <a:effectLst/>
                <a:latin typeface="+mn-lt"/>
                <a:ea typeface="+mn-ea"/>
                <a:cs typeface="+mn-cs"/>
              </a:rPr>
              <a:t>Enhance functionality and augment capabilities</a:t>
            </a:r>
            <a:r>
              <a:rPr lang="en-US" sz="1200" kern="1200" dirty="0" smtClean="0">
                <a:solidFill>
                  <a:schemeClr val="tx1"/>
                </a:solidFill>
                <a:effectLst/>
                <a:latin typeface="+mn-lt"/>
                <a:ea typeface="+mn-ea"/>
                <a:cs typeface="+mn-cs"/>
              </a:rPr>
              <a:t> while minimizing the effort required for configuration and deployment, while minimizing disruption to your IT operations and staff</a:t>
            </a:r>
          </a:p>
          <a:p>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4667DE-EA0C-4B02-B8BC-B8745D88F8CF}" type="slidenum">
              <a:rPr lang="en-US" smtClean="0"/>
              <a:pPr/>
              <a:t>3</a:t>
            </a:fld>
            <a:endParaRPr lang="en-US" dirty="0"/>
          </a:p>
        </p:txBody>
      </p:sp>
    </p:spTree>
    <p:extLst>
      <p:ext uri="{BB962C8B-B14F-4D97-AF65-F5344CB8AC3E}">
        <p14:creationId xmlns:p14="http://schemas.microsoft.com/office/powerpoint/2010/main" val="342950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Improve implementation quality</a:t>
            </a:r>
            <a:r>
              <a:rPr lang="en-US" sz="1200" kern="1200" dirty="0" smtClean="0">
                <a:solidFill>
                  <a:schemeClr val="tx1"/>
                </a:solidFill>
                <a:effectLst/>
                <a:latin typeface="+mn-lt"/>
                <a:ea typeface="+mn-ea"/>
                <a:cs typeface="+mn-cs"/>
              </a:rPr>
              <a:t> with CA Services professionals to help you overcome business and technology challenges and reduce risk.</a:t>
            </a:r>
          </a:p>
          <a:p>
            <a:pPr lvl="0"/>
            <a:r>
              <a:rPr lang="en-US" sz="1200" b="1" kern="1200" dirty="0" smtClean="0">
                <a:solidFill>
                  <a:schemeClr val="tx1"/>
                </a:solidFill>
                <a:effectLst/>
                <a:latin typeface="+mn-lt"/>
                <a:ea typeface="+mn-ea"/>
                <a:cs typeface="+mn-cs"/>
              </a:rPr>
              <a:t>Improve productivity, time-to-value and ROI</a:t>
            </a:r>
            <a:r>
              <a:rPr lang="en-US" sz="1200" kern="1200" dirty="0" smtClean="0">
                <a:solidFill>
                  <a:schemeClr val="tx1"/>
                </a:solidFill>
                <a:effectLst/>
                <a:latin typeface="+mn-lt"/>
                <a:ea typeface="+mn-ea"/>
                <a:cs typeface="+mn-cs"/>
              </a:rPr>
              <a:t> with an implementation crafted to meet your unique requirements. </a:t>
            </a:r>
          </a:p>
          <a:p>
            <a:pPr lvl="0"/>
            <a:r>
              <a:rPr lang="en-US" sz="1200" b="1" kern="1200" dirty="0" smtClean="0">
                <a:solidFill>
                  <a:schemeClr val="tx1"/>
                </a:solidFill>
                <a:effectLst/>
                <a:latin typeface="+mn-lt"/>
                <a:ea typeface="+mn-ea"/>
                <a:cs typeface="+mn-cs"/>
              </a:rPr>
              <a:t>Reduce IT costs and errors</a:t>
            </a:r>
            <a:r>
              <a:rPr lang="en-US" sz="1200" kern="1200" dirty="0" smtClean="0">
                <a:solidFill>
                  <a:schemeClr val="tx1"/>
                </a:solidFill>
                <a:effectLst/>
                <a:latin typeface="+mn-lt"/>
                <a:ea typeface="+mn-ea"/>
                <a:cs typeface="+mn-cs"/>
              </a:rPr>
              <a:t> by providing improved delivery of IT Services, resolving critical incidents in a timely manner, and doing more with the same resources.</a:t>
            </a:r>
          </a:p>
          <a:p>
            <a:pPr lvl="0"/>
            <a:r>
              <a:rPr lang="en-US" sz="1200" b="1" kern="1200" dirty="0" smtClean="0">
                <a:solidFill>
                  <a:schemeClr val="tx1"/>
                </a:solidFill>
                <a:effectLst/>
                <a:latin typeface="+mn-lt"/>
                <a:ea typeface="+mn-ea"/>
                <a:cs typeface="+mn-cs"/>
              </a:rPr>
              <a:t>Optimize and standardize operations</a:t>
            </a:r>
            <a:r>
              <a:rPr lang="en-US" sz="1200" kern="1200" dirty="0" smtClean="0">
                <a:solidFill>
                  <a:schemeClr val="tx1"/>
                </a:solidFill>
                <a:effectLst/>
                <a:latin typeface="+mn-lt"/>
                <a:ea typeface="+mn-ea"/>
                <a:cs typeface="+mn-cs"/>
              </a:rPr>
              <a:t> by automating Application Performance Management tasks, providing key metrics, and standardizing performance management, implementation, configuration and reporting.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4667DE-EA0C-4B02-B8BC-B8745D88F8CF}" type="slidenum">
              <a:rPr lang="en-US" smtClean="0"/>
              <a:pPr/>
              <a:t>4</a:t>
            </a:fld>
            <a:endParaRPr lang="en-US" dirty="0"/>
          </a:p>
        </p:txBody>
      </p:sp>
    </p:spTree>
    <p:extLst>
      <p:ext uri="{BB962C8B-B14F-4D97-AF65-F5344CB8AC3E}">
        <p14:creationId xmlns:p14="http://schemas.microsoft.com/office/powerpoint/2010/main" val="395839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Acceleration</a:t>
            </a:r>
            <a:r>
              <a:rPr lang="en-US" baseline="0" dirty="0" smtClean="0"/>
              <a:t> Services for CA Application Performance Management are the perfect way to build on the strong foundation of your CA Technologies solutions. Your business environment is like no other, and we respond to your unique needs by…</a:t>
            </a:r>
          </a:p>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 2012 CA. All rights reserved.</a:t>
            </a:r>
            <a:endParaRPr lang="en-US" dirty="0"/>
          </a:p>
        </p:txBody>
      </p:sp>
    </p:spTree>
    <p:extLst>
      <p:ext uri="{BB962C8B-B14F-4D97-AF65-F5344CB8AC3E}">
        <p14:creationId xmlns:p14="http://schemas.microsoft.com/office/powerpoint/2010/main" val="43032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604" indent="-222604" defTabSz="890416">
              <a:defRPr/>
            </a:pPr>
            <a:r>
              <a:rPr lang="en-US" dirty="0" smtClean="0"/>
              <a:t>Depending on your desired business outcome, we can help you access your needs and plan a course. We have a flexible, configurable approach to our implementation services. The model enables us to align our solutions, and the delivery thereof, to your specific needs and people, process and budget requirements, while retaining the benefit of pre-defined outcomes. </a:t>
            </a:r>
          </a:p>
          <a:p>
            <a:pPr marL="222604" indent="-222604" defTabSz="890416">
              <a:defRPr/>
            </a:pPr>
            <a:endParaRPr lang="en-US" dirty="0" smtClean="0"/>
          </a:p>
          <a:p>
            <a:r>
              <a:rPr lang="en-US" dirty="0" smtClean="0"/>
              <a:t>Each solution has a configurable set of Implementation Services. We start by the laying down the foundation and delivering the essential functionality to address your primary business requirements. This implementation speeds solution deployment, reduces loss of workforce productivity, and accelerates time-to-value to get you up and running quickly. </a:t>
            </a:r>
          </a:p>
          <a:p>
            <a:endParaRPr lang="en-US" dirty="0" smtClean="0"/>
          </a:p>
          <a:p>
            <a:pPr marL="222604" indent="-222604" defTabSz="890416">
              <a:defRPr/>
            </a:pPr>
            <a:r>
              <a:rPr lang="en-US" dirty="0" smtClean="0"/>
              <a:t>Then we’ll </a:t>
            </a:r>
            <a:r>
              <a:rPr lang="en-US" kern="0" dirty="0" smtClean="0">
                <a:solidFill>
                  <a:schemeClr val="bg1"/>
                </a:solidFill>
                <a:latin typeface="+mn-lt"/>
              </a:rPr>
              <a:t>extend the value of your solution by </a:t>
            </a:r>
            <a:r>
              <a:rPr lang="en-US" dirty="0" smtClean="0"/>
              <a:t>implementing additional functionality and/or configurations with acceleration services. This might entail enabling features available in the core solution, and/or adding modules, Packaged Work Products, etc. </a:t>
            </a:r>
          </a:p>
          <a:p>
            <a:pPr marL="222604" indent="-222604" defTabSz="890416">
              <a:defRPr/>
            </a:pPr>
            <a:endParaRPr lang="en-US" dirty="0" smtClean="0"/>
          </a:p>
          <a:p>
            <a:r>
              <a:rPr lang="en-US" dirty="0" smtClean="0"/>
              <a:t>Our implementation services are based on best practices developed over thousands of projects and through years of experience. </a:t>
            </a:r>
            <a:endParaRPr lang="en-US" dirty="0"/>
          </a:p>
        </p:txBody>
      </p:sp>
      <p:sp>
        <p:nvSpPr>
          <p:cNvPr id="4" name="Slide Number Placeholder 3"/>
          <p:cNvSpPr>
            <a:spLocks noGrp="1"/>
          </p:cNvSpPr>
          <p:nvPr>
            <p:ph type="sldNum" sz="quarter" idx="10"/>
          </p:nvPr>
        </p:nvSpPr>
        <p:spPr/>
        <p:txBody>
          <a:bodyPr/>
          <a:lstStyle/>
          <a:p>
            <a:fld id="{274667DE-EA0C-4B02-B8BC-B8745D88F8CF}" type="slidenum">
              <a:rPr lang="en-US" smtClean="0"/>
              <a:pPr/>
              <a:t>6</a:t>
            </a:fld>
            <a:endParaRPr lang="en-US" dirty="0"/>
          </a:p>
        </p:txBody>
      </p:sp>
    </p:spTree>
    <p:extLst>
      <p:ext uri="{BB962C8B-B14F-4D97-AF65-F5344CB8AC3E}">
        <p14:creationId xmlns:p14="http://schemas.microsoft.com/office/powerpoint/2010/main" val="119021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 Application Performance Management foundation services implement and configure base functionality. CA APM foundation services provide an extensible, modular architecture that offers a common framework for delivering a range of application performance management capabilities, and supports 22 PowerPacks and Extensions.</a:t>
            </a:r>
          </a:p>
          <a:p>
            <a:r>
              <a:rPr lang="en-US" sz="1200" kern="1200" dirty="0" smtClean="0">
                <a:solidFill>
                  <a:schemeClr val="tx1"/>
                </a:solidFill>
                <a:effectLst/>
                <a:latin typeface="+mn-lt"/>
                <a:ea typeface="+mn-ea"/>
                <a:cs typeface="+mn-cs"/>
              </a:rPr>
              <a:t>It provides end-to-end monitoring of all transactions for a given business application, modeling of the infrastructure associated with the business application to support incident triage and root-cause diagnoses at a business application level, and monitoring of both websites and the associated end-user experience. In addition, foundation services provide for detailed internal application monitoring end-to-end, and visualization of real-time application health and performance data through dashboards. Finally, foundation services enable visualization and reporting for internal application metrics.</a:t>
            </a:r>
          </a:p>
          <a:p>
            <a:r>
              <a:rPr lang="en-US" sz="1200" kern="1200" dirty="0" smtClean="0">
                <a:solidFill>
                  <a:schemeClr val="tx1"/>
                </a:solidFill>
                <a:effectLst/>
                <a:latin typeface="+mn-lt"/>
                <a:ea typeface="+mn-ea"/>
                <a:cs typeface="+mn-cs"/>
              </a:rPr>
              <a:t>A typical CA Application Performance Management foundation services deployment consists of:</a:t>
            </a:r>
          </a:p>
          <a:p>
            <a:pPr lvl="1"/>
            <a:r>
              <a:rPr lang="en-US" sz="1200" b="1" kern="1200" dirty="0" smtClean="0">
                <a:solidFill>
                  <a:schemeClr val="tx1"/>
                </a:solidFill>
                <a:effectLst/>
                <a:latin typeface="+mn-lt"/>
                <a:ea typeface="+mn-ea"/>
                <a:cs typeface="+mn-cs"/>
              </a:rPr>
              <a:t>CA Introscope®</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CA Introscope® Workstation</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CA Customer Experience Manager (CEM)</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CA Application Performance Management Transaction Impact Monitor</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Java Agent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.NET Agent</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Environment Performance Agent (EP Agent)</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PowerPacks and Extensions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74667DE-EA0C-4B02-B8BC-B8745D88F8CF}" type="slidenum">
              <a:rPr lang="en-US" smtClean="0"/>
              <a:pPr/>
              <a:t>7</a:t>
            </a:fld>
            <a:endParaRPr lang="en-US" dirty="0"/>
          </a:p>
        </p:txBody>
      </p:sp>
    </p:spTree>
    <p:extLst>
      <p:ext uri="{BB962C8B-B14F-4D97-AF65-F5344CB8AC3E}">
        <p14:creationId xmlns:p14="http://schemas.microsoft.com/office/powerpoint/2010/main" val="324637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PowerPacks and Extensions </a:t>
            </a:r>
            <a:r>
              <a:rPr lang="en-US" sz="1200" kern="1200" dirty="0" smtClean="0">
                <a:solidFill>
                  <a:schemeClr val="tx1"/>
                </a:solidFill>
                <a:effectLst/>
                <a:latin typeface="+mn-lt"/>
                <a:ea typeface="+mn-ea"/>
                <a:cs typeface="+mn-cs"/>
              </a:rPr>
              <a:t>extend the capability of your foundation implementation, and provide advanced performance management for specific metrics aligned to specific IT components, whether they are network or system, distributed or mainframe, and infrastructure or security.</a:t>
            </a:r>
          </a:p>
          <a:p>
            <a:endParaRPr lang="en-US" dirty="0"/>
          </a:p>
        </p:txBody>
      </p:sp>
      <p:sp>
        <p:nvSpPr>
          <p:cNvPr id="4" name="Slide Number Placeholder 3"/>
          <p:cNvSpPr>
            <a:spLocks noGrp="1"/>
          </p:cNvSpPr>
          <p:nvPr>
            <p:ph type="sldNum" sz="quarter" idx="10"/>
          </p:nvPr>
        </p:nvSpPr>
        <p:spPr/>
        <p:txBody>
          <a:bodyPr/>
          <a:lstStyle/>
          <a:p>
            <a:fld id="{274667DE-EA0C-4B02-B8BC-B8745D88F8CF}" type="slidenum">
              <a:rPr lang="en-US" smtClean="0"/>
              <a:pPr/>
              <a:t>8</a:t>
            </a:fld>
            <a:endParaRPr lang="en-US" dirty="0"/>
          </a:p>
        </p:txBody>
      </p:sp>
    </p:spTree>
    <p:extLst>
      <p:ext uri="{BB962C8B-B14F-4D97-AF65-F5344CB8AC3E}">
        <p14:creationId xmlns:p14="http://schemas.microsoft.com/office/powerpoint/2010/main" val="88341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Acceleration</a:t>
            </a:r>
            <a:r>
              <a:rPr lang="en-US" baseline="0" dirty="0" smtClean="0"/>
              <a:t> Services for CA APM are the perfect way to build on the strong foundation of your CA Technologies solutions. Your business environment is like no other, and we respond to your unique needs by…</a:t>
            </a:r>
          </a:p>
          <a:p>
            <a:endParaRPr lang="en-US" dirty="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 2012 CA. All rights reserved.</a:t>
            </a:r>
            <a:endParaRPr lang="en-US" dirty="0"/>
          </a:p>
        </p:txBody>
      </p:sp>
    </p:spTree>
    <p:extLst>
      <p:ext uri="{BB962C8B-B14F-4D97-AF65-F5344CB8AC3E}">
        <p14:creationId xmlns:p14="http://schemas.microsoft.com/office/powerpoint/2010/main" val="430327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79"/>
          <p:cNvGrpSpPr/>
          <p:nvPr/>
        </p:nvGrpSpPr>
        <p:grpSpPr bwMode="ltGray">
          <a:xfrm>
            <a:off x="344455" y="225878"/>
            <a:ext cx="8449374" cy="6389597"/>
            <a:chOff x="337081" y="225878"/>
            <a:chExt cx="8449374" cy="6389597"/>
          </a:xfrm>
        </p:grpSpPr>
        <p:grpSp>
          <p:nvGrpSpPr>
            <p:cNvPr id="3" name="Group 28"/>
            <p:cNvGrpSpPr/>
            <p:nvPr userDrawn="1"/>
          </p:nvGrpSpPr>
          <p:grpSpPr bwMode="ltGray">
            <a:xfrm>
              <a:off x="337081" y="225878"/>
              <a:ext cx="8449374" cy="229149"/>
              <a:chOff x="337081" y="225878"/>
              <a:chExt cx="8449374" cy="229149"/>
            </a:xfrm>
          </p:grpSpPr>
          <p:grpSp>
            <p:nvGrpSpPr>
              <p:cNvPr id="4" name="Group 15"/>
              <p:cNvGrpSpPr/>
              <p:nvPr userDrawn="1"/>
            </p:nvGrpSpPr>
            <p:grpSpPr bwMode="ltGray">
              <a:xfrm>
                <a:off x="337081" y="225878"/>
                <a:ext cx="229149" cy="229149"/>
                <a:chOff x="417083" y="635908"/>
                <a:chExt cx="229149" cy="229149"/>
              </a:xfrm>
            </p:grpSpPr>
            <p:cxnSp>
              <p:nvCxnSpPr>
                <p:cNvPr id="175" name="Straight Connector 1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16"/>
              <p:cNvGrpSpPr/>
              <p:nvPr userDrawn="1"/>
            </p:nvGrpSpPr>
            <p:grpSpPr bwMode="ltGray">
              <a:xfrm>
                <a:off x="2392137" y="225878"/>
                <a:ext cx="229149" cy="229149"/>
                <a:chOff x="417083" y="635908"/>
                <a:chExt cx="229149" cy="229149"/>
              </a:xfrm>
            </p:grpSpPr>
            <p:cxnSp>
              <p:nvCxnSpPr>
                <p:cNvPr id="163" name="Straight Connector 1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Straight Connector 1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Group 19"/>
              <p:cNvGrpSpPr/>
              <p:nvPr userDrawn="1"/>
            </p:nvGrpSpPr>
            <p:grpSpPr bwMode="ltGray">
              <a:xfrm>
                <a:off x="4447193" y="225878"/>
                <a:ext cx="229149" cy="229149"/>
                <a:chOff x="417083" y="635908"/>
                <a:chExt cx="229149" cy="229149"/>
              </a:xfrm>
            </p:grpSpPr>
            <p:cxnSp>
              <p:nvCxnSpPr>
                <p:cNvPr id="161" name="Straight Connector 16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2" name="Straight Connector 2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22"/>
              <p:cNvGrpSpPr/>
              <p:nvPr userDrawn="1"/>
            </p:nvGrpSpPr>
            <p:grpSpPr bwMode="ltGray">
              <a:xfrm>
                <a:off x="6502249" y="225878"/>
                <a:ext cx="229149" cy="229149"/>
                <a:chOff x="417083" y="635908"/>
                <a:chExt cx="229149" cy="229149"/>
              </a:xfrm>
            </p:grpSpPr>
            <p:cxnSp>
              <p:nvCxnSpPr>
                <p:cNvPr id="149" name="Straight Connector 2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0" name="Straight Connector 2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25"/>
              <p:cNvGrpSpPr/>
              <p:nvPr userDrawn="1"/>
            </p:nvGrpSpPr>
            <p:grpSpPr bwMode="ltGray">
              <a:xfrm>
                <a:off x="8557306" y="225878"/>
                <a:ext cx="229149" cy="229149"/>
                <a:chOff x="417083" y="635908"/>
                <a:chExt cx="229149" cy="229149"/>
              </a:xfrm>
            </p:grpSpPr>
            <p:cxnSp>
              <p:nvCxnSpPr>
                <p:cNvPr id="147" name="Straight Connector 146"/>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29"/>
            <p:cNvGrpSpPr/>
            <p:nvPr userDrawn="1"/>
          </p:nvGrpSpPr>
          <p:grpSpPr bwMode="ltGray">
            <a:xfrm>
              <a:off x="337081" y="2279361"/>
              <a:ext cx="8449374" cy="229149"/>
              <a:chOff x="337081" y="225878"/>
              <a:chExt cx="8449374" cy="229149"/>
            </a:xfrm>
          </p:grpSpPr>
          <p:grpSp>
            <p:nvGrpSpPr>
              <p:cNvPr id="10" name="Group 30"/>
              <p:cNvGrpSpPr/>
              <p:nvPr userDrawn="1"/>
            </p:nvGrpSpPr>
            <p:grpSpPr bwMode="ltGray">
              <a:xfrm>
                <a:off x="337081" y="225878"/>
                <a:ext cx="229149" cy="229149"/>
                <a:chOff x="417083" y="635908"/>
                <a:chExt cx="229149" cy="229149"/>
              </a:xfrm>
            </p:grpSpPr>
            <p:cxnSp>
              <p:nvCxnSpPr>
                <p:cNvPr id="140" name="Straight Connector 1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1"/>
              <p:cNvGrpSpPr/>
              <p:nvPr userDrawn="1"/>
            </p:nvGrpSpPr>
            <p:grpSpPr bwMode="ltGray">
              <a:xfrm>
                <a:off x="2392137" y="225878"/>
                <a:ext cx="229149" cy="229149"/>
                <a:chOff x="417083" y="635908"/>
                <a:chExt cx="229149" cy="229149"/>
              </a:xfrm>
            </p:grpSpPr>
            <p:cxnSp>
              <p:nvCxnSpPr>
                <p:cNvPr id="138" name="Straight Connector 1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2"/>
              <p:cNvGrpSpPr/>
              <p:nvPr userDrawn="1"/>
            </p:nvGrpSpPr>
            <p:grpSpPr bwMode="ltGray">
              <a:xfrm>
                <a:off x="4447193" y="225878"/>
                <a:ext cx="229149" cy="229149"/>
                <a:chOff x="417083" y="635908"/>
                <a:chExt cx="229149" cy="229149"/>
              </a:xfrm>
            </p:grpSpPr>
            <p:cxnSp>
              <p:nvCxnSpPr>
                <p:cNvPr id="136" name="Straight Connector 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Straight Connector 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3"/>
              <p:cNvGrpSpPr/>
              <p:nvPr userDrawn="1"/>
            </p:nvGrpSpPr>
            <p:grpSpPr bwMode="ltGray">
              <a:xfrm>
                <a:off x="6502249" y="225878"/>
                <a:ext cx="229149" cy="229149"/>
                <a:chOff x="417083" y="635908"/>
                <a:chExt cx="229149" cy="229149"/>
              </a:xfrm>
            </p:grpSpPr>
            <p:cxnSp>
              <p:nvCxnSpPr>
                <p:cNvPr id="131" name="Straight Connector 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4"/>
              <p:cNvGrpSpPr/>
              <p:nvPr userDrawn="1"/>
            </p:nvGrpSpPr>
            <p:grpSpPr bwMode="ltGray">
              <a:xfrm>
                <a:off x="8557306" y="225878"/>
                <a:ext cx="229149" cy="229149"/>
                <a:chOff x="417083" y="635908"/>
                <a:chExt cx="229149" cy="229149"/>
              </a:xfrm>
            </p:grpSpPr>
            <p:cxnSp>
              <p:nvCxnSpPr>
                <p:cNvPr id="129" name="Straight Connector 12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3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5" name="Group 45"/>
            <p:cNvGrpSpPr/>
            <p:nvPr userDrawn="1"/>
          </p:nvGrpSpPr>
          <p:grpSpPr bwMode="ltGray">
            <a:xfrm>
              <a:off x="337081" y="4332844"/>
              <a:ext cx="8449374" cy="229149"/>
              <a:chOff x="337081" y="225878"/>
              <a:chExt cx="8449374" cy="229149"/>
            </a:xfrm>
          </p:grpSpPr>
          <p:grpSp>
            <p:nvGrpSpPr>
              <p:cNvPr id="16" name="Group 46"/>
              <p:cNvGrpSpPr/>
              <p:nvPr userDrawn="1"/>
            </p:nvGrpSpPr>
            <p:grpSpPr bwMode="ltGray">
              <a:xfrm>
                <a:off x="337081" y="225878"/>
                <a:ext cx="229149" cy="229149"/>
                <a:chOff x="417083" y="635908"/>
                <a:chExt cx="229149" cy="229149"/>
              </a:xfrm>
            </p:grpSpPr>
            <p:cxnSp>
              <p:nvCxnSpPr>
                <p:cNvPr id="122" name="Straight Connector 12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p:nvPr userDrawn="1"/>
            </p:nvGrpSpPr>
            <p:grpSpPr bwMode="ltGray">
              <a:xfrm>
                <a:off x="2392137" y="225878"/>
                <a:ext cx="229149" cy="229149"/>
                <a:chOff x="417083" y="635908"/>
                <a:chExt cx="229149" cy="229149"/>
              </a:xfrm>
            </p:grpSpPr>
            <p:cxnSp>
              <p:nvCxnSpPr>
                <p:cNvPr id="115" name="Straight Connector 114"/>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p:nvPr userDrawn="1"/>
            </p:nvGrpSpPr>
            <p:grpSpPr bwMode="ltGray">
              <a:xfrm>
                <a:off x="4447193" y="225878"/>
                <a:ext cx="229149" cy="229149"/>
                <a:chOff x="417083" y="635908"/>
                <a:chExt cx="229149" cy="229149"/>
              </a:xfrm>
            </p:grpSpPr>
            <p:cxnSp>
              <p:nvCxnSpPr>
                <p:cNvPr id="113" name="Straight Connector 112"/>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p:nvPr userDrawn="1"/>
            </p:nvGrpSpPr>
            <p:grpSpPr bwMode="ltGray">
              <a:xfrm>
                <a:off x="6502249" y="225878"/>
                <a:ext cx="229149" cy="229149"/>
                <a:chOff x="417083" y="635908"/>
                <a:chExt cx="229149" cy="229149"/>
              </a:xfrm>
            </p:grpSpPr>
            <p:cxnSp>
              <p:nvCxnSpPr>
                <p:cNvPr id="111" name="Straight Connector 11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p:nvPr userDrawn="1"/>
            </p:nvGrpSpPr>
            <p:grpSpPr bwMode="ltGray">
              <a:xfrm>
                <a:off x="8557306" y="225878"/>
                <a:ext cx="229149" cy="229149"/>
                <a:chOff x="417083" y="635908"/>
                <a:chExt cx="229149" cy="229149"/>
              </a:xfrm>
            </p:grpSpPr>
            <p:cxnSp>
              <p:nvCxnSpPr>
                <p:cNvPr id="109" name="Straight Connector 10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1" name="Group 61"/>
            <p:cNvGrpSpPr/>
            <p:nvPr userDrawn="1"/>
          </p:nvGrpSpPr>
          <p:grpSpPr bwMode="ltGray">
            <a:xfrm>
              <a:off x="337081" y="6386326"/>
              <a:ext cx="8449374" cy="229149"/>
              <a:chOff x="337081" y="225878"/>
              <a:chExt cx="8449374" cy="229149"/>
            </a:xfrm>
          </p:grpSpPr>
          <p:grpSp>
            <p:nvGrpSpPr>
              <p:cNvPr id="22" name="Group 62"/>
              <p:cNvGrpSpPr/>
              <p:nvPr userDrawn="1"/>
            </p:nvGrpSpPr>
            <p:grpSpPr bwMode="ltGray">
              <a:xfrm>
                <a:off x="337081" y="225878"/>
                <a:ext cx="229149" cy="229149"/>
                <a:chOff x="417083" y="635908"/>
                <a:chExt cx="229149" cy="229149"/>
              </a:xfrm>
            </p:grpSpPr>
            <p:cxnSp>
              <p:nvCxnSpPr>
                <p:cNvPr id="100" name="Straight Connector 9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3"/>
              <p:cNvGrpSpPr/>
              <p:nvPr userDrawn="1"/>
            </p:nvGrpSpPr>
            <p:grpSpPr bwMode="ltGray">
              <a:xfrm>
                <a:off x="2392137" y="225878"/>
                <a:ext cx="229149" cy="229149"/>
                <a:chOff x="417083" y="635908"/>
                <a:chExt cx="229149" cy="229149"/>
              </a:xfrm>
            </p:grpSpPr>
            <p:cxnSp>
              <p:nvCxnSpPr>
                <p:cNvPr id="98" name="Straight Connector 9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4"/>
              <p:cNvGrpSpPr/>
              <p:nvPr userDrawn="1"/>
            </p:nvGrpSpPr>
            <p:grpSpPr bwMode="ltGray">
              <a:xfrm>
                <a:off x="4447193" y="225878"/>
                <a:ext cx="229149" cy="229149"/>
                <a:chOff x="417083" y="635908"/>
                <a:chExt cx="229149" cy="229149"/>
              </a:xfrm>
            </p:grpSpPr>
            <p:cxnSp>
              <p:nvCxnSpPr>
                <p:cNvPr id="96" name="Straight Connector 95"/>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5"/>
              <p:cNvGrpSpPr/>
              <p:nvPr userDrawn="1"/>
            </p:nvGrpSpPr>
            <p:grpSpPr bwMode="ltGray">
              <a:xfrm>
                <a:off x="6502249" y="225878"/>
                <a:ext cx="229149" cy="229149"/>
                <a:chOff x="417083" y="635908"/>
                <a:chExt cx="229149" cy="229149"/>
              </a:xfrm>
            </p:grpSpPr>
            <p:cxnSp>
              <p:nvCxnSpPr>
                <p:cNvPr id="92" name="Straight Connector 9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66"/>
              <p:cNvGrpSpPr/>
              <p:nvPr userDrawn="1"/>
            </p:nvGrpSpPr>
            <p:grpSpPr bwMode="ltGray">
              <a:xfrm>
                <a:off x="8557306" y="225878"/>
                <a:ext cx="229149" cy="229149"/>
                <a:chOff x="417083" y="635908"/>
                <a:chExt cx="229149" cy="229149"/>
              </a:xfrm>
            </p:grpSpPr>
            <p:cxnSp>
              <p:nvCxnSpPr>
                <p:cNvPr id="90" name="Straight Connector 8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9" name="Rectangle 78"/>
          <p:cNvSpPr/>
          <p:nvPr/>
        </p:nvSpPr>
        <p:spPr bwMode="white">
          <a:xfrm>
            <a:off x="577624" y="463997"/>
            <a:ext cx="5930162" cy="3872641"/>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000000"/>
              </a:solidFill>
              <a:latin typeface="FS Joey" pitchFamily="50" charset="0"/>
            </a:endParaRPr>
          </a:p>
        </p:txBody>
      </p:sp>
      <p:pic>
        <p:nvPicPr>
          <p:cNvPr id="72" name="Picture 1" descr="C:\Documents and Settings\popdo01\Desktop\CA_AMP\CA_AMP_Office_RGB\LogoBox Vertical JPGs\CA_AMP_LogoBox_Corporate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265"/>
          <a:stretch>
            <a:fillRect/>
          </a:stretch>
        </p:blipFill>
        <p:spPr bwMode="auto">
          <a:xfrm>
            <a:off x="6722799" y="4572000"/>
            <a:ext cx="1834179" cy="1806575"/>
          </a:xfrm>
          <a:prstGeom prst="rect">
            <a:avLst/>
          </a:prstGeom>
          <a:noFill/>
        </p:spPr>
      </p:pic>
      <p:sp>
        <p:nvSpPr>
          <p:cNvPr id="73" name="Title 1"/>
          <p:cNvSpPr>
            <a:spLocks noGrp="1"/>
          </p:cNvSpPr>
          <p:nvPr>
            <p:ph type="ctrTitle" hasCustomPrompt="1"/>
          </p:nvPr>
        </p:nvSpPr>
        <p:spPr bwMode="black">
          <a:xfrm>
            <a:off x="911585" y="649948"/>
            <a:ext cx="5394960"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sp>
        <p:nvSpPr>
          <p:cNvPr id="74" name="Subtitle 2"/>
          <p:cNvSpPr>
            <a:spLocks noGrp="1"/>
          </p:cNvSpPr>
          <p:nvPr>
            <p:ph type="subTitle" idx="1" hasCustomPrompt="1"/>
          </p:nvPr>
        </p:nvSpPr>
        <p:spPr bwMode="black">
          <a:xfrm>
            <a:off x="904875" y="3032567"/>
            <a:ext cx="5426477" cy="109959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5405726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561703" y="4800601"/>
            <a:ext cx="8020594" cy="1404256"/>
          </a:xfrm>
          <a:prstGeom prst="rect">
            <a:avLst/>
          </a:prstGeom>
          <a:gradFill flip="none" rotWithShape="1">
            <a:gsLst>
              <a:gs pos="0">
                <a:srgbClr val="0074BA"/>
              </a:gs>
              <a:gs pos="100000">
                <a:srgbClr val="061865"/>
              </a:gs>
            </a:gsLst>
            <a:lin ang="18900000" scaled="0"/>
            <a:tileRect/>
          </a:gra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lvl="0" algn="ctr">
              <a:lnSpc>
                <a:spcPts val="1720"/>
              </a:lnSpc>
              <a:buClr>
                <a:srgbClr val="FFFFFF"/>
              </a:buClr>
            </a:pPr>
            <a:endParaRPr lang="lt-LT" b="1" dirty="0" smtClean="0">
              <a:solidFill>
                <a:srgbClr val="FFFFFF"/>
              </a:solidFill>
            </a:endParaRPr>
          </a:p>
        </p:txBody>
      </p:sp>
      <p:sp>
        <p:nvSpPr>
          <p:cNvPr id="8" name="Rectangle 7"/>
          <p:cNvSpPr/>
          <p:nvPr/>
        </p:nvSpPr>
        <p:spPr>
          <a:xfrm>
            <a:off x="561703" y="457200"/>
            <a:ext cx="8020594" cy="4310743"/>
          </a:xfrm>
          <a:prstGeom prst="rect">
            <a:avLst/>
          </a:prstGeom>
          <a:gradFill flip="none" rotWithShape="1">
            <a:gsLst>
              <a:gs pos="26000">
                <a:srgbClr val="0079BD"/>
              </a:gs>
              <a:gs pos="100000">
                <a:srgbClr val="0079BD"/>
              </a:gs>
            </a:gsLst>
            <a:lin ang="81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lt-LT" b="1" dirty="0" smtClean="0">
              <a:solidFill>
                <a:srgbClr val="FFFFFF"/>
              </a:solidFill>
              <a:cs typeface="Arial Unicode MS" pitchFamily="34" charset="-128"/>
            </a:endParaRPr>
          </a:p>
        </p:txBody>
      </p:sp>
      <p:sp>
        <p:nvSpPr>
          <p:cNvPr id="2" name="Title 1"/>
          <p:cNvSpPr>
            <a:spLocks noGrp="1"/>
          </p:cNvSpPr>
          <p:nvPr>
            <p:ph type="ctrTitle" hasCustomPrompt="1"/>
          </p:nvPr>
        </p:nvSpPr>
        <p:spPr>
          <a:xfrm>
            <a:off x="960120" y="859536"/>
            <a:ext cx="6456114" cy="1470025"/>
          </a:xfrm>
        </p:spPr>
        <p:txBody>
          <a:bodyPr>
            <a:normAutofit/>
          </a:bodyPr>
          <a:lstStyle>
            <a:lvl1pPr algn="l">
              <a:defRPr sz="4400">
                <a:solidFill>
                  <a:schemeClr val="bg1"/>
                </a:solidFill>
              </a:defRPr>
            </a:lvl1pPr>
          </a:lstStyle>
          <a:p>
            <a:r>
              <a:rPr lang="en-US" dirty="0" smtClean="0"/>
              <a:t>Insert Presentation Name Here</a:t>
            </a:r>
            <a:endParaRPr lang="en-US" dirty="0"/>
          </a:p>
        </p:txBody>
      </p:sp>
      <p:sp>
        <p:nvSpPr>
          <p:cNvPr id="3" name="Subtitle 2"/>
          <p:cNvSpPr>
            <a:spLocks noGrp="1"/>
          </p:cNvSpPr>
          <p:nvPr>
            <p:ph type="subTitle" idx="1"/>
          </p:nvPr>
        </p:nvSpPr>
        <p:spPr>
          <a:xfrm>
            <a:off x="960119" y="3191256"/>
            <a:ext cx="6456116" cy="761999"/>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Box 8"/>
          <p:cNvSpPr txBox="1"/>
          <p:nvPr/>
        </p:nvSpPr>
        <p:spPr>
          <a:xfrm>
            <a:off x="385037" y="6237515"/>
            <a:ext cx="1977163" cy="408152"/>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n-lt"/>
                <a:ea typeface="Arial Unicode MS" pitchFamily="34" charset="-128"/>
                <a:cs typeface="Arial Unicode MS" pitchFamily="34" charset="-128"/>
              </a:rPr>
              <a:t>© 2013 CA. All rights reserved.</a:t>
            </a:r>
          </a:p>
        </p:txBody>
      </p:sp>
      <p:sp>
        <p:nvSpPr>
          <p:cNvPr id="11" name="Text Placeholder 12"/>
          <p:cNvSpPr>
            <a:spLocks noGrp="1"/>
          </p:cNvSpPr>
          <p:nvPr>
            <p:ph type="body" sz="quarter" idx="11" hasCustomPrompt="1"/>
          </p:nvPr>
        </p:nvSpPr>
        <p:spPr>
          <a:xfrm>
            <a:off x="960120" y="4192610"/>
            <a:ext cx="6456116" cy="340201"/>
          </a:xfrm>
          <a:prstGeom prst="rect">
            <a:avLst/>
          </a:prstGeom>
        </p:spPr>
        <p:txBody>
          <a:bodyPr/>
          <a:lstStyle>
            <a:lvl1pPr marL="0" indent="0">
              <a:buNone/>
              <a:defRPr sz="1200" b="1">
                <a:solidFill>
                  <a:schemeClr val="bg1"/>
                </a:solidFill>
              </a:defRPr>
            </a:lvl1pPr>
          </a:lstStyle>
          <a:p>
            <a:pPr lvl="0"/>
            <a:r>
              <a:rPr lang="en-US" dirty="0" smtClean="0"/>
              <a:t>Insert Date Here</a:t>
            </a:r>
            <a:endParaRPr lang="lt-LT" dirty="0"/>
          </a:p>
        </p:txBody>
      </p:sp>
      <p:pic>
        <p:nvPicPr>
          <p:cNvPr id="4" name="Picture 3"/>
          <p:cNvPicPr>
            <a:picLocks noChangeAspect="1"/>
          </p:cNvPicPr>
          <p:nvPr/>
        </p:nvPicPr>
        <p:blipFill>
          <a:blip r:embed="rId2"/>
          <a:stretch>
            <a:fillRect/>
          </a:stretch>
        </p:blipFill>
        <p:spPr>
          <a:xfrm>
            <a:off x="7407133" y="5210843"/>
            <a:ext cx="768252" cy="634113"/>
          </a:xfrm>
          <a:prstGeom prst="rect">
            <a:avLst/>
          </a:prstGeom>
        </p:spPr>
      </p:pic>
    </p:spTree>
    <p:extLst>
      <p:ext uri="{BB962C8B-B14F-4D97-AF65-F5344CB8AC3E}">
        <p14:creationId xmlns:p14="http://schemas.microsoft.com/office/powerpoint/2010/main" val="4248797895"/>
      </p:ext>
    </p:extLst>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188631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1558"/>
            <a:ext cx="40386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31558"/>
            <a:ext cx="40386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4609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063534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02902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CA CONFIDENTIAL INF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650279" y="6439969"/>
            <a:ext cx="527125" cy="334394"/>
          </a:xfrm>
          <a:prstGeom prst="rect">
            <a:avLst/>
          </a:prstGeom>
          <a:noFill/>
        </p:spPr>
        <p:txBody>
          <a:bodyPr wrap="square"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F022D67-B6E1-4BFD-B491-C53D2455AE9B}" type="slidenum">
              <a:rPr kumimoji="0" lang="en-US" sz="1000" b="0" i="0" u="none" strike="noStrike" kern="1200" cap="none" spc="0" normalizeH="0" baseline="0" noProof="0" smtClean="0">
                <a:ln>
                  <a:noFill/>
                </a:ln>
                <a:solidFill>
                  <a:schemeClr val="tx1">
                    <a:lumMod val="50000"/>
                    <a:lumOff val="50000"/>
                  </a:schemeClr>
                </a:solidFill>
                <a:effectLst/>
                <a:uLnTx/>
                <a:uFillTx/>
                <a:latin typeface="Calibri"/>
                <a:ea typeface="Arial Unicode MS" pitchFamily="34" charset="-128"/>
                <a:cs typeface="Arial Unicode MS" pitchFamily="34" charset="-128"/>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Arial Unicode MS" pitchFamily="34" charset="-128"/>
              <a:cs typeface="Arial Unicode MS" pitchFamily="34" charset="-128"/>
            </a:endParaRPr>
          </a:p>
        </p:txBody>
      </p:sp>
      <p:sp>
        <p:nvSpPr>
          <p:cNvPr id="5" name="TextBox 4"/>
          <p:cNvSpPr txBox="1"/>
          <p:nvPr/>
        </p:nvSpPr>
        <p:spPr>
          <a:xfrm>
            <a:off x="1295400" y="6439969"/>
            <a:ext cx="6604344" cy="334394"/>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Calibri"/>
                <a:ea typeface="Arial Unicode MS" pitchFamily="34" charset="-128"/>
                <a:cs typeface="Arial Unicode MS" pitchFamily="34" charset="-128"/>
              </a:rPr>
              <a:t>© 2013 CA. All rights reserved. CA confidential and proprietary information. No unauthorized use, copying or distribution.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53592" y="6234658"/>
            <a:ext cx="751511" cy="670382"/>
          </a:xfrm>
          <a:prstGeom prst="rect">
            <a:avLst/>
          </a:prstGeom>
        </p:spPr>
      </p:pic>
      <p:cxnSp>
        <p:nvCxnSpPr>
          <p:cNvPr id="7" name="Straight Connector 6"/>
          <p:cNvCxnSpPr/>
          <p:nvPr/>
        </p:nvCxnSpPr>
        <p:spPr>
          <a:xfrm>
            <a:off x="452130" y="6210300"/>
            <a:ext cx="8277971" cy="0"/>
          </a:xfrm>
          <a:prstGeom prst="line">
            <a:avLst/>
          </a:prstGeom>
          <a:ln>
            <a:gradFill flip="none" rotWithShape="1">
              <a:gsLst>
                <a:gs pos="0">
                  <a:schemeClr val="bg1"/>
                </a:gs>
                <a:gs pos="100000">
                  <a:prstClr val="white"/>
                </a:gs>
                <a:gs pos="47000">
                  <a:schemeClr val="bg1">
                    <a:lumMod val="85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88631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A INTERNAL USE ONLY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650279" y="6439969"/>
            <a:ext cx="527125" cy="334394"/>
          </a:xfrm>
          <a:prstGeom prst="rect">
            <a:avLst/>
          </a:prstGeom>
          <a:noFill/>
        </p:spPr>
        <p:txBody>
          <a:bodyPr wrap="square"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F022D67-B6E1-4BFD-B491-C53D2455AE9B}" type="slidenum">
              <a:rPr kumimoji="0" lang="en-US" sz="1000" b="0" i="0" u="none" strike="noStrike" kern="1200" cap="none" spc="0" normalizeH="0" baseline="0" noProof="0" smtClean="0">
                <a:ln>
                  <a:noFill/>
                </a:ln>
                <a:solidFill>
                  <a:schemeClr val="tx1">
                    <a:lumMod val="50000"/>
                    <a:lumOff val="50000"/>
                  </a:schemeClr>
                </a:solidFill>
                <a:effectLst/>
                <a:uLnTx/>
                <a:uFillTx/>
                <a:latin typeface="Calibri"/>
                <a:ea typeface="Arial Unicode MS" pitchFamily="34" charset="-128"/>
                <a:cs typeface="Arial Unicode MS" pitchFamily="34" charset="-128"/>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Arial Unicode MS" pitchFamily="34" charset="-128"/>
              <a:cs typeface="Arial Unicode MS" pitchFamily="34" charset="-128"/>
            </a:endParaRPr>
          </a:p>
        </p:txBody>
      </p:sp>
      <p:sp>
        <p:nvSpPr>
          <p:cNvPr id="5" name="TextBox 4"/>
          <p:cNvSpPr txBox="1"/>
          <p:nvPr/>
        </p:nvSpPr>
        <p:spPr>
          <a:xfrm>
            <a:off x="1295400" y="6400800"/>
            <a:ext cx="6172200" cy="334394"/>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Calibri"/>
                <a:ea typeface="Arial Unicode MS" pitchFamily="34" charset="-128"/>
                <a:cs typeface="Arial Unicode MS" pitchFamily="34" charset="-128"/>
              </a:rPr>
              <a:t>© 2013 CA. All rights reserved. CA confidential and proprietary information; for internal use only. </a:t>
            </a:r>
            <a:br>
              <a:rPr kumimoji="0" lang="en-US" sz="1000" b="0" i="0" u="none" strike="noStrike" kern="1200" cap="none" spc="0" normalizeH="0" baseline="0" noProof="0" dirty="0" smtClean="0">
                <a:ln>
                  <a:noFill/>
                </a:ln>
                <a:solidFill>
                  <a:schemeClr val="tx1">
                    <a:lumMod val="50000"/>
                    <a:lumOff val="50000"/>
                  </a:schemeClr>
                </a:solidFill>
                <a:effectLst/>
                <a:uLnTx/>
                <a:uFillTx/>
                <a:latin typeface="Calibri"/>
                <a:ea typeface="Arial Unicode MS" pitchFamily="34" charset="-128"/>
                <a:cs typeface="Arial Unicode MS" pitchFamily="34" charset="-128"/>
              </a:rPr>
            </a:br>
            <a:r>
              <a:rPr kumimoji="0" lang="en-US" sz="1000" b="0" i="0" u="none" strike="noStrike" kern="1200" cap="none" spc="0" normalizeH="0" baseline="0" noProof="0" dirty="0" smtClean="0">
                <a:ln>
                  <a:noFill/>
                </a:ln>
                <a:solidFill>
                  <a:schemeClr val="tx1">
                    <a:lumMod val="50000"/>
                    <a:lumOff val="50000"/>
                  </a:schemeClr>
                </a:solidFill>
                <a:effectLst/>
                <a:uLnTx/>
                <a:uFillTx/>
                <a:latin typeface="Calibri"/>
                <a:ea typeface="Arial Unicode MS" pitchFamily="34" charset="-128"/>
                <a:cs typeface="Arial Unicode MS" pitchFamily="34" charset="-128"/>
              </a:rPr>
              <a:t>No unauthorized use, copying or distribution.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53592" y="6234658"/>
            <a:ext cx="751511" cy="670382"/>
          </a:xfrm>
          <a:prstGeom prst="rect">
            <a:avLst/>
          </a:prstGeom>
        </p:spPr>
      </p:pic>
      <p:cxnSp>
        <p:nvCxnSpPr>
          <p:cNvPr id="7" name="Straight Connector 6"/>
          <p:cNvCxnSpPr/>
          <p:nvPr/>
        </p:nvCxnSpPr>
        <p:spPr>
          <a:xfrm>
            <a:off x="452130" y="6210300"/>
            <a:ext cx="8277971" cy="0"/>
          </a:xfrm>
          <a:prstGeom prst="line">
            <a:avLst/>
          </a:prstGeom>
          <a:ln>
            <a:gradFill flip="none" rotWithShape="1">
              <a:gsLst>
                <a:gs pos="0">
                  <a:schemeClr val="bg1"/>
                </a:gs>
                <a:gs pos="100000">
                  <a:prstClr val="white"/>
                </a:gs>
                <a:gs pos="47000">
                  <a:schemeClr val="bg1">
                    <a:lumMod val="85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88631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5_Section Head">
    <p:bg>
      <p:bgPr>
        <a:solidFill>
          <a:schemeClr val="bg1">
            <a:alpha val="20000"/>
          </a:schemeClr>
        </a:solidFill>
        <a:effectLst/>
      </p:bgPr>
    </p:bg>
    <p:spTree>
      <p:nvGrpSpPr>
        <p:cNvPr id="1" name=""/>
        <p:cNvGrpSpPr/>
        <p:nvPr/>
      </p:nvGrpSpPr>
      <p:grpSpPr>
        <a:xfrm>
          <a:off x="0" y="0"/>
          <a:ext cx="0" cy="0"/>
          <a:chOff x="0" y="0"/>
          <a:chExt cx="0" cy="0"/>
        </a:xfrm>
      </p:grpSpPr>
      <p:sp>
        <p:nvSpPr>
          <p:cNvPr id="328" name="Title 1"/>
          <p:cNvSpPr>
            <a:spLocks noGrp="1"/>
          </p:cNvSpPr>
          <p:nvPr>
            <p:ph type="ctrTitle"/>
          </p:nvPr>
        </p:nvSpPr>
        <p:spPr bwMode="black">
          <a:xfrm>
            <a:off x="911584" y="657900"/>
            <a:ext cx="7306999" cy="1457340"/>
          </a:xfrm>
        </p:spPr>
        <p:txBody>
          <a:bodyPr>
            <a:noAutofit/>
          </a:bodyPr>
          <a:lstStyle>
            <a:lvl1pPr marL="0" indent="0" algn="l" defTabSz="457200" rtl="0" eaLnBrk="1" latinLnBrk="0" hangingPunct="1">
              <a:lnSpc>
                <a:spcPct val="110000"/>
              </a:lnSpc>
              <a:spcBef>
                <a:spcPts val="0"/>
              </a:spcBef>
              <a:spcAft>
                <a:spcPts val="1200"/>
              </a:spcAft>
              <a:buClr>
                <a:srgbClr val="0064AF"/>
              </a:buClr>
              <a:buFont typeface="Wingdings" charset="2"/>
              <a:buNone/>
              <a:defRPr lang="en-US" sz="4400" b="0" kern="1200" baseline="0" dirty="0">
                <a:solidFill>
                  <a:srgbClr val="A6A6A6"/>
                </a:solidFill>
                <a:latin typeface="+mn-lt"/>
                <a:ea typeface="+mn-ea"/>
                <a:cs typeface="+mn-cs"/>
              </a:defRPr>
            </a:lvl1p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mtClean="0"/>
              <a:t>Click to edit Master title style</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921" b="11751"/>
          <a:stretch/>
        </p:blipFill>
        <p:spPr>
          <a:xfrm>
            <a:off x="0" y="2659441"/>
            <a:ext cx="4428394" cy="4198559"/>
          </a:xfrm>
          <a:prstGeom prst="rect">
            <a:avLst/>
          </a:prstGeom>
        </p:spPr>
      </p:pic>
    </p:spTree>
    <p:extLst>
      <p:ext uri="{BB962C8B-B14F-4D97-AF65-F5344CB8AC3E}">
        <p14:creationId xmlns:p14="http://schemas.microsoft.com/office/powerpoint/2010/main" val="337977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6_Section Head">
    <p:bg>
      <p:bgPr>
        <a:solidFill>
          <a:schemeClr val="bg1">
            <a:alpha val="2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363" b="19876"/>
          <a:stretch/>
        </p:blipFill>
        <p:spPr>
          <a:xfrm>
            <a:off x="0" y="2750257"/>
            <a:ext cx="4431310" cy="4107743"/>
          </a:xfrm>
          <a:prstGeom prst="rect">
            <a:avLst/>
          </a:prstGeom>
        </p:spPr>
      </p:pic>
      <p:sp>
        <p:nvSpPr>
          <p:cNvPr id="7" name="Title 1"/>
          <p:cNvSpPr>
            <a:spLocks noGrp="1"/>
          </p:cNvSpPr>
          <p:nvPr>
            <p:ph type="ctrTitle"/>
          </p:nvPr>
        </p:nvSpPr>
        <p:spPr bwMode="black">
          <a:xfrm>
            <a:off x="911584" y="657900"/>
            <a:ext cx="7306999" cy="1457340"/>
          </a:xfrm>
        </p:spPr>
        <p:txBody>
          <a:bodyPr>
            <a:noAutofit/>
          </a:bodyPr>
          <a:lstStyle>
            <a:lvl1pPr marL="0" indent="0" algn="l" defTabSz="457200" rtl="0" eaLnBrk="1" latinLnBrk="0" hangingPunct="1">
              <a:lnSpc>
                <a:spcPct val="110000"/>
              </a:lnSpc>
              <a:spcBef>
                <a:spcPts val="0"/>
              </a:spcBef>
              <a:spcAft>
                <a:spcPts val="1200"/>
              </a:spcAft>
              <a:buClr>
                <a:srgbClr val="0064AF"/>
              </a:buClr>
              <a:buFont typeface="Wingdings" charset="2"/>
              <a:buNone/>
              <a:defRPr lang="en-US" sz="4400" b="0" kern="1200" baseline="0" dirty="0">
                <a:solidFill>
                  <a:srgbClr val="A6A6A6"/>
                </a:solidFill>
                <a:latin typeface="+mn-lt"/>
                <a:ea typeface="+mn-ea"/>
                <a:cs typeface="+mn-cs"/>
              </a:defRPr>
            </a:lvl1p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mtClean="0"/>
              <a:t>Click to edit Master title style</a:t>
            </a:r>
            <a:endParaRPr lang="en-US" dirty="0"/>
          </a:p>
        </p:txBody>
      </p:sp>
    </p:spTree>
    <p:extLst>
      <p:ext uri="{BB962C8B-B14F-4D97-AF65-F5344CB8AC3E}">
        <p14:creationId xmlns:p14="http://schemas.microsoft.com/office/powerpoint/2010/main" val="165959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7_Section Head">
    <p:bg>
      <p:bgPr>
        <a:solidFill>
          <a:schemeClr val="bg1">
            <a:alpha val="2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506" b="3906"/>
          <a:stretch/>
        </p:blipFill>
        <p:spPr>
          <a:xfrm>
            <a:off x="-1" y="2688537"/>
            <a:ext cx="4327411" cy="4169463"/>
          </a:xfrm>
          <a:prstGeom prst="rect">
            <a:avLst/>
          </a:prstGeom>
        </p:spPr>
      </p:pic>
      <p:sp>
        <p:nvSpPr>
          <p:cNvPr id="6" name="Title 1"/>
          <p:cNvSpPr>
            <a:spLocks noGrp="1"/>
          </p:cNvSpPr>
          <p:nvPr>
            <p:ph type="ctrTitle"/>
          </p:nvPr>
        </p:nvSpPr>
        <p:spPr bwMode="black">
          <a:xfrm>
            <a:off x="911584" y="657900"/>
            <a:ext cx="7306999" cy="1457340"/>
          </a:xfrm>
        </p:spPr>
        <p:txBody>
          <a:bodyPr>
            <a:noAutofit/>
          </a:bodyPr>
          <a:lstStyle>
            <a:lvl1pPr marL="0" indent="0" algn="l" defTabSz="457200" rtl="0" eaLnBrk="1" latinLnBrk="0" hangingPunct="1">
              <a:lnSpc>
                <a:spcPct val="110000"/>
              </a:lnSpc>
              <a:spcBef>
                <a:spcPts val="0"/>
              </a:spcBef>
              <a:spcAft>
                <a:spcPts val="1200"/>
              </a:spcAft>
              <a:buClr>
                <a:srgbClr val="0064AF"/>
              </a:buClr>
              <a:buFont typeface="Wingdings" charset="2"/>
              <a:buNone/>
              <a:defRPr lang="en-US" sz="4400" b="0" kern="1200" baseline="0" dirty="0">
                <a:solidFill>
                  <a:srgbClr val="A6A6A6"/>
                </a:solidFill>
                <a:latin typeface="+mn-lt"/>
                <a:ea typeface="+mn-ea"/>
                <a:cs typeface="+mn-cs"/>
              </a:defRPr>
            </a:lvl1p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mtClean="0"/>
              <a:t>Click to edit Master title style</a:t>
            </a:r>
            <a:endParaRPr lang="en-US" dirty="0"/>
          </a:p>
        </p:txBody>
      </p:sp>
    </p:spTree>
    <p:extLst>
      <p:ext uri="{BB962C8B-B14F-4D97-AF65-F5344CB8AC3E}">
        <p14:creationId xmlns:p14="http://schemas.microsoft.com/office/powerpoint/2010/main" val="192172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79"/>
          <p:cNvGrpSpPr/>
          <p:nvPr/>
        </p:nvGrpSpPr>
        <p:grpSpPr bwMode="ltGray">
          <a:xfrm>
            <a:off x="344455" y="225878"/>
            <a:ext cx="8449374" cy="6389597"/>
            <a:chOff x="337081" y="225878"/>
            <a:chExt cx="8449374" cy="6389597"/>
          </a:xfrm>
        </p:grpSpPr>
        <p:grpSp>
          <p:nvGrpSpPr>
            <p:cNvPr id="3" name="Group 28"/>
            <p:cNvGrpSpPr/>
            <p:nvPr userDrawn="1"/>
          </p:nvGrpSpPr>
          <p:grpSpPr bwMode="ltGray">
            <a:xfrm>
              <a:off x="337081" y="225878"/>
              <a:ext cx="8449374" cy="229149"/>
              <a:chOff x="337081" y="225878"/>
              <a:chExt cx="8449374" cy="229149"/>
            </a:xfrm>
          </p:grpSpPr>
          <p:grpSp>
            <p:nvGrpSpPr>
              <p:cNvPr id="4" name="Group 15"/>
              <p:cNvGrpSpPr/>
              <p:nvPr userDrawn="1"/>
            </p:nvGrpSpPr>
            <p:grpSpPr bwMode="ltGray">
              <a:xfrm>
                <a:off x="337081" y="225878"/>
                <a:ext cx="229149" cy="229149"/>
                <a:chOff x="417083" y="635908"/>
                <a:chExt cx="229149" cy="229149"/>
              </a:xfrm>
            </p:grpSpPr>
            <p:cxnSp>
              <p:nvCxnSpPr>
                <p:cNvPr id="175" name="Straight Connector 1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16"/>
              <p:cNvGrpSpPr/>
              <p:nvPr userDrawn="1"/>
            </p:nvGrpSpPr>
            <p:grpSpPr bwMode="ltGray">
              <a:xfrm>
                <a:off x="2392137" y="225878"/>
                <a:ext cx="229149" cy="229149"/>
                <a:chOff x="417083" y="635908"/>
                <a:chExt cx="229149" cy="229149"/>
              </a:xfrm>
            </p:grpSpPr>
            <p:cxnSp>
              <p:nvCxnSpPr>
                <p:cNvPr id="163" name="Straight Connector 1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Straight Connector 1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Group 19"/>
              <p:cNvGrpSpPr/>
              <p:nvPr userDrawn="1"/>
            </p:nvGrpSpPr>
            <p:grpSpPr bwMode="ltGray">
              <a:xfrm>
                <a:off x="4447193" y="225878"/>
                <a:ext cx="229149" cy="229149"/>
                <a:chOff x="417083" y="635908"/>
                <a:chExt cx="229149" cy="229149"/>
              </a:xfrm>
            </p:grpSpPr>
            <p:cxnSp>
              <p:nvCxnSpPr>
                <p:cNvPr id="161" name="Straight Connector 16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2" name="Straight Connector 2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22"/>
              <p:cNvGrpSpPr/>
              <p:nvPr userDrawn="1"/>
            </p:nvGrpSpPr>
            <p:grpSpPr bwMode="ltGray">
              <a:xfrm>
                <a:off x="6502249" y="225878"/>
                <a:ext cx="229149" cy="229149"/>
                <a:chOff x="417083" y="635908"/>
                <a:chExt cx="229149" cy="229149"/>
              </a:xfrm>
            </p:grpSpPr>
            <p:cxnSp>
              <p:nvCxnSpPr>
                <p:cNvPr id="149" name="Straight Connector 2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0" name="Straight Connector 2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25"/>
              <p:cNvGrpSpPr/>
              <p:nvPr userDrawn="1"/>
            </p:nvGrpSpPr>
            <p:grpSpPr bwMode="ltGray">
              <a:xfrm>
                <a:off x="8557306" y="225878"/>
                <a:ext cx="229149" cy="229149"/>
                <a:chOff x="417083" y="635908"/>
                <a:chExt cx="229149" cy="229149"/>
              </a:xfrm>
            </p:grpSpPr>
            <p:cxnSp>
              <p:nvCxnSpPr>
                <p:cNvPr id="147" name="Straight Connector 146"/>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29"/>
            <p:cNvGrpSpPr/>
            <p:nvPr userDrawn="1"/>
          </p:nvGrpSpPr>
          <p:grpSpPr bwMode="ltGray">
            <a:xfrm>
              <a:off x="337081" y="2279361"/>
              <a:ext cx="8449374" cy="229149"/>
              <a:chOff x="337081" y="225878"/>
              <a:chExt cx="8449374" cy="229149"/>
            </a:xfrm>
          </p:grpSpPr>
          <p:grpSp>
            <p:nvGrpSpPr>
              <p:cNvPr id="10" name="Group 30"/>
              <p:cNvGrpSpPr/>
              <p:nvPr userDrawn="1"/>
            </p:nvGrpSpPr>
            <p:grpSpPr bwMode="ltGray">
              <a:xfrm>
                <a:off x="337081" y="225878"/>
                <a:ext cx="229149" cy="229149"/>
                <a:chOff x="417083" y="635908"/>
                <a:chExt cx="229149" cy="229149"/>
              </a:xfrm>
            </p:grpSpPr>
            <p:cxnSp>
              <p:nvCxnSpPr>
                <p:cNvPr id="140" name="Straight Connector 1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1"/>
              <p:cNvGrpSpPr/>
              <p:nvPr userDrawn="1"/>
            </p:nvGrpSpPr>
            <p:grpSpPr bwMode="ltGray">
              <a:xfrm>
                <a:off x="2392137" y="225878"/>
                <a:ext cx="229149" cy="229149"/>
                <a:chOff x="417083" y="635908"/>
                <a:chExt cx="229149" cy="229149"/>
              </a:xfrm>
            </p:grpSpPr>
            <p:cxnSp>
              <p:nvCxnSpPr>
                <p:cNvPr id="138" name="Straight Connector 1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2"/>
              <p:cNvGrpSpPr/>
              <p:nvPr userDrawn="1"/>
            </p:nvGrpSpPr>
            <p:grpSpPr bwMode="ltGray">
              <a:xfrm>
                <a:off x="4447193" y="225878"/>
                <a:ext cx="229149" cy="229149"/>
                <a:chOff x="417083" y="635908"/>
                <a:chExt cx="229149" cy="229149"/>
              </a:xfrm>
            </p:grpSpPr>
            <p:cxnSp>
              <p:nvCxnSpPr>
                <p:cNvPr id="136" name="Straight Connector 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Straight Connector 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3"/>
              <p:cNvGrpSpPr/>
              <p:nvPr userDrawn="1"/>
            </p:nvGrpSpPr>
            <p:grpSpPr bwMode="ltGray">
              <a:xfrm>
                <a:off x="6502249" y="225878"/>
                <a:ext cx="229149" cy="229149"/>
                <a:chOff x="417083" y="635908"/>
                <a:chExt cx="229149" cy="229149"/>
              </a:xfrm>
            </p:grpSpPr>
            <p:cxnSp>
              <p:nvCxnSpPr>
                <p:cNvPr id="131" name="Straight Connector 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4"/>
              <p:cNvGrpSpPr/>
              <p:nvPr userDrawn="1"/>
            </p:nvGrpSpPr>
            <p:grpSpPr bwMode="ltGray">
              <a:xfrm>
                <a:off x="8557306" y="225878"/>
                <a:ext cx="229149" cy="229149"/>
                <a:chOff x="417083" y="635908"/>
                <a:chExt cx="229149" cy="229149"/>
              </a:xfrm>
            </p:grpSpPr>
            <p:cxnSp>
              <p:nvCxnSpPr>
                <p:cNvPr id="129" name="Straight Connector 12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3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5" name="Group 45"/>
            <p:cNvGrpSpPr/>
            <p:nvPr userDrawn="1"/>
          </p:nvGrpSpPr>
          <p:grpSpPr bwMode="ltGray">
            <a:xfrm>
              <a:off x="337081" y="4332844"/>
              <a:ext cx="8449374" cy="229149"/>
              <a:chOff x="337081" y="225878"/>
              <a:chExt cx="8449374" cy="229149"/>
            </a:xfrm>
          </p:grpSpPr>
          <p:grpSp>
            <p:nvGrpSpPr>
              <p:cNvPr id="16" name="Group 46"/>
              <p:cNvGrpSpPr/>
              <p:nvPr userDrawn="1"/>
            </p:nvGrpSpPr>
            <p:grpSpPr bwMode="ltGray">
              <a:xfrm>
                <a:off x="337081" y="225878"/>
                <a:ext cx="229149" cy="229149"/>
                <a:chOff x="417083" y="635908"/>
                <a:chExt cx="229149" cy="229149"/>
              </a:xfrm>
            </p:grpSpPr>
            <p:cxnSp>
              <p:nvCxnSpPr>
                <p:cNvPr id="122" name="Straight Connector 12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p:nvPr userDrawn="1"/>
            </p:nvGrpSpPr>
            <p:grpSpPr bwMode="ltGray">
              <a:xfrm>
                <a:off x="2392137" y="225878"/>
                <a:ext cx="229149" cy="229149"/>
                <a:chOff x="417083" y="635908"/>
                <a:chExt cx="229149" cy="229149"/>
              </a:xfrm>
            </p:grpSpPr>
            <p:cxnSp>
              <p:nvCxnSpPr>
                <p:cNvPr id="115" name="Straight Connector 114"/>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p:nvPr userDrawn="1"/>
            </p:nvGrpSpPr>
            <p:grpSpPr bwMode="ltGray">
              <a:xfrm>
                <a:off x="4447193" y="225878"/>
                <a:ext cx="229149" cy="229149"/>
                <a:chOff x="417083" y="635908"/>
                <a:chExt cx="229149" cy="229149"/>
              </a:xfrm>
            </p:grpSpPr>
            <p:cxnSp>
              <p:nvCxnSpPr>
                <p:cNvPr id="113" name="Straight Connector 112"/>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p:nvPr userDrawn="1"/>
            </p:nvGrpSpPr>
            <p:grpSpPr bwMode="ltGray">
              <a:xfrm>
                <a:off x="6502249" y="225878"/>
                <a:ext cx="229149" cy="229149"/>
                <a:chOff x="417083" y="635908"/>
                <a:chExt cx="229149" cy="229149"/>
              </a:xfrm>
            </p:grpSpPr>
            <p:cxnSp>
              <p:nvCxnSpPr>
                <p:cNvPr id="111" name="Straight Connector 11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p:nvPr userDrawn="1"/>
            </p:nvGrpSpPr>
            <p:grpSpPr bwMode="ltGray">
              <a:xfrm>
                <a:off x="8557306" y="225878"/>
                <a:ext cx="229149" cy="229149"/>
                <a:chOff x="417083" y="635908"/>
                <a:chExt cx="229149" cy="229149"/>
              </a:xfrm>
            </p:grpSpPr>
            <p:cxnSp>
              <p:nvCxnSpPr>
                <p:cNvPr id="109" name="Straight Connector 10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1" name="Group 61"/>
            <p:cNvGrpSpPr/>
            <p:nvPr userDrawn="1"/>
          </p:nvGrpSpPr>
          <p:grpSpPr bwMode="ltGray">
            <a:xfrm>
              <a:off x="337081" y="6386326"/>
              <a:ext cx="8449374" cy="229149"/>
              <a:chOff x="337081" y="225878"/>
              <a:chExt cx="8449374" cy="229149"/>
            </a:xfrm>
          </p:grpSpPr>
          <p:grpSp>
            <p:nvGrpSpPr>
              <p:cNvPr id="22" name="Group 62"/>
              <p:cNvGrpSpPr/>
              <p:nvPr userDrawn="1"/>
            </p:nvGrpSpPr>
            <p:grpSpPr bwMode="ltGray">
              <a:xfrm>
                <a:off x="337081" y="225878"/>
                <a:ext cx="229149" cy="229149"/>
                <a:chOff x="417083" y="635908"/>
                <a:chExt cx="229149" cy="229149"/>
              </a:xfrm>
            </p:grpSpPr>
            <p:cxnSp>
              <p:nvCxnSpPr>
                <p:cNvPr id="100" name="Straight Connector 9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3"/>
              <p:cNvGrpSpPr/>
              <p:nvPr userDrawn="1"/>
            </p:nvGrpSpPr>
            <p:grpSpPr bwMode="ltGray">
              <a:xfrm>
                <a:off x="2392137" y="225878"/>
                <a:ext cx="229149" cy="229149"/>
                <a:chOff x="417083" y="635908"/>
                <a:chExt cx="229149" cy="229149"/>
              </a:xfrm>
            </p:grpSpPr>
            <p:cxnSp>
              <p:nvCxnSpPr>
                <p:cNvPr id="98" name="Straight Connector 9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4"/>
              <p:cNvGrpSpPr/>
              <p:nvPr userDrawn="1"/>
            </p:nvGrpSpPr>
            <p:grpSpPr bwMode="ltGray">
              <a:xfrm>
                <a:off x="4447193" y="225878"/>
                <a:ext cx="229149" cy="229149"/>
                <a:chOff x="417083" y="635908"/>
                <a:chExt cx="229149" cy="229149"/>
              </a:xfrm>
            </p:grpSpPr>
            <p:cxnSp>
              <p:nvCxnSpPr>
                <p:cNvPr id="96" name="Straight Connector 95"/>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5"/>
              <p:cNvGrpSpPr/>
              <p:nvPr userDrawn="1"/>
            </p:nvGrpSpPr>
            <p:grpSpPr bwMode="ltGray">
              <a:xfrm>
                <a:off x="6502249" y="225878"/>
                <a:ext cx="229149" cy="229149"/>
                <a:chOff x="417083" y="635908"/>
                <a:chExt cx="229149" cy="229149"/>
              </a:xfrm>
            </p:grpSpPr>
            <p:cxnSp>
              <p:nvCxnSpPr>
                <p:cNvPr id="92" name="Straight Connector 9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66"/>
              <p:cNvGrpSpPr/>
              <p:nvPr userDrawn="1"/>
            </p:nvGrpSpPr>
            <p:grpSpPr bwMode="ltGray">
              <a:xfrm>
                <a:off x="8557306" y="225878"/>
                <a:ext cx="229149" cy="229149"/>
                <a:chOff x="417083" y="635908"/>
                <a:chExt cx="229149" cy="229149"/>
              </a:xfrm>
            </p:grpSpPr>
            <p:cxnSp>
              <p:nvCxnSpPr>
                <p:cNvPr id="90" name="Straight Connector 8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9" name="Rectangle 78"/>
          <p:cNvSpPr/>
          <p:nvPr/>
        </p:nvSpPr>
        <p:spPr bwMode="white">
          <a:xfrm>
            <a:off x="577624" y="463997"/>
            <a:ext cx="5930162" cy="3872641"/>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000000"/>
              </a:solidFill>
              <a:latin typeface="FS Joey" pitchFamily="50" charset="0"/>
            </a:endParaRPr>
          </a:p>
        </p:txBody>
      </p:sp>
      <p:sp>
        <p:nvSpPr>
          <p:cNvPr id="73" name="Rectangle 72"/>
          <p:cNvSpPr/>
          <p:nvPr userDrawn="1"/>
        </p:nvSpPr>
        <p:spPr>
          <a:xfrm>
            <a:off x="4786489" y="4572000"/>
            <a:ext cx="3760189" cy="1806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000000"/>
              </a:solidFill>
            </a:endParaRPr>
          </a:p>
        </p:txBody>
      </p:sp>
      <p:sp>
        <p:nvSpPr>
          <p:cNvPr id="74" name="Picture Placeholder 87"/>
          <p:cNvSpPr>
            <a:spLocks noGrp="1" noChangeAspect="1"/>
          </p:cNvSpPr>
          <p:nvPr>
            <p:ph type="pic" sz="quarter" idx="11" hasCustomPrompt="1"/>
          </p:nvPr>
        </p:nvSpPr>
        <p:spPr>
          <a:xfrm>
            <a:off x="5459365" y="5306699"/>
            <a:ext cx="956966" cy="932164"/>
          </a:xfrm>
        </p:spPr>
        <p:txBody>
          <a:bodyPr/>
          <a:lstStyle>
            <a:lvl1pPr>
              <a:buNone/>
              <a:defRPr/>
            </a:lvl1pPr>
          </a:lstStyle>
          <a:p>
            <a:r>
              <a:rPr lang="en-US" dirty="0" smtClean="0"/>
              <a:t> </a:t>
            </a:r>
            <a:endParaRPr lang="en-US" dirty="0"/>
          </a:p>
        </p:txBody>
      </p:sp>
      <p:cxnSp>
        <p:nvCxnSpPr>
          <p:cNvPr id="75" name="Straight Connector 74"/>
          <p:cNvCxnSpPr/>
          <p:nvPr userDrawn="1"/>
        </p:nvCxnSpPr>
        <p:spPr>
          <a:xfrm flipH="1">
            <a:off x="6642729" y="5348357"/>
            <a:ext cx="1" cy="909568"/>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76" name="Picture 1" descr="C:\Documents and Settings\popdo01\Desktop\CA_AMP\CA_AMP_Office_RGB\LogoBox Vertical JPGs\CA_AMP_LogoBox_Corporate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265"/>
          <a:stretch>
            <a:fillRect/>
          </a:stretch>
        </p:blipFill>
        <p:spPr bwMode="auto">
          <a:xfrm>
            <a:off x="6722799" y="4572000"/>
            <a:ext cx="1834179" cy="1806575"/>
          </a:xfrm>
          <a:prstGeom prst="rect">
            <a:avLst/>
          </a:prstGeom>
          <a:noFill/>
        </p:spPr>
      </p:pic>
      <p:sp>
        <p:nvSpPr>
          <p:cNvPr id="77" name="Title 1"/>
          <p:cNvSpPr>
            <a:spLocks noGrp="1"/>
          </p:cNvSpPr>
          <p:nvPr>
            <p:ph type="ctrTitle" hasCustomPrompt="1"/>
          </p:nvPr>
        </p:nvSpPr>
        <p:spPr bwMode="black">
          <a:xfrm>
            <a:off x="911585" y="649948"/>
            <a:ext cx="5394960"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sp>
        <p:nvSpPr>
          <p:cNvPr id="78" name="Subtitle 2"/>
          <p:cNvSpPr>
            <a:spLocks noGrp="1"/>
          </p:cNvSpPr>
          <p:nvPr>
            <p:ph type="subTitle" idx="1" hasCustomPrompt="1"/>
          </p:nvPr>
        </p:nvSpPr>
        <p:spPr bwMode="black">
          <a:xfrm>
            <a:off x="904875" y="3032567"/>
            <a:ext cx="5426477" cy="109959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6274260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8_Section Head">
    <p:bg>
      <p:bgPr>
        <a:solidFill>
          <a:schemeClr val="bg1">
            <a:alpha val="2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22" b="11527"/>
          <a:stretch/>
        </p:blipFill>
        <p:spPr>
          <a:xfrm>
            <a:off x="1" y="2750257"/>
            <a:ext cx="4483972" cy="4107743"/>
          </a:xfrm>
          <a:prstGeom prst="rect">
            <a:avLst/>
          </a:prstGeom>
        </p:spPr>
      </p:pic>
      <p:sp>
        <p:nvSpPr>
          <p:cNvPr id="7" name="Title 1"/>
          <p:cNvSpPr>
            <a:spLocks noGrp="1"/>
          </p:cNvSpPr>
          <p:nvPr>
            <p:ph type="ctrTitle"/>
          </p:nvPr>
        </p:nvSpPr>
        <p:spPr bwMode="black">
          <a:xfrm>
            <a:off x="911584" y="657900"/>
            <a:ext cx="7306999" cy="1457340"/>
          </a:xfrm>
        </p:spPr>
        <p:txBody>
          <a:bodyPr>
            <a:noAutofit/>
          </a:bodyPr>
          <a:lstStyle>
            <a:lvl1pPr marL="0" indent="0" algn="l" defTabSz="457200" rtl="0" eaLnBrk="1" latinLnBrk="0" hangingPunct="1">
              <a:lnSpc>
                <a:spcPct val="110000"/>
              </a:lnSpc>
              <a:spcBef>
                <a:spcPts val="0"/>
              </a:spcBef>
              <a:spcAft>
                <a:spcPts val="1200"/>
              </a:spcAft>
              <a:buClr>
                <a:srgbClr val="0064AF"/>
              </a:buClr>
              <a:buFont typeface="Wingdings" charset="2"/>
              <a:buNone/>
              <a:defRPr lang="en-US" sz="4400" b="0" kern="1200" baseline="0" dirty="0">
                <a:solidFill>
                  <a:srgbClr val="A6A6A6"/>
                </a:solidFill>
                <a:latin typeface="+mn-lt"/>
                <a:ea typeface="+mn-ea"/>
                <a:cs typeface="+mn-cs"/>
              </a:defRPr>
            </a:lvl1p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mtClean="0"/>
              <a:t>Click to edit Master title style</a:t>
            </a:r>
            <a:endParaRPr lang="en-US" dirty="0"/>
          </a:p>
        </p:txBody>
      </p:sp>
    </p:spTree>
    <p:extLst>
      <p:ext uri="{BB962C8B-B14F-4D97-AF65-F5344CB8AC3E}">
        <p14:creationId xmlns:p14="http://schemas.microsoft.com/office/powerpoint/2010/main" val="158788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9_Section Head">
    <p:bg>
      <p:bgPr>
        <a:solidFill>
          <a:schemeClr val="bg1">
            <a:alpha val="2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348" b="16048"/>
          <a:stretch/>
        </p:blipFill>
        <p:spPr>
          <a:xfrm>
            <a:off x="0" y="2622313"/>
            <a:ext cx="4826000" cy="4235687"/>
          </a:xfrm>
          <a:prstGeom prst="rect">
            <a:avLst/>
          </a:prstGeom>
        </p:spPr>
      </p:pic>
      <p:sp>
        <p:nvSpPr>
          <p:cNvPr id="5" name="Title 1"/>
          <p:cNvSpPr>
            <a:spLocks noGrp="1"/>
          </p:cNvSpPr>
          <p:nvPr>
            <p:ph type="ctrTitle"/>
          </p:nvPr>
        </p:nvSpPr>
        <p:spPr bwMode="black">
          <a:xfrm>
            <a:off x="911584" y="657900"/>
            <a:ext cx="7306999" cy="1457340"/>
          </a:xfrm>
        </p:spPr>
        <p:txBody>
          <a:bodyPr>
            <a:noAutofit/>
          </a:bodyPr>
          <a:lstStyle>
            <a:lvl1pPr marL="0" indent="0" algn="l" defTabSz="457200" rtl="0" eaLnBrk="1" latinLnBrk="0" hangingPunct="1">
              <a:lnSpc>
                <a:spcPct val="110000"/>
              </a:lnSpc>
              <a:spcBef>
                <a:spcPts val="0"/>
              </a:spcBef>
              <a:spcAft>
                <a:spcPts val="1200"/>
              </a:spcAft>
              <a:buClr>
                <a:srgbClr val="0064AF"/>
              </a:buClr>
              <a:buFont typeface="Wingdings" charset="2"/>
              <a:buNone/>
              <a:defRPr lang="en-US" sz="4400" b="0" kern="1200" baseline="0" dirty="0">
                <a:solidFill>
                  <a:srgbClr val="A6A6A6"/>
                </a:solidFill>
                <a:latin typeface="+mn-lt"/>
                <a:ea typeface="+mn-ea"/>
                <a:cs typeface="+mn-cs"/>
              </a:defRPr>
            </a:lvl1p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mtClean="0"/>
              <a:t>Click to edit Master title style</a:t>
            </a:r>
            <a:endParaRPr lang="en-US" dirty="0"/>
          </a:p>
        </p:txBody>
      </p:sp>
    </p:spTree>
    <p:extLst>
      <p:ext uri="{BB962C8B-B14F-4D97-AF65-F5344CB8AC3E}">
        <p14:creationId xmlns:p14="http://schemas.microsoft.com/office/powerpoint/2010/main" val="253763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Section Head">
    <p:bg>
      <p:bgPr>
        <a:solidFill>
          <a:schemeClr val="bg1">
            <a:alpha val="20000"/>
          </a:schemeClr>
        </a:solidFill>
        <a:effectLst/>
      </p:bgPr>
    </p:bg>
    <p:spTree>
      <p:nvGrpSpPr>
        <p:cNvPr id="1" name=""/>
        <p:cNvGrpSpPr/>
        <p:nvPr/>
      </p:nvGrpSpPr>
      <p:grpSpPr>
        <a:xfrm>
          <a:off x="0" y="0"/>
          <a:ext cx="0" cy="0"/>
          <a:chOff x="0" y="0"/>
          <a:chExt cx="0" cy="0"/>
        </a:xfrm>
      </p:grpSpPr>
      <p:pic>
        <p:nvPicPr>
          <p:cNvPr id="4" name="Picture 3" descr="CA_Pictogram_15-01.png"/>
          <p:cNvPicPr>
            <a:picLocks noChangeAspect="1"/>
          </p:cNvPicPr>
          <p:nvPr/>
        </p:nvPicPr>
        <p:blipFill rotWithShape="1">
          <a:blip r:embed="rId2">
            <a:extLst>
              <a:ext uri="{28A0092B-C50C-407E-A947-70E740481C1C}">
                <a14:useLocalDpi xmlns:a14="http://schemas.microsoft.com/office/drawing/2010/main" val="0"/>
              </a:ext>
            </a:extLst>
          </a:blip>
          <a:srcRect l="20454" b="23606"/>
          <a:stretch/>
        </p:blipFill>
        <p:spPr>
          <a:xfrm>
            <a:off x="0" y="228600"/>
            <a:ext cx="5334000" cy="6629400"/>
          </a:xfrm>
          <a:prstGeom prst="rect">
            <a:avLst/>
          </a:prstGeom>
        </p:spPr>
      </p:pic>
      <p:sp>
        <p:nvSpPr>
          <p:cNvPr id="6" name="Title 1"/>
          <p:cNvSpPr>
            <a:spLocks noGrp="1"/>
          </p:cNvSpPr>
          <p:nvPr>
            <p:ph type="ctrTitle"/>
          </p:nvPr>
        </p:nvSpPr>
        <p:spPr bwMode="black">
          <a:xfrm>
            <a:off x="911584" y="657900"/>
            <a:ext cx="7306999" cy="1457340"/>
          </a:xfrm>
        </p:spPr>
        <p:txBody>
          <a:bodyPr>
            <a:noAutofit/>
          </a:bodyPr>
          <a:lstStyle>
            <a:lvl1pPr marL="0" indent="0" algn="l" defTabSz="457200" rtl="0" eaLnBrk="1" latinLnBrk="0" hangingPunct="1">
              <a:lnSpc>
                <a:spcPct val="110000"/>
              </a:lnSpc>
              <a:spcBef>
                <a:spcPts val="0"/>
              </a:spcBef>
              <a:spcAft>
                <a:spcPts val="1200"/>
              </a:spcAft>
              <a:buClr>
                <a:srgbClr val="0064AF"/>
              </a:buClr>
              <a:buFont typeface="Wingdings" charset="2"/>
              <a:buNone/>
              <a:defRPr lang="en-US" sz="4400" b="0" kern="1200" baseline="0" dirty="0">
                <a:solidFill>
                  <a:srgbClr val="A6A6A6"/>
                </a:solidFill>
                <a:latin typeface="+mn-lt"/>
                <a:ea typeface="+mn-ea"/>
                <a:cs typeface="+mn-cs"/>
              </a:defRPr>
            </a:lvl1p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mtClean="0"/>
              <a:t>Click to edit Master title style</a:t>
            </a:r>
            <a:endParaRPr lang="en-US" dirty="0"/>
          </a:p>
        </p:txBody>
      </p:sp>
    </p:spTree>
    <p:extLst>
      <p:ext uri="{BB962C8B-B14F-4D97-AF65-F5344CB8AC3E}">
        <p14:creationId xmlns:p14="http://schemas.microsoft.com/office/powerpoint/2010/main" val="283137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Section Head">
    <p:bg>
      <p:bgPr>
        <a:solidFill>
          <a:schemeClr val="bg1">
            <a:alpha val="20000"/>
          </a:schemeClr>
        </a:solidFill>
        <a:effectLst/>
      </p:bgPr>
    </p:bg>
    <p:spTree>
      <p:nvGrpSpPr>
        <p:cNvPr id="1" name=""/>
        <p:cNvGrpSpPr/>
        <p:nvPr/>
      </p:nvGrpSpPr>
      <p:grpSpPr>
        <a:xfrm>
          <a:off x="0" y="0"/>
          <a:ext cx="0" cy="0"/>
          <a:chOff x="0" y="0"/>
          <a:chExt cx="0" cy="0"/>
        </a:xfrm>
      </p:grpSpPr>
      <p:pic>
        <p:nvPicPr>
          <p:cNvPr id="3" name="Picture 2" descr="CA_Pictogram_27-01.png"/>
          <p:cNvPicPr>
            <a:picLocks noChangeAspect="1"/>
          </p:cNvPicPr>
          <p:nvPr/>
        </p:nvPicPr>
        <p:blipFill rotWithShape="1">
          <a:blip r:embed="rId2">
            <a:extLst>
              <a:ext uri="{28A0092B-C50C-407E-A947-70E740481C1C}">
                <a14:useLocalDpi xmlns:a14="http://schemas.microsoft.com/office/drawing/2010/main" val="0"/>
              </a:ext>
            </a:extLst>
          </a:blip>
          <a:srcRect l="13481" r="4000"/>
          <a:stretch/>
        </p:blipFill>
        <p:spPr>
          <a:xfrm>
            <a:off x="0" y="2590800"/>
            <a:ext cx="4715933" cy="3877237"/>
          </a:xfrm>
          <a:prstGeom prst="rect">
            <a:avLst/>
          </a:prstGeom>
        </p:spPr>
      </p:pic>
      <p:sp>
        <p:nvSpPr>
          <p:cNvPr id="5" name="Title 1"/>
          <p:cNvSpPr>
            <a:spLocks noGrp="1"/>
          </p:cNvSpPr>
          <p:nvPr>
            <p:ph type="ctrTitle"/>
          </p:nvPr>
        </p:nvSpPr>
        <p:spPr bwMode="black">
          <a:xfrm>
            <a:off x="911584" y="657900"/>
            <a:ext cx="7306999" cy="1457340"/>
          </a:xfrm>
        </p:spPr>
        <p:txBody>
          <a:bodyPr>
            <a:noAutofit/>
          </a:bodyPr>
          <a:lstStyle>
            <a:lvl1pPr marL="0" indent="0" algn="l" defTabSz="457200" rtl="0" eaLnBrk="1" latinLnBrk="0" hangingPunct="1">
              <a:lnSpc>
                <a:spcPct val="110000"/>
              </a:lnSpc>
              <a:spcBef>
                <a:spcPts val="0"/>
              </a:spcBef>
              <a:spcAft>
                <a:spcPts val="1200"/>
              </a:spcAft>
              <a:buClr>
                <a:srgbClr val="0064AF"/>
              </a:buClr>
              <a:buFont typeface="Wingdings" charset="2"/>
              <a:buNone/>
              <a:defRPr lang="en-US" sz="4400" b="0" kern="1200" baseline="0" dirty="0">
                <a:solidFill>
                  <a:srgbClr val="A6A6A6"/>
                </a:solidFill>
                <a:latin typeface="+mn-lt"/>
                <a:ea typeface="+mn-ea"/>
                <a:cs typeface="+mn-cs"/>
              </a:defRPr>
            </a:lvl1p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mtClean="0"/>
              <a:t>Click to edit Master title style</a:t>
            </a:r>
            <a:endParaRPr lang="en-US" dirty="0"/>
          </a:p>
        </p:txBody>
      </p:sp>
    </p:spTree>
    <p:extLst>
      <p:ext uri="{BB962C8B-B14F-4D97-AF65-F5344CB8AC3E}">
        <p14:creationId xmlns:p14="http://schemas.microsoft.com/office/powerpoint/2010/main" val="422899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EGAL DISCLAIMER INFO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Legal Disclaimer Information</a:t>
            </a:r>
            <a:endParaRPr lang="en-US" dirty="0"/>
          </a:p>
        </p:txBody>
      </p:sp>
      <p:sp>
        <p:nvSpPr>
          <p:cNvPr id="3" name="Content Placeholder 2"/>
          <p:cNvSpPr>
            <a:spLocks noGrp="1"/>
          </p:cNvSpPr>
          <p:nvPr>
            <p:ph idx="1" hasCustomPrompt="1"/>
          </p:nvPr>
        </p:nvSpPr>
        <p:spPr/>
        <p:txBody>
          <a:bodyPr/>
          <a:lstStyle>
            <a:lvl1pPr>
              <a:defRPr b="0" baseline="0"/>
            </a:lvl1pPr>
            <a:lvl2pPr>
              <a:defRPr b="0"/>
            </a:lvl2pPr>
            <a:lvl3pPr>
              <a:defRPr b="0"/>
            </a:lvl3pPr>
            <a:lvl4pPr>
              <a:defRPr b="0"/>
            </a:lvl4pPr>
            <a:lvl5pPr>
              <a:defRPr b="0"/>
            </a:lvl5pPr>
          </a:lstStyle>
          <a:p>
            <a:pPr lvl="0"/>
            <a:r>
              <a:rPr lang="en-US" dirty="0" smtClean="0"/>
              <a:t>Before publishing, please visit the Legal Wiki for Marketing and Communications to ensure you are using the proper Legal statements and terms for the content. As a general rule, please consider if the information is confidential and then </a:t>
            </a:r>
          </a:p>
          <a:p>
            <a:pPr lvl="1"/>
            <a:r>
              <a:rPr lang="en-US" dirty="0" smtClean="0"/>
              <a:t>(1) Are the facts fair? </a:t>
            </a:r>
          </a:p>
          <a:p>
            <a:pPr lvl="1"/>
            <a:r>
              <a:rPr lang="en-US" dirty="0" smtClean="0"/>
              <a:t>(2) Who owns it?</a:t>
            </a:r>
          </a:p>
          <a:p>
            <a:pPr lvl="1"/>
            <a:r>
              <a:rPr lang="en-US" dirty="0" smtClean="0"/>
              <a:t>(3) What is CA’s defense?</a:t>
            </a:r>
          </a:p>
          <a:p>
            <a:pPr lvl="0"/>
            <a:r>
              <a:rPr lang="en-US" dirty="0" smtClean="0"/>
              <a:t>http://cawiki.ca.com/display/Legal/Home</a:t>
            </a:r>
          </a:p>
          <a:p>
            <a:pPr lvl="0"/>
            <a:endParaRPr lang="en-US" dirty="0"/>
          </a:p>
        </p:txBody>
      </p:sp>
    </p:spTree>
    <p:extLst>
      <p:ext uri="{BB962C8B-B14F-4D97-AF65-F5344CB8AC3E}">
        <p14:creationId xmlns:p14="http://schemas.microsoft.com/office/powerpoint/2010/main" val="1441886313"/>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bg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915019" y="2337618"/>
            <a:ext cx="3171825" cy="253182"/>
          </a:xfrm>
          <a:prstGeom prst="rect">
            <a:avLst/>
          </a:prstGeom>
        </p:spPr>
        <p:txBody>
          <a:bodyPr anchor="ctr"/>
          <a:lstStyle>
            <a:lvl1pPr marL="0" indent="0">
              <a:buNone/>
              <a:defRPr sz="1600" b="1" baseline="0">
                <a:solidFill>
                  <a:schemeClr val="tx1">
                    <a:lumMod val="50000"/>
                    <a:lumOff val="50000"/>
                  </a:schemeClr>
                </a:solidFill>
              </a:defRPr>
            </a:lvl1pPr>
          </a:lstStyle>
          <a:p>
            <a:pPr lvl="0"/>
            <a:r>
              <a:rPr lang="lt-LT" dirty="0" err="1" smtClean="0"/>
              <a:t>Firstname</a:t>
            </a:r>
            <a:r>
              <a:rPr lang="lt-LT" dirty="0" smtClean="0"/>
              <a:t> </a:t>
            </a:r>
            <a:r>
              <a:rPr lang="lt-LT" dirty="0" err="1" smtClean="0"/>
              <a:t>Lastname</a:t>
            </a:r>
            <a:endParaRPr lang="lt-LT" dirty="0"/>
          </a:p>
        </p:txBody>
      </p:sp>
      <p:sp>
        <p:nvSpPr>
          <p:cNvPr id="12" name="Text Placeholder 10"/>
          <p:cNvSpPr>
            <a:spLocks noGrp="1"/>
          </p:cNvSpPr>
          <p:nvPr>
            <p:ph type="body" sz="quarter" idx="12" hasCustomPrompt="1"/>
          </p:nvPr>
        </p:nvSpPr>
        <p:spPr>
          <a:xfrm>
            <a:off x="4915019" y="2673230"/>
            <a:ext cx="3171825" cy="235269"/>
          </a:xfrm>
          <a:prstGeom prst="rect">
            <a:avLst/>
          </a:prstGeom>
        </p:spPr>
        <p:txBody>
          <a:bodyPr anchor="ctr"/>
          <a:lstStyle>
            <a:lvl1pPr marL="0" indent="0">
              <a:buNone/>
              <a:defRPr sz="1100" b="0" baseline="0">
                <a:solidFill>
                  <a:schemeClr val="tx1">
                    <a:lumMod val="50000"/>
                    <a:lumOff val="50000"/>
                  </a:schemeClr>
                </a:solidFill>
              </a:defRPr>
            </a:lvl1pPr>
          </a:lstStyle>
          <a:p>
            <a:pPr lvl="0"/>
            <a:r>
              <a:rPr lang="lt-LT" dirty="0" err="1" smtClean="0"/>
              <a:t>Title</a:t>
            </a:r>
            <a:r>
              <a:rPr lang="lt-LT" dirty="0" smtClean="0"/>
              <a:t> </a:t>
            </a:r>
            <a:r>
              <a:rPr lang="lt-LT" dirty="0" err="1" smtClean="0"/>
              <a:t>Goes</a:t>
            </a:r>
            <a:r>
              <a:rPr lang="lt-LT" dirty="0" smtClean="0"/>
              <a:t> </a:t>
            </a:r>
            <a:r>
              <a:rPr lang="lt-LT" dirty="0" err="1" smtClean="0"/>
              <a:t>Here</a:t>
            </a:r>
            <a:endParaRPr lang="lt-LT" dirty="0"/>
          </a:p>
        </p:txBody>
      </p:sp>
      <p:sp>
        <p:nvSpPr>
          <p:cNvPr id="14" name="Text Placeholder 10"/>
          <p:cNvSpPr>
            <a:spLocks noGrp="1"/>
          </p:cNvSpPr>
          <p:nvPr>
            <p:ph type="body" sz="quarter" idx="14" hasCustomPrompt="1"/>
          </p:nvPr>
        </p:nvSpPr>
        <p:spPr>
          <a:xfrm>
            <a:off x="5276850" y="3308628"/>
            <a:ext cx="2809993" cy="235269"/>
          </a:xfrm>
          <a:prstGeom prst="rect">
            <a:avLst/>
          </a:prstGeom>
        </p:spPr>
        <p:txBody>
          <a:bodyPr anchor="ctr"/>
          <a:lstStyle>
            <a:lvl1pPr marL="0" marR="0" indent="0" algn="l" defTabSz="457200" rtl="0" eaLnBrk="1" fontAlgn="auto" latinLnBrk="0" hangingPunct="1">
              <a:lnSpc>
                <a:spcPct val="110000"/>
              </a:lnSpc>
              <a:spcBef>
                <a:spcPts val="0"/>
              </a:spcBef>
              <a:spcAft>
                <a:spcPts val="1200"/>
              </a:spcAft>
              <a:buClr>
                <a:srgbClr val="0064AF"/>
              </a:buClr>
              <a:buSzTx/>
              <a:buFont typeface="Wingdings" charset="2"/>
              <a:buNone/>
              <a:tabLst/>
              <a:defRPr sz="1100" b="0" baseline="0">
                <a:solidFill>
                  <a:schemeClr val="tx1">
                    <a:lumMod val="50000"/>
                    <a:lumOff val="50000"/>
                  </a:schemeClr>
                </a:solidFill>
              </a:defRPr>
            </a:lvl1pPr>
          </a:lstStyle>
          <a:p>
            <a:pPr marL="0" marR="0" lvl="0" indent="0" algn="l" defTabSz="457200" rtl="0" eaLnBrk="1" fontAlgn="auto" latinLnBrk="0" hangingPunct="1">
              <a:lnSpc>
                <a:spcPct val="110000"/>
              </a:lnSpc>
              <a:spcBef>
                <a:spcPts val="0"/>
              </a:spcBef>
              <a:spcAft>
                <a:spcPts val="1200"/>
              </a:spcAft>
              <a:buClr>
                <a:srgbClr val="0064AF"/>
              </a:buClr>
              <a:buSzTx/>
              <a:buFont typeface="Wingdings" charset="2"/>
              <a:buNone/>
              <a:tabLst/>
              <a:defRPr/>
            </a:pPr>
            <a:r>
              <a:rPr lang="lt-LT" dirty="0" smtClean="0"/>
              <a:t>@cainc</a:t>
            </a:r>
          </a:p>
        </p:txBody>
      </p:sp>
      <p:sp>
        <p:nvSpPr>
          <p:cNvPr id="15" name="Text Placeholder 10"/>
          <p:cNvSpPr>
            <a:spLocks noGrp="1"/>
          </p:cNvSpPr>
          <p:nvPr>
            <p:ph type="body" sz="quarter" idx="15" hasCustomPrompt="1"/>
          </p:nvPr>
        </p:nvSpPr>
        <p:spPr>
          <a:xfrm>
            <a:off x="5276850" y="3626327"/>
            <a:ext cx="2809993" cy="235269"/>
          </a:xfrm>
          <a:prstGeom prst="rect">
            <a:avLst/>
          </a:prstGeom>
        </p:spPr>
        <p:txBody>
          <a:bodyPr anchor="ctr"/>
          <a:lstStyle>
            <a:lvl1pPr marL="0" indent="0">
              <a:buNone/>
              <a:defRPr sz="1100" b="0" baseline="0">
                <a:solidFill>
                  <a:schemeClr val="tx1">
                    <a:lumMod val="50000"/>
                    <a:lumOff val="50000"/>
                  </a:schemeClr>
                </a:solidFill>
              </a:defRPr>
            </a:lvl1pPr>
          </a:lstStyle>
          <a:p>
            <a:pPr lvl="0"/>
            <a:r>
              <a:rPr lang="en-US" dirty="0" err="1" smtClean="0"/>
              <a:t>slideshare.net</a:t>
            </a:r>
            <a:r>
              <a:rPr lang="en-US" dirty="0" smtClean="0"/>
              <a:t>/</a:t>
            </a:r>
            <a:r>
              <a:rPr lang="en-US" dirty="0" err="1" smtClean="0"/>
              <a:t>CAinc</a:t>
            </a:r>
            <a:endParaRPr lang="lt-LT" dirty="0"/>
          </a:p>
        </p:txBody>
      </p:sp>
      <p:sp>
        <p:nvSpPr>
          <p:cNvPr id="16" name="Text Placeholder 10"/>
          <p:cNvSpPr>
            <a:spLocks noGrp="1"/>
          </p:cNvSpPr>
          <p:nvPr>
            <p:ph type="body" sz="quarter" idx="16" hasCustomPrompt="1"/>
          </p:nvPr>
        </p:nvSpPr>
        <p:spPr>
          <a:xfrm>
            <a:off x="5272856" y="3944026"/>
            <a:ext cx="2813987" cy="235269"/>
          </a:xfrm>
          <a:prstGeom prst="rect">
            <a:avLst/>
          </a:prstGeom>
        </p:spPr>
        <p:txBody>
          <a:bodyPr anchor="ctr"/>
          <a:lstStyle>
            <a:lvl1pPr marL="0" indent="0">
              <a:buNone/>
              <a:defRPr sz="1100" b="0" baseline="0">
                <a:solidFill>
                  <a:schemeClr val="tx1">
                    <a:lumMod val="50000"/>
                    <a:lumOff val="50000"/>
                  </a:schemeClr>
                </a:solidFill>
              </a:defRPr>
            </a:lvl1pPr>
          </a:lstStyle>
          <a:p>
            <a:pPr lvl="0"/>
            <a:r>
              <a:rPr lang="en-US" dirty="0" err="1" smtClean="0"/>
              <a:t>linkedin.com</a:t>
            </a:r>
            <a:r>
              <a:rPr lang="en-US" dirty="0" smtClean="0"/>
              <a:t>/company/</a:t>
            </a:r>
            <a:r>
              <a:rPr lang="en-US" dirty="0" err="1" smtClean="0"/>
              <a:t>ca</a:t>
            </a:r>
            <a:r>
              <a:rPr lang="en-US" dirty="0" smtClean="0"/>
              <a:t>-technologies</a:t>
            </a:r>
            <a:endParaRPr lang="lt-LT" dirty="0"/>
          </a:p>
        </p:txBody>
      </p:sp>
      <p:sp>
        <p:nvSpPr>
          <p:cNvPr id="17" name="Text Placeholder 10"/>
          <p:cNvSpPr>
            <a:spLocks noGrp="1"/>
          </p:cNvSpPr>
          <p:nvPr>
            <p:ph type="body" sz="quarter" idx="17" hasCustomPrompt="1"/>
          </p:nvPr>
        </p:nvSpPr>
        <p:spPr>
          <a:xfrm>
            <a:off x="4915019" y="2990929"/>
            <a:ext cx="3171825" cy="235269"/>
          </a:xfrm>
          <a:prstGeom prst="rect">
            <a:avLst/>
          </a:prstGeom>
        </p:spPr>
        <p:txBody>
          <a:bodyPr anchor="ctr"/>
          <a:lstStyle>
            <a:lvl1pPr marL="0" indent="0">
              <a:buNone/>
              <a:defRPr sz="1100" b="0" baseline="0">
                <a:solidFill>
                  <a:schemeClr val="tx1">
                    <a:lumMod val="50000"/>
                    <a:lumOff val="50000"/>
                  </a:schemeClr>
                </a:solidFill>
              </a:defRPr>
            </a:lvl1pPr>
          </a:lstStyle>
          <a:p>
            <a:pPr lvl="0"/>
            <a:r>
              <a:rPr lang="lt-LT" dirty="0" err="1" smtClean="0"/>
              <a:t>First.Last</a:t>
            </a:r>
            <a:r>
              <a:rPr lang="en-US" dirty="0" smtClean="0"/>
              <a:t>@</a:t>
            </a:r>
            <a:r>
              <a:rPr lang="en-US" dirty="0" err="1" smtClean="0"/>
              <a:t>ca.com</a:t>
            </a:r>
            <a:endParaRPr lang="lt-LT" dirty="0"/>
          </a:p>
        </p:txBody>
      </p:sp>
      <p:pic>
        <p:nvPicPr>
          <p:cNvPr id="21" name="Picture 20"/>
          <p:cNvPicPr>
            <a:picLocks noChangeAspect="1"/>
          </p:cNvPicPr>
          <p:nvPr/>
        </p:nvPicPr>
        <p:blipFill>
          <a:blip r:embed="rId2"/>
          <a:stretch>
            <a:fillRect/>
          </a:stretch>
        </p:blipFill>
        <p:spPr>
          <a:xfrm>
            <a:off x="2066856" y="2477708"/>
            <a:ext cx="2132833" cy="1902583"/>
          </a:xfrm>
          <a:prstGeom prst="rect">
            <a:avLst/>
          </a:prstGeom>
        </p:spPr>
      </p:pic>
      <p:cxnSp>
        <p:nvCxnSpPr>
          <p:cNvPr id="23" name="Straight Connector 22"/>
          <p:cNvCxnSpPr/>
          <p:nvPr/>
        </p:nvCxnSpPr>
        <p:spPr>
          <a:xfrm flipV="1">
            <a:off x="4321832" y="2170830"/>
            <a:ext cx="33246" cy="2659751"/>
          </a:xfrm>
          <a:prstGeom prst="line">
            <a:avLst/>
          </a:prstGeom>
          <a:ln>
            <a:gradFill flip="none" rotWithShape="1">
              <a:gsLst>
                <a:gs pos="0">
                  <a:schemeClr val="bg1"/>
                </a:gs>
                <a:gs pos="100000">
                  <a:prstClr val="white"/>
                </a:gs>
                <a:gs pos="47000">
                  <a:schemeClr val="bg1">
                    <a:lumMod val="85000"/>
                  </a:schemeClr>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963135" y="3303764"/>
            <a:ext cx="300338" cy="877778"/>
            <a:chOff x="4861255" y="3264440"/>
            <a:chExt cx="359664" cy="1051168"/>
          </a:xfrm>
        </p:grpSpPr>
        <p:pic>
          <p:nvPicPr>
            <p:cNvPr id="2" name="Picture 1"/>
            <p:cNvPicPr>
              <a:picLocks noChangeAspect="1"/>
            </p:cNvPicPr>
            <p:nvPr userDrawn="1"/>
          </p:nvPicPr>
          <p:blipFill>
            <a:blip r:embed="rId3"/>
            <a:stretch>
              <a:fillRect/>
            </a:stretch>
          </p:blipFill>
          <p:spPr>
            <a:xfrm>
              <a:off x="4870399" y="3264440"/>
              <a:ext cx="341377" cy="298704"/>
            </a:xfrm>
            <a:prstGeom prst="rect">
              <a:avLst/>
            </a:prstGeom>
          </p:spPr>
        </p:pic>
        <p:pic>
          <p:nvPicPr>
            <p:cNvPr id="7" name="Picture 6"/>
            <p:cNvPicPr>
              <a:picLocks noChangeAspect="1"/>
            </p:cNvPicPr>
            <p:nvPr userDrawn="1"/>
          </p:nvPicPr>
          <p:blipFill>
            <a:blip r:embed="rId4"/>
            <a:stretch>
              <a:fillRect/>
            </a:stretch>
          </p:blipFill>
          <p:spPr>
            <a:xfrm>
              <a:off x="4873447" y="3640672"/>
              <a:ext cx="335280" cy="298704"/>
            </a:xfrm>
            <a:prstGeom prst="rect">
              <a:avLst/>
            </a:prstGeom>
          </p:spPr>
        </p:pic>
        <p:pic>
          <p:nvPicPr>
            <p:cNvPr id="8" name="Picture 7"/>
            <p:cNvPicPr>
              <a:picLocks noChangeAspect="1"/>
            </p:cNvPicPr>
            <p:nvPr userDrawn="1"/>
          </p:nvPicPr>
          <p:blipFill>
            <a:blip r:embed="rId5"/>
            <a:stretch>
              <a:fillRect/>
            </a:stretch>
          </p:blipFill>
          <p:spPr>
            <a:xfrm>
              <a:off x="4861255" y="4016904"/>
              <a:ext cx="359664" cy="298704"/>
            </a:xfrm>
            <a:prstGeom prst="rect">
              <a:avLst/>
            </a:prstGeom>
          </p:spPr>
        </p:pic>
      </p:grpSp>
      <p:sp>
        <p:nvSpPr>
          <p:cNvPr id="20" name="TextBox 19"/>
          <p:cNvSpPr txBox="1"/>
          <p:nvPr/>
        </p:nvSpPr>
        <p:spPr>
          <a:xfrm>
            <a:off x="4937471" y="4441824"/>
            <a:ext cx="1935598" cy="325730"/>
          </a:xfrm>
          <a:prstGeom prst="rect">
            <a:avLst/>
          </a:prstGeom>
          <a:noFill/>
        </p:spPr>
        <p:txBody>
          <a:bodyPr wrap="square" rtlCol="0">
            <a:spAutoFit/>
          </a:bodyPr>
          <a:lstStyle/>
          <a:p>
            <a:pPr marL="0" lvl="0" indent="0" algn="l" defTabSz="457200" rtl="0" eaLnBrk="1" latinLnBrk="0" hangingPunct="1">
              <a:lnSpc>
                <a:spcPct val="110000"/>
              </a:lnSpc>
              <a:spcBef>
                <a:spcPts val="0"/>
              </a:spcBef>
              <a:spcAft>
                <a:spcPts val="1200"/>
              </a:spcAft>
              <a:buClr>
                <a:srgbClr val="0064AF"/>
              </a:buClr>
              <a:buFont typeface="Wingdings" charset="2"/>
              <a:buNone/>
            </a:pPr>
            <a:r>
              <a:rPr lang="en-US" sz="1400" b="1" kern="1200" baseline="0" dirty="0" smtClean="0">
                <a:solidFill>
                  <a:schemeClr val="tx1">
                    <a:lumMod val="50000"/>
                    <a:lumOff val="50000"/>
                  </a:schemeClr>
                </a:solidFill>
                <a:latin typeface="+mn-lt"/>
                <a:ea typeface="+mn-ea"/>
                <a:cs typeface="+mn-cs"/>
              </a:rPr>
              <a:t>c</a:t>
            </a:r>
            <a:r>
              <a:rPr lang="lt-LT" sz="1400" b="1" kern="1200" baseline="0" dirty="0" smtClean="0">
                <a:solidFill>
                  <a:schemeClr val="tx1">
                    <a:lumMod val="50000"/>
                    <a:lumOff val="50000"/>
                  </a:schemeClr>
                </a:solidFill>
                <a:latin typeface="+mn-lt"/>
                <a:ea typeface="+mn-ea"/>
                <a:cs typeface="+mn-cs"/>
              </a:rPr>
              <a:t>a.com</a:t>
            </a:r>
            <a:endParaRPr lang="en-US" sz="1400" b="1" kern="1200" baseline="0" dirty="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79512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ction Hea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 name="Group 70"/>
          <p:cNvGrpSpPr/>
          <p:nvPr userDrawn="1"/>
        </p:nvGrpSpPr>
        <p:grpSpPr bwMode="ltGray">
          <a:xfrm>
            <a:off x="346606" y="225878"/>
            <a:ext cx="8449374" cy="6389597"/>
            <a:chOff x="337081" y="225878"/>
            <a:chExt cx="8449374" cy="6389597"/>
          </a:xfrm>
        </p:grpSpPr>
        <p:grpSp>
          <p:nvGrpSpPr>
            <p:cNvPr id="3" name="Group 28"/>
            <p:cNvGrpSpPr/>
            <p:nvPr userDrawn="1"/>
          </p:nvGrpSpPr>
          <p:grpSpPr bwMode="ltGray">
            <a:xfrm>
              <a:off x="337081" y="225878"/>
              <a:ext cx="8449374" cy="229149"/>
              <a:chOff x="337081" y="225878"/>
              <a:chExt cx="8449374" cy="229149"/>
            </a:xfrm>
          </p:grpSpPr>
          <p:grpSp>
            <p:nvGrpSpPr>
              <p:cNvPr id="4" name="Group 15"/>
              <p:cNvGrpSpPr/>
              <p:nvPr userDrawn="1"/>
            </p:nvGrpSpPr>
            <p:grpSpPr bwMode="ltGray">
              <a:xfrm>
                <a:off x="337081" y="225878"/>
                <a:ext cx="229149" cy="229149"/>
                <a:chOff x="417083" y="635908"/>
                <a:chExt cx="229149" cy="229149"/>
              </a:xfrm>
            </p:grpSpPr>
            <p:cxnSp>
              <p:nvCxnSpPr>
                <p:cNvPr id="202" name="Straight Connector 1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3" name="Straight Connector 1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16"/>
              <p:cNvGrpSpPr/>
              <p:nvPr userDrawn="1"/>
            </p:nvGrpSpPr>
            <p:grpSpPr bwMode="ltGray">
              <a:xfrm>
                <a:off x="2392137" y="225878"/>
                <a:ext cx="229149" cy="229149"/>
                <a:chOff x="417083" y="635908"/>
                <a:chExt cx="229149" cy="229149"/>
              </a:xfrm>
            </p:grpSpPr>
            <p:cxnSp>
              <p:nvCxnSpPr>
                <p:cNvPr id="200" name="Straight Connector 1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1" name="Straight Connector 1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Group 19"/>
              <p:cNvGrpSpPr/>
              <p:nvPr userDrawn="1"/>
            </p:nvGrpSpPr>
            <p:grpSpPr bwMode="ltGray">
              <a:xfrm>
                <a:off x="4447193" y="225878"/>
                <a:ext cx="229149" cy="229149"/>
                <a:chOff x="417083" y="635908"/>
                <a:chExt cx="229149" cy="229149"/>
              </a:xfrm>
            </p:grpSpPr>
            <p:cxnSp>
              <p:nvCxnSpPr>
                <p:cNvPr id="198" name="Straight Connector 19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9" name="Straight Connector 2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22"/>
              <p:cNvGrpSpPr/>
              <p:nvPr userDrawn="1"/>
            </p:nvGrpSpPr>
            <p:grpSpPr bwMode="ltGray">
              <a:xfrm>
                <a:off x="6502249" y="225878"/>
                <a:ext cx="229149" cy="229149"/>
                <a:chOff x="417083" y="635908"/>
                <a:chExt cx="229149" cy="229149"/>
              </a:xfrm>
            </p:grpSpPr>
            <p:cxnSp>
              <p:nvCxnSpPr>
                <p:cNvPr id="196" name="Straight Connector 2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2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25"/>
              <p:cNvGrpSpPr/>
              <p:nvPr userDrawn="1"/>
            </p:nvGrpSpPr>
            <p:grpSpPr bwMode="ltGray">
              <a:xfrm>
                <a:off x="8557306" y="225878"/>
                <a:ext cx="229149" cy="229149"/>
                <a:chOff x="417083" y="635908"/>
                <a:chExt cx="229149" cy="229149"/>
              </a:xfrm>
            </p:grpSpPr>
            <p:cxnSp>
              <p:nvCxnSpPr>
                <p:cNvPr id="194" name="Straight Connector 19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29"/>
            <p:cNvGrpSpPr/>
            <p:nvPr userDrawn="1"/>
          </p:nvGrpSpPr>
          <p:grpSpPr bwMode="ltGray">
            <a:xfrm>
              <a:off x="337081" y="2279361"/>
              <a:ext cx="8449374" cy="229149"/>
              <a:chOff x="337081" y="225878"/>
              <a:chExt cx="8449374" cy="229149"/>
            </a:xfrm>
          </p:grpSpPr>
          <p:grpSp>
            <p:nvGrpSpPr>
              <p:cNvPr id="10" name="Group 30"/>
              <p:cNvGrpSpPr/>
              <p:nvPr userDrawn="1"/>
            </p:nvGrpSpPr>
            <p:grpSpPr bwMode="ltGray">
              <a:xfrm>
                <a:off x="337081" y="225878"/>
                <a:ext cx="229149" cy="229149"/>
                <a:chOff x="417083" y="635908"/>
                <a:chExt cx="229149" cy="229149"/>
              </a:xfrm>
            </p:grpSpPr>
            <p:cxnSp>
              <p:nvCxnSpPr>
                <p:cNvPr id="187" name="Straight Connector 186"/>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1"/>
              <p:cNvGrpSpPr/>
              <p:nvPr userDrawn="1"/>
            </p:nvGrpSpPr>
            <p:grpSpPr bwMode="ltGray">
              <a:xfrm>
                <a:off x="2392137" y="225878"/>
                <a:ext cx="229149" cy="229149"/>
                <a:chOff x="417083" y="635908"/>
                <a:chExt cx="229149" cy="229149"/>
              </a:xfrm>
            </p:grpSpPr>
            <p:cxnSp>
              <p:nvCxnSpPr>
                <p:cNvPr id="185" name="Straight Connector 184"/>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2"/>
              <p:cNvGrpSpPr/>
              <p:nvPr userDrawn="1"/>
            </p:nvGrpSpPr>
            <p:grpSpPr bwMode="ltGray">
              <a:xfrm>
                <a:off x="4447193" y="225878"/>
                <a:ext cx="229149" cy="229149"/>
                <a:chOff x="417083" y="635908"/>
                <a:chExt cx="229149" cy="229149"/>
              </a:xfrm>
            </p:grpSpPr>
            <p:cxnSp>
              <p:nvCxnSpPr>
                <p:cNvPr id="183" name="Straight Connector 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4" name="Straight Connector 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3"/>
              <p:cNvGrpSpPr/>
              <p:nvPr userDrawn="1"/>
            </p:nvGrpSpPr>
            <p:grpSpPr bwMode="ltGray">
              <a:xfrm>
                <a:off x="6502249" y="225878"/>
                <a:ext cx="229149" cy="229149"/>
                <a:chOff x="417083" y="635908"/>
                <a:chExt cx="229149" cy="229149"/>
              </a:xfrm>
            </p:grpSpPr>
            <p:cxnSp>
              <p:nvCxnSpPr>
                <p:cNvPr id="181" name="Straight Connector 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Straight Connector 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4"/>
              <p:cNvGrpSpPr/>
              <p:nvPr userDrawn="1"/>
            </p:nvGrpSpPr>
            <p:grpSpPr bwMode="ltGray">
              <a:xfrm>
                <a:off x="8557306" y="225878"/>
                <a:ext cx="229149" cy="229149"/>
                <a:chOff x="417083" y="635908"/>
                <a:chExt cx="229149" cy="229149"/>
              </a:xfrm>
            </p:grpSpPr>
            <p:cxnSp>
              <p:nvCxnSpPr>
                <p:cNvPr id="179" name="Straight Connector 17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0" name="Straight Connector 3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5" name="Group 45"/>
            <p:cNvGrpSpPr/>
            <p:nvPr userDrawn="1"/>
          </p:nvGrpSpPr>
          <p:grpSpPr bwMode="ltGray">
            <a:xfrm>
              <a:off x="4447193" y="4332844"/>
              <a:ext cx="4339262" cy="229149"/>
              <a:chOff x="4447193" y="225878"/>
              <a:chExt cx="4339262" cy="229149"/>
            </a:xfrm>
          </p:grpSpPr>
          <p:grpSp>
            <p:nvGrpSpPr>
              <p:cNvPr id="16" name="Group 48"/>
              <p:cNvGrpSpPr/>
              <p:nvPr userDrawn="1"/>
            </p:nvGrpSpPr>
            <p:grpSpPr bwMode="ltGray">
              <a:xfrm>
                <a:off x="4447193" y="225878"/>
                <a:ext cx="229149" cy="229149"/>
                <a:chOff x="417083" y="635908"/>
                <a:chExt cx="229149" cy="229149"/>
              </a:xfrm>
            </p:grpSpPr>
            <p:cxnSp>
              <p:nvCxnSpPr>
                <p:cNvPr id="168" name="Straight Connector 16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9"/>
              <p:cNvGrpSpPr/>
              <p:nvPr userDrawn="1"/>
            </p:nvGrpSpPr>
            <p:grpSpPr bwMode="ltGray">
              <a:xfrm>
                <a:off x="6502249" y="225878"/>
                <a:ext cx="229149" cy="229149"/>
                <a:chOff x="417083" y="635908"/>
                <a:chExt cx="229149" cy="229149"/>
              </a:xfrm>
            </p:grpSpPr>
            <p:cxnSp>
              <p:nvCxnSpPr>
                <p:cNvPr id="166" name="Straight Connector 165"/>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50"/>
              <p:cNvGrpSpPr/>
              <p:nvPr userDrawn="1"/>
            </p:nvGrpSpPr>
            <p:grpSpPr bwMode="ltGray">
              <a:xfrm>
                <a:off x="8557306" y="225878"/>
                <a:ext cx="229149" cy="229149"/>
                <a:chOff x="417083" y="635908"/>
                <a:chExt cx="229149" cy="229149"/>
              </a:xfrm>
            </p:grpSpPr>
            <p:cxnSp>
              <p:nvCxnSpPr>
                <p:cNvPr id="164" name="Straight Connector 16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9" name="Group 61"/>
            <p:cNvGrpSpPr/>
            <p:nvPr userDrawn="1"/>
          </p:nvGrpSpPr>
          <p:grpSpPr bwMode="ltGray">
            <a:xfrm>
              <a:off x="4447193" y="6386326"/>
              <a:ext cx="4339262" cy="229149"/>
              <a:chOff x="4447193" y="225878"/>
              <a:chExt cx="4339262" cy="229149"/>
            </a:xfrm>
          </p:grpSpPr>
          <p:grpSp>
            <p:nvGrpSpPr>
              <p:cNvPr id="20" name="Group 64"/>
              <p:cNvGrpSpPr/>
              <p:nvPr userDrawn="1"/>
            </p:nvGrpSpPr>
            <p:grpSpPr bwMode="ltGray">
              <a:xfrm>
                <a:off x="4447193" y="225878"/>
                <a:ext cx="229149" cy="229149"/>
                <a:chOff x="417083" y="635908"/>
                <a:chExt cx="229149" cy="229149"/>
              </a:xfrm>
            </p:grpSpPr>
            <p:cxnSp>
              <p:nvCxnSpPr>
                <p:cNvPr id="153" name="Straight Connector 152"/>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5"/>
              <p:cNvGrpSpPr/>
              <p:nvPr userDrawn="1"/>
            </p:nvGrpSpPr>
            <p:grpSpPr bwMode="ltGray">
              <a:xfrm>
                <a:off x="6502249" y="225878"/>
                <a:ext cx="229149" cy="229149"/>
                <a:chOff x="417083" y="635908"/>
                <a:chExt cx="229149" cy="229149"/>
              </a:xfrm>
            </p:grpSpPr>
            <p:cxnSp>
              <p:nvCxnSpPr>
                <p:cNvPr id="151" name="Straight Connector 15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6"/>
              <p:cNvGrpSpPr/>
              <p:nvPr userDrawn="1"/>
            </p:nvGrpSpPr>
            <p:grpSpPr bwMode="ltGray">
              <a:xfrm>
                <a:off x="8557306" y="225878"/>
                <a:ext cx="229149" cy="229149"/>
                <a:chOff x="417083" y="635908"/>
                <a:chExt cx="229149" cy="229149"/>
              </a:xfrm>
            </p:grpSpPr>
            <p:cxnSp>
              <p:nvCxnSpPr>
                <p:cNvPr id="149" name="Straight Connector 14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177" name="Rectangle 176"/>
          <p:cNvSpPr/>
          <p:nvPr/>
        </p:nvSpPr>
        <p:spPr bwMode="white">
          <a:xfrm>
            <a:off x="577272" y="466726"/>
            <a:ext cx="8003829" cy="181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000000"/>
              </a:solidFill>
            </a:endParaRPr>
          </a:p>
        </p:txBody>
      </p:sp>
      <p:sp>
        <p:nvSpPr>
          <p:cNvPr id="328" name="Title 1"/>
          <p:cNvSpPr>
            <a:spLocks noGrp="1"/>
          </p:cNvSpPr>
          <p:nvPr>
            <p:ph type="ctrTitle" hasCustomPrompt="1"/>
          </p:nvPr>
        </p:nvSpPr>
        <p:spPr bwMode="black">
          <a:xfrm>
            <a:off x="911584" y="657900"/>
            <a:ext cx="7306999" cy="948650"/>
          </a:xfrm>
        </p:spPr>
        <p:txBody>
          <a:bodyPr lIns="0" rIns="0" anchor="t" anchorCtr="0">
            <a:noAutofit/>
          </a:bodyPr>
          <a:lstStyle>
            <a:lvl1pPr algn="l">
              <a:lnSpc>
                <a:spcPct val="90000"/>
              </a:lnSpc>
              <a:defRPr sz="3200" b="0">
                <a:solidFill>
                  <a:schemeClr val="bg1"/>
                </a:solidFill>
                <a:latin typeface="+mj-lt"/>
              </a:defRPr>
            </a:lvl1pPr>
          </a:lstStyle>
          <a:p>
            <a:r>
              <a:rPr lang="en-US" dirty="0" smtClean="0"/>
              <a:t>click to edit section head master</a:t>
            </a:r>
            <a:endParaRPr lang="en-US" dirty="0"/>
          </a:p>
        </p:txBody>
      </p:sp>
      <p:sp>
        <p:nvSpPr>
          <p:cNvPr id="139" name="Subtitle 2"/>
          <p:cNvSpPr>
            <a:spLocks noGrp="1"/>
          </p:cNvSpPr>
          <p:nvPr>
            <p:ph type="subTitle" idx="1" hasCustomPrompt="1"/>
          </p:nvPr>
        </p:nvSpPr>
        <p:spPr bwMode="black">
          <a:xfrm>
            <a:off x="904875" y="1706563"/>
            <a:ext cx="7313150" cy="366033"/>
          </a:xfrm>
        </p:spPr>
        <p:txBody>
          <a:bodyPr lIns="0" tIns="0" rIns="0" bIns="0" anchor="b">
            <a:noAutofit/>
          </a:bodyPr>
          <a:lstStyle>
            <a:lvl1pPr marL="0" indent="0" algn="l">
              <a:lnSpc>
                <a:spcPct val="100000"/>
              </a:lnSpc>
              <a:buNone/>
              <a:defRPr sz="2200" b="0"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3" name="Picture 62" descr="Picture26.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0" y="2699877"/>
            <a:ext cx="4416334" cy="4158123"/>
          </a:xfrm>
          <a:prstGeom prst="rect">
            <a:avLst/>
          </a:prstGeom>
        </p:spPr>
      </p:pic>
      <p:pic>
        <p:nvPicPr>
          <p:cNvPr id="60" name="Picture 77" descr="Logo-format-300-BW.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gray">
          <a:xfrm>
            <a:off x="8034338" y="6362700"/>
            <a:ext cx="492125" cy="417513"/>
          </a:xfrm>
          <a:prstGeom prst="rect">
            <a:avLst/>
          </a:prstGeom>
          <a:noFill/>
          <a:ln w="9525">
            <a:noFill/>
            <a:miter lim="800000"/>
            <a:headEnd/>
            <a:tailEnd/>
          </a:ln>
        </p:spPr>
      </p:pic>
    </p:spTree>
    <p:extLst>
      <p:ext uri="{BB962C8B-B14F-4D97-AF65-F5344CB8AC3E}">
        <p14:creationId xmlns:p14="http://schemas.microsoft.com/office/powerpoint/2010/main" val="39291241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182880"/>
            <a:ext cx="8119872" cy="731520"/>
          </a:xfrm>
          <a:prstGeom prst="rect">
            <a:avLst/>
          </a:prstGeom>
        </p:spPr>
        <p:txBody>
          <a:bodyPr vert="horz" lIns="0" tIns="0" rIns="0" bIns="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211487966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12" name="Content Placeholder 11"/>
          <p:cNvSpPr>
            <a:spLocks noGrp="1"/>
          </p:cNvSpPr>
          <p:nvPr>
            <p:ph sz="quarter" idx="12" hasCustomPrompt="1"/>
          </p:nvPr>
        </p:nvSpPr>
        <p:spPr>
          <a:xfrm>
            <a:off x="577850" y="1506538"/>
            <a:ext cx="3916363" cy="446405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3" hasCustomPrompt="1"/>
          </p:nvPr>
        </p:nvSpPr>
        <p:spPr>
          <a:xfrm>
            <a:off x="4649788" y="1506538"/>
            <a:ext cx="4041775" cy="446405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727694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7802" y="1506538"/>
            <a:ext cx="8113713" cy="4508802"/>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bwMode="black">
          <a:xfrm>
            <a:off x="576072" y="182880"/>
            <a:ext cx="8119872" cy="731520"/>
          </a:xfrm>
          <a:prstGeom prst="rect">
            <a:avLst/>
          </a:prstGeom>
        </p:spPr>
        <p:txBody>
          <a:bodyPr rtlCol="0">
            <a:noAutofit/>
          </a:bodyPr>
          <a:lstStyle/>
          <a:p>
            <a:r>
              <a:rPr lang="en-US" smtClean="0"/>
              <a:t>Click to edit Master title style</a:t>
            </a:r>
            <a:endParaRPr lang="en-US" dirty="0"/>
          </a:p>
        </p:txBody>
      </p:sp>
    </p:spTree>
    <p:extLst>
      <p:ext uri="{BB962C8B-B14F-4D97-AF65-F5344CB8AC3E}">
        <p14:creationId xmlns:p14="http://schemas.microsoft.com/office/powerpoint/2010/main" val="37109629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Text">
    <p:bg>
      <p:bgPr>
        <a:solidFill>
          <a:schemeClr val="bg1"/>
        </a:solidFill>
        <a:effectLst/>
      </p:bgPr>
    </p:bg>
    <p:spTree>
      <p:nvGrpSpPr>
        <p:cNvPr id="1" name=""/>
        <p:cNvGrpSpPr/>
        <p:nvPr/>
      </p:nvGrpSpPr>
      <p:grpSpPr>
        <a:xfrm>
          <a:off x="0" y="0"/>
          <a:ext cx="0" cy="0"/>
          <a:chOff x="0" y="0"/>
          <a:chExt cx="0" cy="0"/>
        </a:xfrm>
      </p:grpSpPr>
      <p:pic>
        <p:nvPicPr>
          <p:cNvPr id="5" name="Picture 4" descr="Logo-format-300B.bm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6193" y="6364118"/>
            <a:ext cx="492378" cy="417683"/>
          </a:xfrm>
          <a:prstGeom prst="rect">
            <a:avLst/>
          </a:prstGeom>
        </p:spPr>
      </p:pic>
      <p:sp>
        <p:nvSpPr>
          <p:cNvPr id="8" name="TextBox 7"/>
          <p:cNvSpPr txBox="1"/>
          <p:nvPr userDrawn="1"/>
        </p:nvSpPr>
        <p:spPr>
          <a:xfrm>
            <a:off x="462579" y="6471364"/>
            <a:ext cx="527125" cy="408152"/>
          </a:xfrm>
          <a:prstGeom prst="rect">
            <a:avLst/>
          </a:prstGeom>
          <a:noFill/>
        </p:spPr>
        <p:txBody>
          <a:bodyPr wrap="square" rtlCol="0">
            <a:noAutofit/>
          </a:bodyPr>
          <a:lstStyle/>
          <a:p>
            <a:pPr defTabSz="457200" fontAlgn="base">
              <a:spcBef>
                <a:spcPct val="0"/>
              </a:spcBef>
              <a:spcAft>
                <a:spcPct val="0"/>
              </a:spcAft>
              <a:defRPr/>
            </a:pPr>
            <a:fld id="{5F022D67-B6E1-4BFD-B491-C53D2455AE9B}" type="slidenum">
              <a:rPr lang="en-US" sz="1000" smtClean="0">
                <a:solidFill>
                  <a:srgbClr val="000000"/>
                </a:solidFill>
                <a:ea typeface="Arial Unicode MS" pitchFamily="34" charset="-128"/>
                <a:cs typeface="Arial Unicode MS" pitchFamily="34" charset="-128"/>
              </a:rPr>
              <a:pPr defTabSz="457200" fontAlgn="base">
                <a:spcBef>
                  <a:spcPct val="0"/>
                </a:spcBef>
                <a:spcAft>
                  <a:spcPct val="0"/>
                </a:spcAft>
                <a:defRPr/>
              </a:pPr>
              <a:t>‹#›</a:t>
            </a:fld>
            <a:endParaRPr lang="en-US" sz="1000" dirty="0">
              <a:solidFill>
                <a:srgbClr val="000000"/>
              </a:solidFill>
              <a:ea typeface="Arial Unicode MS" pitchFamily="34" charset="-128"/>
              <a:cs typeface="Arial Unicode MS" pitchFamily="34" charset="-128"/>
            </a:endParaRPr>
          </a:p>
        </p:txBody>
      </p:sp>
      <p:sp>
        <p:nvSpPr>
          <p:cNvPr id="9" name="TextBox 8"/>
          <p:cNvSpPr txBox="1"/>
          <p:nvPr userDrawn="1"/>
        </p:nvSpPr>
        <p:spPr>
          <a:xfrm>
            <a:off x="1676399" y="6471364"/>
            <a:ext cx="5778649" cy="408152"/>
          </a:xfrm>
          <a:prstGeom prst="rect">
            <a:avLst/>
          </a:prstGeom>
          <a:noFill/>
        </p:spPr>
        <p:txBody>
          <a:bodyPr wrap="square" rtlCol="0">
            <a:noAutofit/>
          </a:bodyPr>
          <a:lstStyle/>
          <a:p>
            <a:pPr algn="ctr" defTabSz="457200" fontAlgn="base">
              <a:spcBef>
                <a:spcPct val="0"/>
              </a:spcBef>
              <a:spcAft>
                <a:spcPct val="0"/>
              </a:spcAft>
              <a:defRPr/>
            </a:pPr>
            <a:r>
              <a:rPr lang="en-US" sz="1000" dirty="0" smtClean="0">
                <a:solidFill>
                  <a:srgbClr val="000000"/>
                </a:solidFill>
                <a:ea typeface="Arial Unicode MS" pitchFamily="34" charset="-128"/>
                <a:cs typeface="Arial Unicode MS" pitchFamily="34" charset="-128"/>
              </a:rPr>
              <a:t>Copyright © 2013 CA. All rights reserved.</a:t>
            </a:r>
          </a:p>
        </p:txBody>
      </p:sp>
    </p:spTree>
    <p:extLst>
      <p:ext uri="{BB962C8B-B14F-4D97-AF65-F5344CB8AC3E}">
        <p14:creationId xmlns:p14="http://schemas.microsoft.com/office/powerpoint/2010/main" val="382641392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76" name="Group 79"/>
          <p:cNvGrpSpPr/>
          <p:nvPr userDrawn="1"/>
        </p:nvGrpSpPr>
        <p:grpSpPr bwMode="ltGray">
          <a:xfrm>
            <a:off x="344455" y="225878"/>
            <a:ext cx="8449374" cy="6389597"/>
            <a:chOff x="337081" y="225878"/>
            <a:chExt cx="8449374" cy="6389597"/>
          </a:xfrm>
        </p:grpSpPr>
        <p:grpSp>
          <p:nvGrpSpPr>
            <p:cNvPr id="80" name="Group 28"/>
            <p:cNvGrpSpPr/>
            <p:nvPr userDrawn="1"/>
          </p:nvGrpSpPr>
          <p:grpSpPr bwMode="ltGray">
            <a:xfrm>
              <a:off x="337081" y="225878"/>
              <a:ext cx="8449374" cy="229149"/>
              <a:chOff x="337081" y="225878"/>
              <a:chExt cx="8449374" cy="229149"/>
            </a:xfrm>
          </p:grpSpPr>
          <p:grpSp>
            <p:nvGrpSpPr>
              <p:cNvPr id="142" name="Group 15"/>
              <p:cNvGrpSpPr/>
              <p:nvPr userDrawn="1"/>
            </p:nvGrpSpPr>
            <p:grpSpPr bwMode="ltGray">
              <a:xfrm>
                <a:off x="337081" y="225878"/>
                <a:ext cx="229149" cy="229149"/>
                <a:chOff x="417083" y="635908"/>
                <a:chExt cx="229149" cy="229149"/>
              </a:xfrm>
            </p:grpSpPr>
            <p:cxnSp>
              <p:nvCxnSpPr>
                <p:cNvPr id="175" name="Straight Connector 1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3" name="Group 16"/>
              <p:cNvGrpSpPr/>
              <p:nvPr userDrawn="1"/>
            </p:nvGrpSpPr>
            <p:grpSpPr bwMode="ltGray">
              <a:xfrm>
                <a:off x="2392137" y="225878"/>
                <a:ext cx="229149" cy="229149"/>
                <a:chOff x="417083" y="635908"/>
                <a:chExt cx="229149" cy="229149"/>
              </a:xfrm>
            </p:grpSpPr>
            <p:cxnSp>
              <p:nvCxnSpPr>
                <p:cNvPr id="163" name="Straight Connector 1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Straight Connector 1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4" name="Group 19"/>
              <p:cNvGrpSpPr/>
              <p:nvPr userDrawn="1"/>
            </p:nvGrpSpPr>
            <p:grpSpPr bwMode="ltGray">
              <a:xfrm>
                <a:off x="4447193" y="225878"/>
                <a:ext cx="229149" cy="229149"/>
                <a:chOff x="417083" y="635908"/>
                <a:chExt cx="229149" cy="229149"/>
              </a:xfrm>
            </p:grpSpPr>
            <p:cxnSp>
              <p:nvCxnSpPr>
                <p:cNvPr id="161" name="Straight Connector 16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2" name="Straight Connector 2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5" name="Group 22"/>
              <p:cNvGrpSpPr/>
              <p:nvPr userDrawn="1"/>
            </p:nvGrpSpPr>
            <p:grpSpPr bwMode="ltGray">
              <a:xfrm>
                <a:off x="6502249" y="225878"/>
                <a:ext cx="229149" cy="229149"/>
                <a:chOff x="417083" y="635908"/>
                <a:chExt cx="229149" cy="229149"/>
              </a:xfrm>
            </p:grpSpPr>
            <p:cxnSp>
              <p:nvCxnSpPr>
                <p:cNvPr id="149" name="Straight Connector 2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0" name="Straight Connector 2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6" name="Group 25"/>
              <p:cNvGrpSpPr/>
              <p:nvPr userDrawn="1"/>
            </p:nvGrpSpPr>
            <p:grpSpPr bwMode="ltGray">
              <a:xfrm>
                <a:off x="8557306" y="225878"/>
                <a:ext cx="229149" cy="229149"/>
                <a:chOff x="417083" y="635908"/>
                <a:chExt cx="229149" cy="229149"/>
              </a:xfrm>
            </p:grpSpPr>
            <p:cxnSp>
              <p:nvCxnSpPr>
                <p:cNvPr id="147" name="Straight Connector 146"/>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1" name="Group 29"/>
            <p:cNvGrpSpPr/>
            <p:nvPr userDrawn="1"/>
          </p:nvGrpSpPr>
          <p:grpSpPr bwMode="ltGray">
            <a:xfrm>
              <a:off x="337081" y="2279361"/>
              <a:ext cx="8449374" cy="229149"/>
              <a:chOff x="337081" y="225878"/>
              <a:chExt cx="8449374" cy="229149"/>
            </a:xfrm>
          </p:grpSpPr>
          <p:grpSp>
            <p:nvGrpSpPr>
              <p:cNvPr id="124" name="Group 30"/>
              <p:cNvGrpSpPr/>
              <p:nvPr userDrawn="1"/>
            </p:nvGrpSpPr>
            <p:grpSpPr bwMode="ltGray">
              <a:xfrm>
                <a:off x="337081" y="225878"/>
                <a:ext cx="229149" cy="229149"/>
                <a:chOff x="417083" y="635908"/>
                <a:chExt cx="229149" cy="229149"/>
              </a:xfrm>
            </p:grpSpPr>
            <p:cxnSp>
              <p:nvCxnSpPr>
                <p:cNvPr id="140" name="Straight Connector 1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5" name="Group 31"/>
              <p:cNvGrpSpPr/>
              <p:nvPr userDrawn="1"/>
            </p:nvGrpSpPr>
            <p:grpSpPr bwMode="ltGray">
              <a:xfrm>
                <a:off x="2392137" y="225878"/>
                <a:ext cx="229149" cy="229149"/>
                <a:chOff x="417083" y="635908"/>
                <a:chExt cx="229149" cy="229149"/>
              </a:xfrm>
            </p:grpSpPr>
            <p:cxnSp>
              <p:nvCxnSpPr>
                <p:cNvPr id="138" name="Straight Connector 1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6" name="Group 32"/>
              <p:cNvGrpSpPr/>
              <p:nvPr userDrawn="1"/>
            </p:nvGrpSpPr>
            <p:grpSpPr bwMode="ltGray">
              <a:xfrm>
                <a:off x="4447193" y="225878"/>
                <a:ext cx="229149" cy="229149"/>
                <a:chOff x="417083" y="635908"/>
                <a:chExt cx="229149" cy="229149"/>
              </a:xfrm>
            </p:grpSpPr>
            <p:cxnSp>
              <p:nvCxnSpPr>
                <p:cNvPr id="136" name="Straight Connector 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Straight Connector 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7" name="Group 33"/>
              <p:cNvGrpSpPr/>
              <p:nvPr userDrawn="1"/>
            </p:nvGrpSpPr>
            <p:grpSpPr bwMode="ltGray">
              <a:xfrm>
                <a:off x="6502249" y="225878"/>
                <a:ext cx="229149" cy="229149"/>
                <a:chOff x="417083" y="635908"/>
                <a:chExt cx="229149" cy="229149"/>
              </a:xfrm>
            </p:grpSpPr>
            <p:cxnSp>
              <p:nvCxnSpPr>
                <p:cNvPr id="131" name="Straight Connector 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8" name="Group 34"/>
              <p:cNvGrpSpPr/>
              <p:nvPr userDrawn="1"/>
            </p:nvGrpSpPr>
            <p:grpSpPr bwMode="ltGray">
              <a:xfrm>
                <a:off x="8557306" y="225878"/>
                <a:ext cx="229149" cy="229149"/>
                <a:chOff x="417083" y="635908"/>
                <a:chExt cx="229149" cy="229149"/>
              </a:xfrm>
            </p:grpSpPr>
            <p:cxnSp>
              <p:nvCxnSpPr>
                <p:cNvPr id="129" name="Straight Connector 12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3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3" name="Group 45"/>
            <p:cNvGrpSpPr/>
            <p:nvPr userDrawn="1"/>
          </p:nvGrpSpPr>
          <p:grpSpPr bwMode="ltGray">
            <a:xfrm>
              <a:off x="337081" y="4332844"/>
              <a:ext cx="8449374" cy="229149"/>
              <a:chOff x="337081" y="225878"/>
              <a:chExt cx="8449374" cy="229149"/>
            </a:xfrm>
          </p:grpSpPr>
          <p:grpSp>
            <p:nvGrpSpPr>
              <p:cNvPr id="102" name="Group 46"/>
              <p:cNvGrpSpPr/>
              <p:nvPr userDrawn="1"/>
            </p:nvGrpSpPr>
            <p:grpSpPr bwMode="ltGray">
              <a:xfrm>
                <a:off x="337081" y="225878"/>
                <a:ext cx="229149" cy="229149"/>
                <a:chOff x="417083" y="635908"/>
                <a:chExt cx="229149" cy="229149"/>
              </a:xfrm>
            </p:grpSpPr>
            <p:cxnSp>
              <p:nvCxnSpPr>
                <p:cNvPr id="122" name="Straight Connector 12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3" name="Group 47"/>
              <p:cNvGrpSpPr/>
              <p:nvPr userDrawn="1"/>
            </p:nvGrpSpPr>
            <p:grpSpPr bwMode="ltGray">
              <a:xfrm>
                <a:off x="2392137" y="225878"/>
                <a:ext cx="229149" cy="229149"/>
                <a:chOff x="417083" y="635908"/>
                <a:chExt cx="229149" cy="229149"/>
              </a:xfrm>
            </p:grpSpPr>
            <p:cxnSp>
              <p:nvCxnSpPr>
                <p:cNvPr id="115" name="Straight Connector 114"/>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4" name="Group 48"/>
              <p:cNvGrpSpPr/>
              <p:nvPr userDrawn="1"/>
            </p:nvGrpSpPr>
            <p:grpSpPr bwMode="ltGray">
              <a:xfrm>
                <a:off x="4447193" y="225878"/>
                <a:ext cx="229149" cy="229149"/>
                <a:chOff x="417083" y="635908"/>
                <a:chExt cx="229149" cy="229149"/>
              </a:xfrm>
            </p:grpSpPr>
            <p:cxnSp>
              <p:nvCxnSpPr>
                <p:cNvPr id="113" name="Straight Connector 112"/>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7" name="Group 49"/>
              <p:cNvGrpSpPr/>
              <p:nvPr userDrawn="1"/>
            </p:nvGrpSpPr>
            <p:grpSpPr bwMode="ltGray">
              <a:xfrm>
                <a:off x="6502249" y="225878"/>
                <a:ext cx="229149" cy="229149"/>
                <a:chOff x="417083" y="635908"/>
                <a:chExt cx="229149" cy="229149"/>
              </a:xfrm>
            </p:grpSpPr>
            <p:cxnSp>
              <p:nvCxnSpPr>
                <p:cNvPr id="111" name="Straight Connector 11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8" name="Group 50"/>
              <p:cNvGrpSpPr/>
              <p:nvPr userDrawn="1"/>
            </p:nvGrpSpPr>
            <p:grpSpPr bwMode="ltGray">
              <a:xfrm>
                <a:off x="8557306" y="225878"/>
                <a:ext cx="229149" cy="229149"/>
                <a:chOff x="417083" y="635908"/>
                <a:chExt cx="229149" cy="229149"/>
              </a:xfrm>
            </p:grpSpPr>
            <p:cxnSp>
              <p:nvCxnSpPr>
                <p:cNvPr id="109" name="Straight Connector 10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4" name="Group 61"/>
            <p:cNvGrpSpPr/>
            <p:nvPr userDrawn="1"/>
          </p:nvGrpSpPr>
          <p:grpSpPr bwMode="ltGray">
            <a:xfrm>
              <a:off x="337081" y="6386326"/>
              <a:ext cx="8449374" cy="229149"/>
              <a:chOff x="337081" y="225878"/>
              <a:chExt cx="8449374" cy="229149"/>
            </a:xfrm>
          </p:grpSpPr>
          <p:grpSp>
            <p:nvGrpSpPr>
              <p:cNvPr id="85" name="Group 62"/>
              <p:cNvGrpSpPr/>
              <p:nvPr userDrawn="1"/>
            </p:nvGrpSpPr>
            <p:grpSpPr bwMode="ltGray">
              <a:xfrm>
                <a:off x="337081" y="225878"/>
                <a:ext cx="229149" cy="229149"/>
                <a:chOff x="417083" y="635908"/>
                <a:chExt cx="229149" cy="229149"/>
              </a:xfrm>
            </p:grpSpPr>
            <p:cxnSp>
              <p:nvCxnSpPr>
                <p:cNvPr id="100" name="Straight Connector 9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6" name="Group 63"/>
              <p:cNvGrpSpPr/>
              <p:nvPr userDrawn="1"/>
            </p:nvGrpSpPr>
            <p:grpSpPr bwMode="ltGray">
              <a:xfrm>
                <a:off x="2392137" y="225878"/>
                <a:ext cx="229149" cy="229149"/>
                <a:chOff x="417083" y="635908"/>
                <a:chExt cx="229149" cy="229149"/>
              </a:xfrm>
            </p:grpSpPr>
            <p:cxnSp>
              <p:nvCxnSpPr>
                <p:cNvPr id="98" name="Straight Connector 9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7" name="Group 64"/>
              <p:cNvGrpSpPr/>
              <p:nvPr userDrawn="1"/>
            </p:nvGrpSpPr>
            <p:grpSpPr bwMode="ltGray">
              <a:xfrm>
                <a:off x="4447193" y="225878"/>
                <a:ext cx="229149" cy="229149"/>
                <a:chOff x="417083" y="635908"/>
                <a:chExt cx="229149" cy="229149"/>
              </a:xfrm>
            </p:grpSpPr>
            <p:cxnSp>
              <p:nvCxnSpPr>
                <p:cNvPr id="96" name="Straight Connector 95"/>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8" name="Group 65"/>
              <p:cNvGrpSpPr/>
              <p:nvPr userDrawn="1"/>
            </p:nvGrpSpPr>
            <p:grpSpPr bwMode="ltGray">
              <a:xfrm>
                <a:off x="6502249" y="225878"/>
                <a:ext cx="229149" cy="229149"/>
                <a:chOff x="417083" y="635908"/>
                <a:chExt cx="229149" cy="229149"/>
              </a:xfrm>
            </p:grpSpPr>
            <p:cxnSp>
              <p:nvCxnSpPr>
                <p:cNvPr id="92" name="Straight Connector 9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66"/>
              <p:cNvGrpSpPr/>
              <p:nvPr userDrawn="1"/>
            </p:nvGrpSpPr>
            <p:grpSpPr bwMode="ltGray">
              <a:xfrm>
                <a:off x="8557306" y="225878"/>
                <a:ext cx="229149" cy="229149"/>
                <a:chOff x="417083" y="635908"/>
                <a:chExt cx="229149" cy="229149"/>
              </a:xfrm>
            </p:grpSpPr>
            <p:cxnSp>
              <p:nvCxnSpPr>
                <p:cNvPr id="90" name="Straight Connector 8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9" name="Rectangle 78"/>
          <p:cNvSpPr/>
          <p:nvPr userDrawn="1"/>
        </p:nvSpPr>
        <p:spPr bwMode="white">
          <a:xfrm>
            <a:off x="577624" y="463997"/>
            <a:ext cx="5930162" cy="3872641"/>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latin typeface="FS Joey" pitchFamily="50" charset="0"/>
            </a:endParaRPr>
          </a:p>
        </p:txBody>
      </p:sp>
      <p:sp>
        <p:nvSpPr>
          <p:cNvPr id="198" name="Title 1"/>
          <p:cNvSpPr>
            <a:spLocks noGrp="1"/>
          </p:cNvSpPr>
          <p:nvPr>
            <p:ph type="ctrTitle" hasCustomPrompt="1"/>
          </p:nvPr>
        </p:nvSpPr>
        <p:spPr bwMode="black">
          <a:xfrm>
            <a:off x="911585" y="649948"/>
            <a:ext cx="5253242"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sp>
        <p:nvSpPr>
          <p:cNvPr id="82" name="Content Placeholder 82"/>
          <p:cNvSpPr>
            <a:spLocks noGrp="1"/>
          </p:cNvSpPr>
          <p:nvPr>
            <p:ph sz="quarter" idx="10" hasCustomPrompt="1"/>
          </p:nvPr>
        </p:nvSpPr>
        <p:spPr bwMode="black">
          <a:xfrm>
            <a:off x="904875" y="3590658"/>
            <a:ext cx="5292725" cy="317092"/>
          </a:xfrm>
        </p:spPr>
        <p:txBody>
          <a:bodyPr vert="horz" lIns="0" tIns="0" rIns="0" bIns="0"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sp>
        <p:nvSpPr>
          <p:cNvPr id="191" name="Subtitle 2"/>
          <p:cNvSpPr>
            <a:spLocks noGrp="1"/>
          </p:cNvSpPr>
          <p:nvPr>
            <p:ph type="subTitle" idx="1" hasCustomPrompt="1"/>
          </p:nvPr>
        </p:nvSpPr>
        <p:spPr bwMode="black">
          <a:xfrm>
            <a:off x="904875" y="3217228"/>
            <a:ext cx="5290113" cy="36603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27" name="Group 74"/>
          <p:cNvGrpSpPr/>
          <p:nvPr userDrawn="1"/>
        </p:nvGrpSpPr>
        <p:grpSpPr>
          <a:xfrm>
            <a:off x="6754761" y="4564626"/>
            <a:ext cx="1806678" cy="1828800"/>
            <a:chOff x="6754761" y="4564626"/>
            <a:chExt cx="1806678" cy="1828800"/>
          </a:xfrm>
        </p:grpSpPr>
        <p:sp>
          <p:nvSpPr>
            <p:cNvPr id="93" name="Rectangle 92"/>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latin typeface="FS Joey" pitchFamily="50" charset="0"/>
              </a:endParaRPr>
            </a:p>
          </p:txBody>
        </p:sp>
        <p:pic>
          <p:nvPicPr>
            <p:cNvPr id="95" name="Picture 94" descr="Logo for title-300.bm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6956" y="5434290"/>
              <a:ext cx="1041159" cy="861281"/>
            </a:xfrm>
            <a:prstGeom prst="rect">
              <a:avLst/>
            </a:prstGeom>
          </p:spPr>
        </p:pic>
      </p:grpSp>
    </p:spTree>
    <p:extLst>
      <p:ext uri="{BB962C8B-B14F-4D97-AF65-F5344CB8AC3E}">
        <p14:creationId xmlns:p14="http://schemas.microsoft.com/office/powerpoint/2010/main" val="99784481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3_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76" name="Group 79"/>
          <p:cNvGrpSpPr/>
          <p:nvPr userDrawn="1"/>
        </p:nvGrpSpPr>
        <p:grpSpPr bwMode="ltGray">
          <a:xfrm>
            <a:off x="344455" y="225878"/>
            <a:ext cx="8449374" cy="6389597"/>
            <a:chOff x="337081" y="225878"/>
            <a:chExt cx="8449374" cy="6389597"/>
          </a:xfrm>
        </p:grpSpPr>
        <p:grpSp>
          <p:nvGrpSpPr>
            <p:cNvPr id="80" name="Group 28"/>
            <p:cNvGrpSpPr/>
            <p:nvPr userDrawn="1"/>
          </p:nvGrpSpPr>
          <p:grpSpPr bwMode="ltGray">
            <a:xfrm>
              <a:off x="337081" y="225878"/>
              <a:ext cx="8449374" cy="229149"/>
              <a:chOff x="337081" y="225878"/>
              <a:chExt cx="8449374" cy="229149"/>
            </a:xfrm>
          </p:grpSpPr>
          <p:grpSp>
            <p:nvGrpSpPr>
              <p:cNvPr id="142" name="Group 15"/>
              <p:cNvGrpSpPr/>
              <p:nvPr userDrawn="1"/>
            </p:nvGrpSpPr>
            <p:grpSpPr bwMode="ltGray">
              <a:xfrm>
                <a:off x="337081" y="225878"/>
                <a:ext cx="229149" cy="229149"/>
                <a:chOff x="417083" y="635908"/>
                <a:chExt cx="229149" cy="229149"/>
              </a:xfrm>
            </p:grpSpPr>
            <p:cxnSp>
              <p:nvCxnSpPr>
                <p:cNvPr id="175" name="Straight Connector 1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3" name="Group 16"/>
              <p:cNvGrpSpPr/>
              <p:nvPr userDrawn="1"/>
            </p:nvGrpSpPr>
            <p:grpSpPr bwMode="ltGray">
              <a:xfrm>
                <a:off x="2392137" y="225878"/>
                <a:ext cx="229149" cy="229149"/>
                <a:chOff x="417083" y="635908"/>
                <a:chExt cx="229149" cy="229149"/>
              </a:xfrm>
            </p:grpSpPr>
            <p:cxnSp>
              <p:nvCxnSpPr>
                <p:cNvPr id="163" name="Straight Connector 1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Straight Connector 1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4" name="Group 19"/>
              <p:cNvGrpSpPr/>
              <p:nvPr userDrawn="1"/>
            </p:nvGrpSpPr>
            <p:grpSpPr bwMode="ltGray">
              <a:xfrm>
                <a:off x="4447193" y="225878"/>
                <a:ext cx="229149" cy="229149"/>
                <a:chOff x="417083" y="635908"/>
                <a:chExt cx="229149" cy="229149"/>
              </a:xfrm>
            </p:grpSpPr>
            <p:cxnSp>
              <p:nvCxnSpPr>
                <p:cNvPr id="161" name="Straight Connector 16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2" name="Straight Connector 2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5" name="Group 22"/>
              <p:cNvGrpSpPr/>
              <p:nvPr userDrawn="1"/>
            </p:nvGrpSpPr>
            <p:grpSpPr bwMode="ltGray">
              <a:xfrm>
                <a:off x="6502249" y="225878"/>
                <a:ext cx="229149" cy="229149"/>
                <a:chOff x="417083" y="635908"/>
                <a:chExt cx="229149" cy="229149"/>
              </a:xfrm>
            </p:grpSpPr>
            <p:cxnSp>
              <p:nvCxnSpPr>
                <p:cNvPr id="149" name="Straight Connector 23"/>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0" name="Straight Connector 24"/>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6" name="Group 25"/>
              <p:cNvGrpSpPr/>
              <p:nvPr userDrawn="1"/>
            </p:nvGrpSpPr>
            <p:grpSpPr bwMode="ltGray">
              <a:xfrm>
                <a:off x="8557306" y="225878"/>
                <a:ext cx="229149" cy="229149"/>
                <a:chOff x="417083" y="635908"/>
                <a:chExt cx="229149" cy="229149"/>
              </a:xfrm>
            </p:grpSpPr>
            <p:cxnSp>
              <p:nvCxnSpPr>
                <p:cNvPr id="147" name="Straight Connector 146"/>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1" name="Group 29"/>
            <p:cNvGrpSpPr/>
            <p:nvPr userDrawn="1"/>
          </p:nvGrpSpPr>
          <p:grpSpPr bwMode="ltGray">
            <a:xfrm>
              <a:off x="337081" y="2279361"/>
              <a:ext cx="8449374" cy="229149"/>
              <a:chOff x="337081" y="225878"/>
              <a:chExt cx="8449374" cy="229149"/>
            </a:xfrm>
          </p:grpSpPr>
          <p:grpSp>
            <p:nvGrpSpPr>
              <p:cNvPr id="124" name="Group 30"/>
              <p:cNvGrpSpPr/>
              <p:nvPr userDrawn="1"/>
            </p:nvGrpSpPr>
            <p:grpSpPr bwMode="ltGray">
              <a:xfrm>
                <a:off x="337081" y="225878"/>
                <a:ext cx="229149" cy="229149"/>
                <a:chOff x="417083" y="635908"/>
                <a:chExt cx="229149" cy="229149"/>
              </a:xfrm>
            </p:grpSpPr>
            <p:cxnSp>
              <p:nvCxnSpPr>
                <p:cNvPr id="140" name="Straight Connector 1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5" name="Group 31"/>
              <p:cNvGrpSpPr/>
              <p:nvPr userDrawn="1"/>
            </p:nvGrpSpPr>
            <p:grpSpPr bwMode="ltGray">
              <a:xfrm>
                <a:off x="2392137" y="225878"/>
                <a:ext cx="229149" cy="229149"/>
                <a:chOff x="417083" y="635908"/>
                <a:chExt cx="229149" cy="229149"/>
              </a:xfrm>
            </p:grpSpPr>
            <p:cxnSp>
              <p:nvCxnSpPr>
                <p:cNvPr id="138" name="Straight Connector 1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6" name="Group 32"/>
              <p:cNvGrpSpPr/>
              <p:nvPr userDrawn="1"/>
            </p:nvGrpSpPr>
            <p:grpSpPr bwMode="ltGray">
              <a:xfrm>
                <a:off x="4447193" y="225878"/>
                <a:ext cx="229149" cy="229149"/>
                <a:chOff x="417083" y="635908"/>
                <a:chExt cx="229149" cy="229149"/>
              </a:xfrm>
            </p:grpSpPr>
            <p:cxnSp>
              <p:nvCxnSpPr>
                <p:cNvPr id="136" name="Straight Connector 3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Straight Connector 4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7" name="Group 33"/>
              <p:cNvGrpSpPr/>
              <p:nvPr userDrawn="1"/>
            </p:nvGrpSpPr>
            <p:grpSpPr bwMode="ltGray">
              <a:xfrm>
                <a:off x="6502249" y="225878"/>
                <a:ext cx="229149" cy="229149"/>
                <a:chOff x="417083" y="635908"/>
                <a:chExt cx="229149" cy="229149"/>
              </a:xfrm>
            </p:grpSpPr>
            <p:cxnSp>
              <p:nvCxnSpPr>
                <p:cNvPr id="131" name="Straight Connector 3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3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8" name="Group 34"/>
              <p:cNvGrpSpPr/>
              <p:nvPr userDrawn="1"/>
            </p:nvGrpSpPr>
            <p:grpSpPr bwMode="ltGray">
              <a:xfrm>
                <a:off x="8557306" y="225878"/>
                <a:ext cx="229149" cy="229149"/>
                <a:chOff x="417083" y="635908"/>
                <a:chExt cx="229149" cy="229149"/>
              </a:xfrm>
            </p:grpSpPr>
            <p:cxnSp>
              <p:nvCxnSpPr>
                <p:cNvPr id="129" name="Straight Connector 12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3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3" name="Group 45"/>
            <p:cNvGrpSpPr/>
            <p:nvPr userDrawn="1"/>
          </p:nvGrpSpPr>
          <p:grpSpPr bwMode="ltGray">
            <a:xfrm>
              <a:off x="337081" y="4332844"/>
              <a:ext cx="8449374" cy="229149"/>
              <a:chOff x="337081" y="225878"/>
              <a:chExt cx="8449374" cy="229149"/>
            </a:xfrm>
          </p:grpSpPr>
          <p:grpSp>
            <p:nvGrpSpPr>
              <p:cNvPr id="102" name="Group 46"/>
              <p:cNvGrpSpPr/>
              <p:nvPr userDrawn="1"/>
            </p:nvGrpSpPr>
            <p:grpSpPr bwMode="ltGray">
              <a:xfrm>
                <a:off x="337081" y="225878"/>
                <a:ext cx="229149" cy="229149"/>
                <a:chOff x="417083" y="635908"/>
                <a:chExt cx="229149" cy="229149"/>
              </a:xfrm>
            </p:grpSpPr>
            <p:cxnSp>
              <p:nvCxnSpPr>
                <p:cNvPr id="122" name="Straight Connector 12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3" name="Group 47"/>
              <p:cNvGrpSpPr/>
              <p:nvPr userDrawn="1"/>
            </p:nvGrpSpPr>
            <p:grpSpPr bwMode="ltGray">
              <a:xfrm>
                <a:off x="2392137" y="225878"/>
                <a:ext cx="229149" cy="229149"/>
                <a:chOff x="417083" y="635908"/>
                <a:chExt cx="229149" cy="229149"/>
              </a:xfrm>
            </p:grpSpPr>
            <p:cxnSp>
              <p:nvCxnSpPr>
                <p:cNvPr id="115" name="Straight Connector 114"/>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4" name="Group 48"/>
              <p:cNvGrpSpPr/>
              <p:nvPr userDrawn="1"/>
            </p:nvGrpSpPr>
            <p:grpSpPr bwMode="ltGray">
              <a:xfrm>
                <a:off x="4447193" y="225878"/>
                <a:ext cx="229149" cy="229149"/>
                <a:chOff x="417083" y="635908"/>
                <a:chExt cx="229149" cy="229149"/>
              </a:xfrm>
            </p:grpSpPr>
            <p:cxnSp>
              <p:nvCxnSpPr>
                <p:cNvPr id="113" name="Straight Connector 112"/>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7" name="Group 49"/>
              <p:cNvGrpSpPr/>
              <p:nvPr userDrawn="1"/>
            </p:nvGrpSpPr>
            <p:grpSpPr bwMode="ltGray">
              <a:xfrm>
                <a:off x="6502249" y="225878"/>
                <a:ext cx="229149" cy="229149"/>
                <a:chOff x="417083" y="635908"/>
                <a:chExt cx="229149" cy="229149"/>
              </a:xfrm>
            </p:grpSpPr>
            <p:cxnSp>
              <p:nvCxnSpPr>
                <p:cNvPr id="111" name="Straight Connector 110"/>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8" name="Group 50"/>
              <p:cNvGrpSpPr/>
              <p:nvPr userDrawn="1"/>
            </p:nvGrpSpPr>
            <p:grpSpPr bwMode="ltGray">
              <a:xfrm>
                <a:off x="8557306" y="225878"/>
                <a:ext cx="229149" cy="229149"/>
                <a:chOff x="417083" y="635908"/>
                <a:chExt cx="229149" cy="229149"/>
              </a:xfrm>
            </p:grpSpPr>
            <p:cxnSp>
              <p:nvCxnSpPr>
                <p:cNvPr id="109" name="Straight Connector 108"/>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4" name="Group 61"/>
            <p:cNvGrpSpPr/>
            <p:nvPr userDrawn="1"/>
          </p:nvGrpSpPr>
          <p:grpSpPr bwMode="ltGray">
            <a:xfrm>
              <a:off x="337081" y="6386326"/>
              <a:ext cx="8449374" cy="229149"/>
              <a:chOff x="337081" y="225878"/>
              <a:chExt cx="8449374" cy="229149"/>
            </a:xfrm>
          </p:grpSpPr>
          <p:grpSp>
            <p:nvGrpSpPr>
              <p:cNvPr id="85" name="Group 62"/>
              <p:cNvGrpSpPr/>
              <p:nvPr userDrawn="1"/>
            </p:nvGrpSpPr>
            <p:grpSpPr bwMode="ltGray">
              <a:xfrm>
                <a:off x="337081" y="225878"/>
                <a:ext cx="229149" cy="229149"/>
                <a:chOff x="417083" y="635908"/>
                <a:chExt cx="229149" cy="229149"/>
              </a:xfrm>
            </p:grpSpPr>
            <p:cxnSp>
              <p:nvCxnSpPr>
                <p:cNvPr id="100" name="Straight Connector 9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6" name="Group 63"/>
              <p:cNvGrpSpPr/>
              <p:nvPr userDrawn="1"/>
            </p:nvGrpSpPr>
            <p:grpSpPr bwMode="ltGray">
              <a:xfrm>
                <a:off x="2392137" y="225878"/>
                <a:ext cx="229149" cy="229149"/>
                <a:chOff x="417083" y="635908"/>
                <a:chExt cx="229149" cy="229149"/>
              </a:xfrm>
            </p:grpSpPr>
            <p:cxnSp>
              <p:nvCxnSpPr>
                <p:cNvPr id="98" name="Straight Connector 97"/>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7" name="Group 64"/>
              <p:cNvGrpSpPr/>
              <p:nvPr userDrawn="1"/>
            </p:nvGrpSpPr>
            <p:grpSpPr bwMode="ltGray">
              <a:xfrm>
                <a:off x="4447193" y="225878"/>
                <a:ext cx="229149" cy="229149"/>
                <a:chOff x="417083" y="635908"/>
                <a:chExt cx="229149" cy="229149"/>
              </a:xfrm>
            </p:grpSpPr>
            <p:cxnSp>
              <p:nvCxnSpPr>
                <p:cNvPr id="96" name="Straight Connector 95"/>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8" name="Group 65"/>
              <p:cNvGrpSpPr/>
              <p:nvPr userDrawn="1"/>
            </p:nvGrpSpPr>
            <p:grpSpPr bwMode="ltGray">
              <a:xfrm>
                <a:off x="6502249" y="225878"/>
                <a:ext cx="229149" cy="229149"/>
                <a:chOff x="417083" y="635908"/>
                <a:chExt cx="229149" cy="229149"/>
              </a:xfrm>
            </p:grpSpPr>
            <p:cxnSp>
              <p:nvCxnSpPr>
                <p:cNvPr id="92" name="Straight Connector 91"/>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66"/>
              <p:cNvGrpSpPr/>
              <p:nvPr userDrawn="1"/>
            </p:nvGrpSpPr>
            <p:grpSpPr bwMode="ltGray">
              <a:xfrm>
                <a:off x="8557306" y="225878"/>
                <a:ext cx="229149" cy="229149"/>
                <a:chOff x="417083" y="635908"/>
                <a:chExt cx="229149" cy="229149"/>
              </a:xfrm>
            </p:grpSpPr>
            <p:cxnSp>
              <p:nvCxnSpPr>
                <p:cNvPr id="90" name="Straight Connector 89"/>
                <p:cNvCxnSpPr/>
                <p:nvPr userDrawn="1"/>
              </p:nvCxnSpPr>
              <p:spPr bwMode="ltGray">
                <a:xfrm>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bwMode="ltGray">
                <a:xfrm rot="5400000">
                  <a:off x="417083" y="750054"/>
                  <a:ext cx="229149" cy="85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9" name="Rectangle 78"/>
          <p:cNvSpPr/>
          <p:nvPr userDrawn="1"/>
        </p:nvSpPr>
        <p:spPr bwMode="white">
          <a:xfrm>
            <a:off x="577624" y="463997"/>
            <a:ext cx="5930162" cy="3872641"/>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latin typeface="FS Joey" pitchFamily="50" charset="0"/>
            </a:endParaRPr>
          </a:p>
        </p:txBody>
      </p:sp>
      <p:sp>
        <p:nvSpPr>
          <p:cNvPr id="198" name="Title 1"/>
          <p:cNvSpPr>
            <a:spLocks noGrp="1"/>
          </p:cNvSpPr>
          <p:nvPr>
            <p:ph type="ctrTitle" hasCustomPrompt="1"/>
          </p:nvPr>
        </p:nvSpPr>
        <p:spPr bwMode="black">
          <a:xfrm>
            <a:off x="911585" y="649948"/>
            <a:ext cx="5253242"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sp>
        <p:nvSpPr>
          <p:cNvPr id="82" name="Content Placeholder 82"/>
          <p:cNvSpPr>
            <a:spLocks noGrp="1"/>
          </p:cNvSpPr>
          <p:nvPr>
            <p:ph sz="quarter" idx="10" hasCustomPrompt="1"/>
          </p:nvPr>
        </p:nvSpPr>
        <p:spPr bwMode="black">
          <a:xfrm>
            <a:off x="904875" y="3590658"/>
            <a:ext cx="5292725" cy="317092"/>
          </a:xfrm>
        </p:spPr>
        <p:txBody>
          <a:bodyPr vert="horz" lIns="0" tIns="0" rIns="0" bIns="0"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sp>
        <p:nvSpPr>
          <p:cNvPr id="191" name="Subtitle 2"/>
          <p:cNvSpPr>
            <a:spLocks noGrp="1"/>
          </p:cNvSpPr>
          <p:nvPr>
            <p:ph type="subTitle" idx="1" hasCustomPrompt="1"/>
          </p:nvPr>
        </p:nvSpPr>
        <p:spPr bwMode="black">
          <a:xfrm>
            <a:off x="904875" y="3217228"/>
            <a:ext cx="5290113" cy="36603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27" name="Group 74"/>
          <p:cNvGrpSpPr/>
          <p:nvPr userDrawn="1"/>
        </p:nvGrpSpPr>
        <p:grpSpPr>
          <a:xfrm>
            <a:off x="6754761" y="4564626"/>
            <a:ext cx="1806678" cy="1828800"/>
            <a:chOff x="6754761" y="4564626"/>
            <a:chExt cx="1806678" cy="1828800"/>
          </a:xfrm>
        </p:grpSpPr>
        <p:sp>
          <p:nvSpPr>
            <p:cNvPr id="93" name="Rectangle 92"/>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latin typeface="FS Joey" pitchFamily="50" charset="0"/>
              </a:endParaRPr>
            </a:p>
          </p:txBody>
        </p:sp>
        <p:pic>
          <p:nvPicPr>
            <p:cNvPr id="95" name="Picture 94" descr="Logo for title-300.bm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6956" y="5434290"/>
              <a:ext cx="1041159" cy="861281"/>
            </a:xfrm>
            <a:prstGeom prst="rect">
              <a:avLst/>
            </a:prstGeom>
          </p:spPr>
        </p:pic>
      </p:grpSp>
    </p:spTree>
    <p:extLst>
      <p:ext uri="{BB962C8B-B14F-4D97-AF65-F5344CB8AC3E}">
        <p14:creationId xmlns:p14="http://schemas.microsoft.com/office/powerpoint/2010/main" val="99784481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9.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_topba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invGray">
          <a:xfrm>
            <a:off x="0" y="0"/>
            <a:ext cx="9143999" cy="1060704"/>
          </a:xfrm>
          <a:prstGeom prst="rect">
            <a:avLst/>
          </a:prstGeom>
        </p:spPr>
      </p:pic>
      <p:sp>
        <p:nvSpPr>
          <p:cNvPr id="3" name="Text Placeholder 2"/>
          <p:cNvSpPr>
            <a:spLocks noGrp="1"/>
          </p:cNvSpPr>
          <p:nvPr>
            <p:ph type="body" idx="1"/>
          </p:nvPr>
        </p:nvSpPr>
        <p:spPr bwMode="black">
          <a:xfrm>
            <a:off x="566928" y="1508760"/>
            <a:ext cx="8116888" cy="44645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black">
          <a:xfrm>
            <a:off x="576072" y="182880"/>
            <a:ext cx="8119872" cy="731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l" defTabSz="457200" rtl="0" fontAlgn="base">
              <a:lnSpc>
                <a:spcPct val="90000"/>
              </a:lnSpc>
              <a:spcBef>
                <a:spcPct val="0"/>
              </a:spcBef>
              <a:spcAft>
                <a:spcPct val="0"/>
              </a:spcAft>
            </a:pPr>
            <a:r>
              <a:rPr lang="en-US" smtClean="0"/>
              <a:t>Click to edit Master title style</a:t>
            </a:r>
            <a:endParaRPr lang="en-US" dirty="0"/>
          </a:p>
        </p:txBody>
      </p:sp>
      <p:pic>
        <p:nvPicPr>
          <p:cNvPr id="9" name="Picture 11" descr="Logo-format-300B.bmp"/>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16900" y="6364288"/>
            <a:ext cx="492125" cy="417512"/>
          </a:xfrm>
          <a:prstGeom prst="rect">
            <a:avLst/>
          </a:prstGeom>
          <a:noFill/>
          <a:ln w="9525">
            <a:noFill/>
            <a:miter lim="800000"/>
            <a:headEnd/>
            <a:tailEnd/>
          </a:ln>
        </p:spPr>
      </p:pic>
      <p:sp>
        <p:nvSpPr>
          <p:cNvPr id="14" name="TextBox 13"/>
          <p:cNvSpPr txBox="1"/>
          <p:nvPr/>
        </p:nvSpPr>
        <p:spPr>
          <a:xfrm>
            <a:off x="462579" y="6471364"/>
            <a:ext cx="527125" cy="408152"/>
          </a:xfrm>
          <a:prstGeom prst="rect">
            <a:avLst/>
          </a:prstGeom>
          <a:noFill/>
        </p:spPr>
        <p:txBody>
          <a:bodyPr wrap="square" rtlCol="0">
            <a:noAutofit/>
          </a:bodyPr>
          <a:lstStyle/>
          <a:p>
            <a:pPr defTabSz="457200" fontAlgn="base">
              <a:spcBef>
                <a:spcPct val="0"/>
              </a:spcBef>
              <a:spcAft>
                <a:spcPct val="0"/>
              </a:spcAft>
              <a:defRPr/>
            </a:pPr>
            <a:fld id="{5F022D67-B6E1-4BFD-B491-C53D2455AE9B}" type="slidenum">
              <a:rPr lang="en-US" sz="1000" smtClean="0">
                <a:solidFill>
                  <a:srgbClr val="000000"/>
                </a:solidFill>
                <a:ea typeface="Arial Unicode MS" pitchFamily="34" charset="-128"/>
                <a:cs typeface="Arial Unicode MS" pitchFamily="34" charset="-128"/>
              </a:rPr>
              <a:pPr defTabSz="457200" fontAlgn="base">
                <a:spcBef>
                  <a:spcPct val="0"/>
                </a:spcBef>
                <a:spcAft>
                  <a:spcPct val="0"/>
                </a:spcAft>
                <a:defRPr/>
              </a:pPr>
              <a:t>‹#›</a:t>
            </a:fld>
            <a:endParaRPr lang="en-US" sz="1000" dirty="0">
              <a:solidFill>
                <a:srgbClr val="000000"/>
              </a:solidFill>
              <a:ea typeface="Arial Unicode MS" pitchFamily="34" charset="-128"/>
              <a:cs typeface="Arial Unicode MS" pitchFamily="34" charset="-128"/>
            </a:endParaRPr>
          </a:p>
        </p:txBody>
      </p:sp>
      <p:sp>
        <p:nvSpPr>
          <p:cNvPr id="15" name="TextBox 14"/>
          <p:cNvSpPr txBox="1"/>
          <p:nvPr/>
        </p:nvSpPr>
        <p:spPr>
          <a:xfrm>
            <a:off x="1676399" y="6471364"/>
            <a:ext cx="5778649" cy="408152"/>
          </a:xfrm>
          <a:prstGeom prst="rect">
            <a:avLst/>
          </a:prstGeom>
          <a:noFill/>
        </p:spPr>
        <p:txBody>
          <a:bodyPr wrap="square" rtlCol="0">
            <a:noAutofit/>
          </a:bodyPr>
          <a:lstStyle/>
          <a:p>
            <a:pPr algn="ctr" defTabSz="457200" fontAlgn="base">
              <a:spcBef>
                <a:spcPct val="0"/>
              </a:spcBef>
              <a:spcAft>
                <a:spcPct val="0"/>
              </a:spcAft>
              <a:defRPr/>
            </a:pPr>
            <a:r>
              <a:rPr lang="en-US" sz="1000" dirty="0" smtClean="0">
                <a:solidFill>
                  <a:srgbClr val="000000"/>
                </a:solidFill>
                <a:ea typeface="Arial Unicode MS" pitchFamily="34" charset="-128"/>
                <a:cs typeface="Arial Unicode MS" pitchFamily="34" charset="-128"/>
              </a:rPr>
              <a:t>Copyright © 2013 CA. All rights reserved.</a:t>
            </a:r>
          </a:p>
        </p:txBody>
      </p:sp>
    </p:spTree>
    <p:extLst>
      <p:ext uri="{BB962C8B-B14F-4D97-AF65-F5344CB8AC3E}">
        <p14:creationId xmlns:p14="http://schemas.microsoft.com/office/powerpoint/2010/main" val="385789519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p:fade/>
  </p:transition>
  <p:timing>
    <p:tnLst>
      <p:par>
        <p:cTn id="1" dur="indefinite" restart="never" nodeType="tmRoot"/>
      </p:par>
    </p:tnLst>
  </p:timing>
  <p:hf hdr="0"/>
  <p:txStyles>
    <p:titleStyle>
      <a:lvl1pPr algn="l" defTabSz="457200" rtl="0" eaLnBrk="1" latinLnBrk="0" hangingPunct="1">
        <a:lnSpc>
          <a:spcPct val="90000"/>
        </a:lnSpc>
        <a:spcBef>
          <a:spcPct val="0"/>
        </a:spcBef>
        <a:buNone/>
        <a:defRPr lang="en-US" sz="2600" b="1" i="0" kern="1200" dirty="0">
          <a:solidFill>
            <a:schemeClr val="bg1"/>
          </a:solidFill>
          <a:latin typeface="+mj-lt"/>
          <a:ea typeface="+mj-ea"/>
          <a:cs typeface="FS Joey" pitchFamily="50" charset="0"/>
        </a:defRPr>
      </a:lvl1pPr>
    </p:titleStyle>
    <p:bodyStyle>
      <a:lvl1pPr marL="342900" indent="-342900" algn="l" defTabSz="457200" rtl="0" eaLnBrk="1" fontAlgn="base" latinLnBrk="0" hangingPunct="1">
        <a:lnSpc>
          <a:spcPct val="110000"/>
        </a:lnSpc>
        <a:spcBef>
          <a:spcPts val="1000"/>
        </a:spcBef>
        <a:spcAft>
          <a:spcPct val="0"/>
        </a:spcAft>
        <a:buClr>
          <a:schemeClr val="accent2"/>
        </a:buClr>
        <a:buFont typeface="Wingdings" pitchFamily="2" charset="2"/>
        <a:buChar char="§"/>
        <a:defRPr lang="en-US" sz="2400" kern="1200" dirty="0" smtClean="0">
          <a:solidFill>
            <a:schemeClr val="tx1"/>
          </a:solidFill>
          <a:latin typeface="+mn-lt"/>
          <a:ea typeface="+mn-ea"/>
          <a:cs typeface="Arial Unicode MS" pitchFamily="34" charset="-128"/>
        </a:defRPr>
      </a:lvl1pPr>
      <a:lvl2pPr marL="571500" indent="-228600" algn="l" defTabSz="457200" rtl="0" eaLnBrk="1" fontAlgn="base" latinLnBrk="0" hangingPunct="1">
        <a:lnSpc>
          <a:spcPct val="110000"/>
        </a:lnSpc>
        <a:spcBef>
          <a:spcPts val="500"/>
        </a:spcBef>
        <a:spcAft>
          <a:spcPct val="0"/>
        </a:spcAft>
        <a:buClr>
          <a:schemeClr val="accent2"/>
        </a:buClr>
        <a:buFont typeface="Calibri" pitchFamily="34" charset="0"/>
        <a:buChar char="–"/>
        <a:defRPr lang="en-US" sz="2000" kern="1200" dirty="0" smtClean="0">
          <a:solidFill>
            <a:schemeClr val="tx1"/>
          </a:solidFill>
          <a:latin typeface="+mn-lt"/>
          <a:ea typeface="+mn-ea"/>
          <a:cs typeface="Arial Unicode MS" pitchFamily="34" charset="-128"/>
        </a:defRPr>
      </a:lvl2pPr>
      <a:lvl3pPr marL="800100" indent="-228600" algn="l" defTabSz="457200" rtl="0" eaLnBrk="1" fontAlgn="base" latinLnBrk="0" hangingPunct="1">
        <a:lnSpc>
          <a:spcPct val="110000"/>
        </a:lnSpc>
        <a:spcBef>
          <a:spcPts val="500"/>
        </a:spcBef>
        <a:spcAft>
          <a:spcPct val="0"/>
        </a:spcAft>
        <a:buClr>
          <a:schemeClr val="accent2"/>
        </a:buClr>
        <a:buFont typeface="Wingdings" pitchFamily="2" charset="2"/>
        <a:buChar char="§"/>
        <a:defRPr lang="en-US" sz="1800" kern="1200" dirty="0" smtClean="0">
          <a:solidFill>
            <a:schemeClr val="tx1"/>
          </a:solidFill>
          <a:latin typeface="+mn-lt"/>
          <a:ea typeface="+mn-ea"/>
          <a:cs typeface="Arial Unicode MS" pitchFamily="34" charset="-128"/>
        </a:defRPr>
      </a:lvl3pPr>
      <a:lvl4pPr marL="1028700" indent="-228600" algn="l" defTabSz="514350" rtl="0" eaLnBrk="1" fontAlgn="base" latinLnBrk="0" hangingPunct="1">
        <a:lnSpc>
          <a:spcPct val="110000"/>
        </a:lnSpc>
        <a:spcBef>
          <a:spcPts val="500"/>
        </a:spcBef>
        <a:spcAft>
          <a:spcPct val="0"/>
        </a:spcAft>
        <a:buClr>
          <a:schemeClr val="accent2"/>
        </a:buClr>
        <a:buFont typeface="CA Sans" pitchFamily="2" charset="0"/>
        <a:buChar char="–"/>
        <a:defRPr lang="en-US" sz="1600" kern="1200" dirty="0" smtClean="0">
          <a:solidFill>
            <a:schemeClr val="tx1"/>
          </a:solidFill>
          <a:latin typeface="+mn-lt"/>
          <a:ea typeface="+mn-ea"/>
          <a:cs typeface="Arial Unicode MS" pitchFamily="34" charset="-128"/>
        </a:defRPr>
      </a:lvl4pPr>
      <a:lvl5pPr marL="1257300" indent="-228600" algn="l" defTabSz="457200" rtl="0" eaLnBrk="1" fontAlgn="base" latinLnBrk="0" hangingPunct="1">
        <a:lnSpc>
          <a:spcPct val="110000"/>
        </a:lnSpc>
        <a:spcBef>
          <a:spcPts val="500"/>
        </a:spcBef>
        <a:spcAft>
          <a:spcPct val="0"/>
        </a:spcAft>
        <a:buClr>
          <a:schemeClr val="accent2"/>
        </a:buClr>
        <a:buFont typeface="Wingdings" pitchFamily="2" charset="2"/>
        <a:buChar char="§"/>
        <a:defRPr lang="en-US" sz="1400" kern="1200" dirty="0">
          <a:solidFill>
            <a:schemeClr val="tx1"/>
          </a:solidFill>
          <a:latin typeface="+mn-lt"/>
          <a:ea typeface="+mn-ea"/>
          <a:cs typeface="Arial Unicode MS" pitchFamily="34" charset="-128"/>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312"/>
            <a:ext cx="8229600" cy="99618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650279" y="6439969"/>
            <a:ext cx="527125" cy="334394"/>
          </a:xfrm>
          <a:prstGeom prst="rect">
            <a:avLst/>
          </a:prstGeom>
          <a:noFill/>
        </p:spPr>
        <p:txBody>
          <a:bodyPr wrap="square"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F022D67-B6E1-4BFD-B491-C53D2455AE9B}" type="slidenum">
              <a:rPr kumimoji="0" lang="en-US" sz="1000" b="0" i="0" u="none" strike="noStrike" kern="1200" cap="none" spc="0" normalizeH="0" baseline="0" noProof="0" smtClean="0">
                <a:ln>
                  <a:noFill/>
                </a:ln>
                <a:solidFill>
                  <a:schemeClr val="tx1">
                    <a:lumMod val="50000"/>
                    <a:lumOff val="50000"/>
                  </a:schemeClr>
                </a:solidFill>
                <a:effectLst/>
                <a:uLnTx/>
                <a:uFillTx/>
                <a:latin typeface="Calibri"/>
                <a:ea typeface="Arial Unicode MS" pitchFamily="34" charset="-128"/>
                <a:cs typeface="Arial Unicode MS" pitchFamily="34" charset="-128"/>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Arial Unicode MS" pitchFamily="34" charset="-128"/>
              <a:cs typeface="Arial Unicode MS" pitchFamily="34" charset="-128"/>
            </a:endParaRPr>
          </a:p>
        </p:txBody>
      </p:sp>
      <p:sp>
        <p:nvSpPr>
          <p:cNvPr id="11" name="TextBox 10"/>
          <p:cNvSpPr txBox="1"/>
          <p:nvPr/>
        </p:nvSpPr>
        <p:spPr>
          <a:xfrm>
            <a:off x="3270881" y="6439969"/>
            <a:ext cx="2653382" cy="334394"/>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Calibri"/>
                <a:ea typeface="Arial Unicode MS" pitchFamily="34" charset="-128"/>
                <a:cs typeface="Arial Unicode MS" pitchFamily="34" charset="-128"/>
              </a:rPr>
              <a:t>© 2013 CA. All rights reserved.</a:t>
            </a:r>
          </a:p>
        </p:txBody>
      </p:sp>
      <p:pic>
        <p:nvPicPr>
          <p:cNvPr id="12" name="Picture 11"/>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053592" y="6234658"/>
            <a:ext cx="751511" cy="670382"/>
          </a:xfrm>
          <a:prstGeom prst="rect">
            <a:avLst/>
          </a:prstGeom>
        </p:spPr>
      </p:pic>
      <p:cxnSp>
        <p:nvCxnSpPr>
          <p:cNvPr id="13" name="Straight Connector 12"/>
          <p:cNvCxnSpPr/>
          <p:nvPr/>
        </p:nvCxnSpPr>
        <p:spPr>
          <a:xfrm>
            <a:off x="452130" y="6210300"/>
            <a:ext cx="8277971" cy="0"/>
          </a:xfrm>
          <a:prstGeom prst="line">
            <a:avLst/>
          </a:prstGeom>
          <a:ln>
            <a:gradFill flip="none" rotWithShape="1">
              <a:gsLst>
                <a:gs pos="0">
                  <a:schemeClr val="bg1"/>
                </a:gs>
                <a:gs pos="100000">
                  <a:prstClr val="white"/>
                </a:gs>
                <a:gs pos="47000">
                  <a:schemeClr val="bg1">
                    <a:lumMod val="85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2866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p:fade/>
  </p:transition>
  <p:timing>
    <p:tnLst>
      <p:par>
        <p:cTn id="1" dur="indefinite" restart="never" nodeType="tmRoot"/>
      </p:par>
    </p:tnLst>
  </p:timing>
  <p:hf hdr="0"/>
  <p:txStyles>
    <p:titleStyle>
      <a:lvl1pPr algn="l" defTabSz="457200" rtl="0" eaLnBrk="1" latinLnBrk="0" hangingPunct="1">
        <a:lnSpc>
          <a:spcPct val="90000"/>
        </a:lnSpc>
        <a:spcBef>
          <a:spcPct val="0"/>
        </a:spcBef>
        <a:buNone/>
        <a:defRPr sz="3000" b="0" kern="1200">
          <a:solidFill>
            <a:srgbClr val="0064AF"/>
          </a:solidFill>
          <a:latin typeface="+mj-lt"/>
          <a:ea typeface="+mj-ea"/>
          <a:cs typeface="+mj-cs"/>
        </a:defRPr>
      </a:lvl1pPr>
    </p:titleStyle>
    <p:bodyStyle>
      <a:lvl1pPr marL="342900" indent="-342900" algn="l" defTabSz="457200" rtl="0" eaLnBrk="1" latinLnBrk="0" hangingPunct="1">
        <a:lnSpc>
          <a:spcPct val="110000"/>
        </a:lnSpc>
        <a:spcBef>
          <a:spcPts val="0"/>
        </a:spcBef>
        <a:spcAft>
          <a:spcPts val="1200"/>
        </a:spcAft>
        <a:buClr>
          <a:srgbClr val="0064AF"/>
        </a:buClr>
        <a:buFont typeface="Wingdings" charset="2"/>
        <a:buChar char="§"/>
        <a:defRPr sz="2400" b="0" kern="1200">
          <a:solidFill>
            <a:schemeClr val="tx1">
              <a:lumMod val="75000"/>
              <a:lumOff val="25000"/>
            </a:schemeClr>
          </a:solidFill>
          <a:latin typeface="+mn-lt"/>
          <a:ea typeface="+mn-ea"/>
          <a:cs typeface="+mn-cs"/>
        </a:defRPr>
      </a:lvl1pPr>
      <a:lvl2pPr marL="679450" indent="-285750" algn="l" defTabSz="457200" rtl="0" eaLnBrk="1" latinLnBrk="0" hangingPunct="1">
        <a:lnSpc>
          <a:spcPct val="110000"/>
        </a:lnSpc>
        <a:spcBef>
          <a:spcPts val="0"/>
        </a:spcBef>
        <a:spcAft>
          <a:spcPts val="1200"/>
        </a:spcAft>
        <a:buClr>
          <a:srgbClr val="0064AF"/>
        </a:buClr>
        <a:buFont typeface="Arial"/>
        <a:buChar char="–"/>
        <a:defRPr sz="2000" b="0" kern="1200">
          <a:solidFill>
            <a:schemeClr val="tx1">
              <a:lumMod val="75000"/>
              <a:lumOff val="25000"/>
            </a:schemeClr>
          </a:solidFill>
          <a:latin typeface="+mn-lt"/>
          <a:ea typeface="+mn-ea"/>
          <a:cs typeface="+mn-cs"/>
        </a:defRPr>
      </a:lvl2pPr>
      <a:lvl3pPr marL="977900" indent="-228600" algn="l" defTabSz="457200" rtl="0" eaLnBrk="1" latinLnBrk="0" hangingPunct="1">
        <a:lnSpc>
          <a:spcPct val="110000"/>
        </a:lnSpc>
        <a:spcBef>
          <a:spcPts val="0"/>
        </a:spcBef>
        <a:spcAft>
          <a:spcPts val="1200"/>
        </a:spcAft>
        <a:buClr>
          <a:srgbClr val="0064AF"/>
        </a:buClr>
        <a:buFont typeface="Wingdings" charset="2"/>
        <a:buChar char="§"/>
        <a:defRPr sz="1800" b="0" kern="1200">
          <a:solidFill>
            <a:schemeClr val="tx1">
              <a:lumMod val="75000"/>
              <a:lumOff val="25000"/>
            </a:schemeClr>
          </a:solidFill>
          <a:latin typeface="+mn-lt"/>
          <a:ea typeface="+mn-ea"/>
          <a:cs typeface="+mn-cs"/>
        </a:defRPr>
      </a:lvl3pPr>
      <a:lvl4pPr marL="1320800" indent="-228600" algn="l" defTabSz="457200" rtl="0" eaLnBrk="1" latinLnBrk="0" hangingPunct="1">
        <a:lnSpc>
          <a:spcPct val="110000"/>
        </a:lnSpc>
        <a:spcBef>
          <a:spcPts val="0"/>
        </a:spcBef>
        <a:spcAft>
          <a:spcPts val="1200"/>
        </a:spcAft>
        <a:buClr>
          <a:srgbClr val="0064AF"/>
        </a:buClr>
        <a:buFont typeface="Arial"/>
        <a:buChar char="–"/>
        <a:defRPr sz="1600" b="0" kern="1200">
          <a:solidFill>
            <a:schemeClr val="tx1">
              <a:lumMod val="75000"/>
              <a:lumOff val="25000"/>
            </a:schemeClr>
          </a:solidFill>
          <a:latin typeface="+mn-lt"/>
          <a:ea typeface="+mn-ea"/>
          <a:cs typeface="+mn-cs"/>
        </a:defRPr>
      </a:lvl4pPr>
      <a:lvl5pPr marL="1600200" indent="-228600" algn="l" defTabSz="457200" rtl="0" eaLnBrk="1" latinLnBrk="0" hangingPunct="1">
        <a:lnSpc>
          <a:spcPct val="110000"/>
        </a:lnSpc>
        <a:spcBef>
          <a:spcPts val="0"/>
        </a:spcBef>
        <a:spcAft>
          <a:spcPts val="1200"/>
        </a:spcAft>
        <a:buClr>
          <a:srgbClr val="0064AF"/>
        </a:buClr>
        <a:buFont typeface="Wingdings" charset="2"/>
        <a:buChar char="§"/>
        <a:tabLst/>
        <a:defRPr sz="1600" b="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sz="3600" b="1" dirty="0"/>
              <a:t>CA </a:t>
            </a:r>
            <a:r>
              <a:rPr lang="fr-FR" sz="3600" b="1" dirty="0" smtClean="0"/>
              <a:t>Application Performance Management </a:t>
            </a:r>
            <a:r>
              <a:rPr lang="en-US" sz="3600" b="1" dirty="0" smtClean="0"/>
              <a:t>Implementation</a:t>
            </a:r>
            <a:r>
              <a:rPr lang="fr-FR" sz="3600" b="1" dirty="0" smtClean="0"/>
              <a:t> Services</a:t>
            </a:r>
            <a:endParaRPr lang="en-US" sz="3600" b="1" dirty="0"/>
          </a:p>
        </p:txBody>
      </p:sp>
      <p:sp>
        <p:nvSpPr>
          <p:cNvPr id="2" name="Subtitle 1"/>
          <p:cNvSpPr>
            <a:spLocks noGrp="1"/>
          </p:cNvSpPr>
          <p:nvPr>
            <p:ph type="subTitle" idx="1"/>
          </p:nvPr>
        </p:nvSpPr>
        <p:spPr/>
        <p:txBody>
          <a:bodyPr>
            <a:normAutofit fontScale="92500" lnSpcReduction="20000"/>
          </a:bodyPr>
          <a:lstStyle/>
          <a:p>
            <a:r>
              <a:rPr lang="en-US" dirty="0" smtClean="0"/>
              <a:t>CA Services</a:t>
            </a:r>
          </a:p>
          <a:p>
            <a:r>
              <a:rPr lang="en-US" dirty="0" smtClean="0"/>
              <a:t>May 2013</a:t>
            </a:r>
            <a:endParaRPr lang="en-US" dirty="0"/>
          </a:p>
        </p:txBody>
      </p:sp>
      <p:sp>
        <p:nvSpPr>
          <p:cNvPr id="17" name="Content Placeholder 16"/>
          <p:cNvSpPr>
            <a:spLocks noGrp="1"/>
          </p:cNvSpPr>
          <p:nvPr>
            <p:ph type="body" sz="quarter" idx="11"/>
          </p:nvPr>
        </p:nvSpPr>
        <p:spPr/>
        <p:txBody>
          <a:bodyPr>
            <a:normAutofit fontScale="25000" lnSpcReduction="20000"/>
          </a:bodyPr>
          <a:lstStyle/>
          <a:p>
            <a:r>
              <a:rPr lang="en-US" dirty="0" smtClean="0"/>
              <a:t> </a:t>
            </a:r>
          </a:p>
          <a:p>
            <a:r>
              <a:rPr lang="en-US" dirty="0" smtClean="0"/>
              <a:t> </a:t>
            </a:r>
            <a:endParaRPr lang="en-US" dirty="0"/>
          </a:p>
        </p:txBody>
      </p:sp>
      <p:pic>
        <p:nvPicPr>
          <p:cNvPr id="8" name="Picture 7" descr="CA_Services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053" y="5029200"/>
            <a:ext cx="3640347" cy="83133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768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1361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 Application Performance Management (APM)  Acceleration Services: </a:t>
            </a:r>
            <a:r>
              <a:rPr lang="en-US" b="0" dirty="0" smtClean="0"/>
              <a:t>Executive Dashboards</a:t>
            </a:r>
            <a:endParaRPr lang="en-US" dirty="0"/>
          </a:p>
        </p:txBody>
      </p:sp>
      <p:sp>
        <p:nvSpPr>
          <p:cNvPr id="4" name="Rectangle 3"/>
          <p:cNvSpPr/>
          <p:nvPr/>
        </p:nvSpPr>
        <p:spPr>
          <a:xfrm>
            <a:off x="467201" y="1295400"/>
            <a:ext cx="3571400" cy="5105400"/>
          </a:xfrm>
          <a:prstGeom prst="rect">
            <a:avLst/>
          </a:prstGeom>
        </p:spPr>
        <p:txBody>
          <a:bodyPr>
            <a:noAutofit/>
          </a:bodyPr>
          <a:lstStyle/>
          <a:p>
            <a:pPr marL="285750" indent="-285750">
              <a:spcAft>
                <a:spcPts val="600"/>
              </a:spcAft>
              <a:buFont typeface="Arial" pitchFamily="34" charset="0"/>
              <a:buChar char="•"/>
            </a:pPr>
            <a:r>
              <a:rPr lang="en-US" b="1" dirty="0" smtClean="0"/>
              <a:t>Visualization</a:t>
            </a:r>
            <a:br>
              <a:rPr lang="en-US" b="1" dirty="0" smtClean="0"/>
            </a:br>
            <a:r>
              <a:rPr lang="en-US" sz="1600" dirty="0"/>
              <a:t>R</a:t>
            </a:r>
            <a:r>
              <a:rPr lang="en-US" sz="1600" dirty="0" smtClean="0"/>
              <a:t>eal-time health, performance for </a:t>
            </a:r>
            <a:r>
              <a:rPr lang="en-US" sz="1600" dirty="0"/>
              <a:t>key </a:t>
            </a:r>
            <a:r>
              <a:rPr lang="en-US" sz="1600" dirty="0" smtClean="0"/>
              <a:t>IT Services </a:t>
            </a:r>
            <a:endParaRPr lang="en-US" dirty="0" smtClean="0"/>
          </a:p>
          <a:p>
            <a:pPr marL="285750" indent="-285750">
              <a:spcAft>
                <a:spcPts val="600"/>
              </a:spcAft>
              <a:buFont typeface="Arial" pitchFamily="34" charset="0"/>
              <a:buChar char="•"/>
            </a:pPr>
            <a:r>
              <a:rPr lang="en-US" b="1" dirty="0" smtClean="0"/>
              <a:t>Designed with you in mind</a:t>
            </a:r>
            <a:br>
              <a:rPr lang="en-US" b="1" dirty="0" smtClean="0"/>
            </a:br>
            <a:r>
              <a:rPr lang="en-US" sz="1600" dirty="0" smtClean="0"/>
              <a:t>C-Level managers, active users</a:t>
            </a:r>
          </a:p>
          <a:p>
            <a:pPr marL="285750" indent="-285750">
              <a:spcAft>
                <a:spcPts val="600"/>
              </a:spcAft>
              <a:buFont typeface="Arial" pitchFamily="34" charset="0"/>
              <a:buChar char="•"/>
            </a:pPr>
            <a:r>
              <a:rPr lang="en-US" b="1" dirty="0" smtClean="0"/>
              <a:t>Insight into high-value metrics</a:t>
            </a:r>
            <a:endParaRPr lang="en-US" dirty="0"/>
          </a:p>
          <a:p>
            <a:pPr marL="285750" indent="-285750">
              <a:spcAft>
                <a:spcPts val="600"/>
              </a:spcAft>
              <a:buFont typeface="Arial" pitchFamily="34" charset="0"/>
              <a:buChar char="•"/>
            </a:pPr>
            <a:r>
              <a:rPr lang="en-US" b="1" dirty="0" smtClean="0"/>
              <a:t>Measure pulse </a:t>
            </a:r>
            <a:r>
              <a:rPr lang="en-US" b="1" dirty="0"/>
              <a:t>of business </a:t>
            </a:r>
            <a:r>
              <a:rPr lang="en-US" dirty="0" smtClean="0"/>
              <a:t/>
            </a:r>
            <a:br>
              <a:rPr lang="en-US" dirty="0" smtClean="0"/>
            </a:br>
            <a:r>
              <a:rPr lang="en-US" sz="1600" dirty="0" smtClean="0"/>
              <a:t>for </a:t>
            </a:r>
            <a:r>
              <a:rPr lang="en-US" sz="1600" dirty="0"/>
              <a:t>key </a:t>
            </a:r>
            <a:r>
              <a:rPr lang="en-US" sz="1600" dirty="0" smtClean="0"/>
              <a:t>applications, infrastructure</a:t>
            </a:r>
            <a:endParaRPr lang="en-US" dirty="0" smtClean="0"/>
          </a:p>
          <a:p>
            <a:pPr marL="285750" indent="-285750">
              <a:spcAft>
                <a:spcPts val="600"/>
              </a:spcAft>
              <a:buFont typeface="Arial" pitchFamily="34" charset="0"/>
              <a:buChar char="•"/>
            </a:pPr>
            <a:r>
              <a:rPr lang="en-US" b="1" dirty="0" smtClean="0"/>
              <a:t> </a:t>
            </a:r>
            <a:r>
              <a:rPr lang="en-US" b="1" dirty="0"/>
              <a:t>View on mobile devices</a:t>
            </a:r>
          </a:p>
          <a:p>
            <a:pPr marL="285750" indent="-285750">
              <a:spcAft>
                <a:spcPts val="600"/>
              </a:spcAft>
              <a:buFont typeface="Arial" pitchFamily="34" charset="0"/>
              <a:buChar char="•"/>
            </a:pPr>
            <a:endParaRPr lang="en-US" dirty="0"/>
          </a:p>
          <a:p>
            <a:pPr>
              <a:spcAft>
                <a:spcPts val="600"/>
              </a:spcAft>
            </a:pPr>
            <a:r>
              <a:rPr lang="en-US" sz="1600" i="1" dirty="0" smtClean="0"/>
              <a:t>Underpinned </a:t>
            </a:r>
            <a:r>
              <a:rPr lang="en-US" sz="1600" i="1" dirty="0"/>
              <a:t>by </a:t>
            </a:r>
            <a:r>
              <a:rPr lang="en-US" sz="1600" i="1" dirty="0" smtClean="0"/>
              <a:t>CA </a:t>
            </a:r>
            <a:r>
              <a:rPr lang="en-US" sz="1600" i="1" dirty="0"/>
              <a:t>Executive Insight for Service Assurance  </a:t>
            </a:r>
            <a:r>
              <a:rPr lang="en-US" sz="1600" i="1" dirty="0" smtClean="0"/>
              <a:t>(</a:t>
            </a:r>
            <a:r>
              <a:rPr lang="en-US" sz="1600" i="1" dirty="0"/>
              <a:t>CA Executive Insight)</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284" y="2915058"/>
            <a:ext cx="1860936" cy="143693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836" y="1143000"/>
            <a:ext cx="1846573" cy="143693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5482" y="2915058"/>
            <a:ext cx="1886377" cy="143693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2594" y="1143000"/>
            <a:ext cx="1880406" cy="143693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6987" y="4687116"/>
            <a:ext cx="1856395" cy="1436930"/>
          </a:xfrm>
          <a:prstGeom prst="rect">
            <a:avLst/>
          </a:prstGeom>
        </p:spPr>
      </p:pic>
    </p:spTree>
    <p:extLst>
      <p:ext uri="{BB962C8B-B14F-4D97-AF65-F5344CB8AC3E}">
        <p14:creationId xmlns:p14="http://schemas.microsoft.com/office/powerpoint/2010/main" val="30540512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 Application Performance Management (APM)  Acceleration Services: </a:t>
            </a:r>
            <a:r>
              <a:rPr lang="en-US" b="0" dirty="0"/>
              <a:t>Executive </a:t>
            </a:r>
            <a:r>
              <a:rPr lang="en-US" b="0" dirty="0" smtClean="0"/>
              <a:t>Dashboards Detail</a:t>
            </a:r>
            <a:endParaRPr lang="en-US" dirty="0"/>
          </a:p>
        </p:txBody>
      </p:sp>
      <p:pic>
        <p:nvPicPr>
          <p:cNvPr id="3" name="Picture 2" descr="https://one.ca.com/marketing/brand_center/assets/PublishingImages/atmosphere-airporttrans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4828"/>
            <a:ext cx="9144000" cy="5112572"/>
          </a:xfrm>
          <a:prstGeom prst="rect">
            <a:avLst/>
          </a:prstGeom>
          <a:noFill/>
        </p:spPr>
      </p:pic>
      <p:sp>
        <p:nvSpPr>
          <p:cNvPr id="4" name="TextBox 3"/>
          <p:cNvSpPr txBox="1"/>
          <p:nvPr/>
        </p:nvSpPr>
        <p:spPr>
          <a:xfrm>
            <a:off x="1726461" y="5857061"/>
            <a:ext cx="5036892" cy="307777"/>
          </a:xfrm>
          <a:prstGeom prst="rect">
            <a:avLst/>
          </a:prstGeom>
          <a:noFill/>
        </p:spPr>
        <p:txBody>
          <a:bodyPr wrap="square" rtlCol="0">
            <a:spAutoFit/>
          </a:bodyPr>
          <a:lstStyle/>
          <a:p>
            <a:r>
              <a:rPr lang="en-US" sz="1400" dirty="0" smtClean="0">
                <a:solidFill>
                  <a:schemeClr val="bg1"/>
                </a:solidFill>
                <a:latin typeface="+mn-lt"/>
              </a:rPr>
              <a:t>Interactive HTML5 Experience across Multiple  Platforms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86016" y="1325880"/>
            <a:ext cx="1813036" cy="187901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995369" y="3205587"/>
            <a:ext cx="1813036" cy="276999"/>
          </a:xfrm>
          <a:prstGeom prst="rect">
            <a:avLst/>
          </a:prstGeom>
          <a:solidFill>
            <a:schemeClr val="bg1"/>
          </a:solidFill>
        </p:spPr>
        <p:txBody>
          <a:bodyPr wrap="square" rtlCol="0">
            <a:spAutoFit/>
          </a:bodyPr>
          <a:lstStyle/>
          <a:p>
            <a:r>
              <a:rPr lang="en-US" sz="1200" b="1" dirty="0" smtClean="0">
                <a:latin typeface="+mn-lt"/>
              </a:rPr>
              <a:t>Real-time – Anywhere</a:t>
            </a:r>
          </a:p>
        </p:txBody>
      </p:sp>
      <p:sp>
        <p:nvSpPr>
          <p:cNvPr id="7" name="Rectangle 6"/>
          <p:cNvSpPr/>
          <p:nvPr/>
        </p:nvSpPr>
        <p:spPr>
          <a:xfrm>
            <a:off x="5608320" y="3319208"/>
            <a:ext cx="173834"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81" y="1361439"/>
            <a:ext cx="5522864" cy="42976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154040"/>
            <a:ext cx="2177973" cy="402336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113512133"/>
              </p:ext>
            </p:extLst>
          </p:nvPr>
        </p:nvGraphicFramePr>
        <p:xfrm>
          <a:off x="6998244" y="3678368"/>
          <a:ext cx="2157984" cy="2486470"/>
        </p:xfrm>
        <a:graphic>
          <a:graphicData uri="http://schemas.openxmlformats.org/drawingml/2006/table">
            <a:tbl>
              <a:tblPr firstRow="1" bandRow="1">
                <a:tableStyleId>{073A0DAA-6AF3-43AB-8588-CEC1D06C72B9}</a:tableStyleId>
              </a:tblPr>
              <a:tblGrid>
                <a:gridCol w="2157984"/>
              </a:tblGrid>
              <a:tr h="368110">
                <a:tc>
                  <a:txBody>
                    <a:bodyPr/>
                    <a:lstStyle/>
                    <a:p>
                      <a:pPr algn="ctr"/>
                      <a:endParaRPr lang="en-US" sz="16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l"/>
                      <a:r>
                        <a:rPr lang="en-US" sz="1800" b="1" dirty="0" smtClean="0">
                          <a:solidFill>
                            <a:schemeClr val="bg1"/>
                          </a:solidFill>
                        </a:rPr>
                        <a:t>Application Performance</a:t>
                      </a:r>
                      <a:endParaRPr lang="en-US" sz="18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l"/>
                      <a:r>
                        <a:rPr lang="en-US" sz="1800" b="1" dirty="0" smtClean="0">
                          <a:solidFill>
                            <a:schemeClr val="bg1"/>
                          </a:solidFill>
                        </a:rPr>
                        <a:t>Capacity</a:t>
                      </a:r>
                      <a:r>
                        <a:rPr lang="en-US" sz="1800" b="1" baseline="0" dirty="0" smtClean="0">
                          <a:solidFill>
                            <a:schemeClr val="bg1"/>
                          </a:solidFill>
                        </a:rPr>
                        <a:t> Analytics</a:t>
                      </a:r>
                      <a:endParaRPr lang="en-US" sz="1800"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en-US" sz="1800" b="1" dirty="0" smtClean="0">
                          <a:solidFill>
                            <a:schemeClr val="bg1"/>
                          </a:solidFill>
                        </a:rPr>
                        <a:t>Energy Analytics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8270">
                <a:tc>
                  <a:txBody>
                    <a:bodyPr/>
                    <a:lstStyle/>
                    <a:p>
                      <a:pPr algn="l"/>
                      <a:r>
                        <a:rPr lang="en-US" sz="1800" b="1" dirty="0" smtClean="0">
                          <a:solidFill>
                            <a:schemeClr val="bg1"/>
                          </a:solidFill>
                        </a:rPr>
                        <a:t>Service Analytics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en-US" sz="1800" b="1" dirty="0" smtClean="0">
                          <a:solidFill>
                            <a:schemeClr val="bg1"/>
                          </a:solidFill>
                        </a:rPr>
                        <a:t>Universal Adaptors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430971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 Application Performance Management (APM)  Acceleration Services: </a:t>
            </a:r>
            <a:r>
              <a:rPr lang="en-US" b="0" dirty="0" smtClean="0"/>
              <a:t>Enabling</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198568702"/>
              </p:ext>
            </p:extLst>
          </p:nvPr>
        </p:nvGraphicFramePr>
        <p:xfrm>
          <a:off x="533400" y="1676400"/>
          <a:ext cx="8153400" cy="3429000"/>
        </p:xfrm>
        <a:graphic>
          <a:graphicData uri="http://schemas.openxmlformats.org/drawingml/2006/table">
            <a:tbl>
              <a:tblPr>
                <a:tableStyleId>{073A0DAA-6AF3-43AB-8588-CEC1D06C72B9}</a:tableStyleId>
              </a:tblPr>
              <a:tblGrid>
                <a:gridCol w="3038994"/>
                <a:gridCol w="5114406"/>
              </a:tblGrid>
              <a:tr h="228600">
                <a:tc>
                  <a:txBody>
                    <a:bodyPr/>
                    <a:lstStyle/>
                    <a:p>
                      <a:pPr algn="l">
                        <a:spcAft>
                          <a:spcPts val="600"/>
                        </a:spcAft>
                      </a:pPr>
                      <a:r>
                        <a:rPr lang="en-US" sz="1600" b="1" dirty="0" smtClean="0">
                          <a:solidFill>
                            <a:schemeClr val="bg1"/>
                          </a:solidFill>
                        </a:rPr>
                        <a:t>CA Executive Insight Integration </a:t>
                      </a:r>
                      <a:endParaRPr lang="en-US" sz="1600" b="1" dirty="0">
                        <a:solidFill>
                          <a:schemeClr val="bg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76000">
                          <a:schemeClr val="accent1"/>
                        </a:gs>
                        <a:gs pos="0">
                          <a:schemeClr val="accent1">
                            <a:lumMod val="40000"/>
                            <a:lumOff val="60000"/>
                          </a:schemeClr>
                        </a:gs>
                      </a:gsLst>
                      <a:lin ang="8100000" scaled="1"/>
                      <a:tileRect/>
                    </a:gradFill>
                  </a:tcPr>
                </a:tc>
                <a:tc rowSpan="2">
                  <a:txBody>
                    <a:bodyPr/>
                    <a:lstStyle/>
                    <a:p>
                      <a:pPr marL="112713" indent="-112713">
                        <a:spcAft>
                          <a:spcPts val="600"/>
                        </a:spcAft>
                        <a:buFont typeface="Arial" pitchFamily="34" charset="0"/>
                        <a:buChar char="•"/>
                      </a:pPr>
                      <a:r>
                        <a:rPr lang="en-US" sz="1400" kern="1200" dirty="0" smtClean="0">
                          <a:solidFill>
                            <a:schemeClr val="tx1"/>
                          </a:solidFill>
                          <a:effectLst/>
                          <a:latin typeface="+mn-lt"/>
                          <a:ea typeface="+mn-ea"/>
                          <a:cs typeface="+mn-cs"/>
                        </a:rPr>
                        <a:t>Designed to provide executives with a mobile platform to view the key performance indicators relating to the health of their key IT Services</a:t>
                      </a:r>
                      <a:endParaRPr lang="en-US" sz="1200" spc="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2192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0">
                <a:tc>
                  <a:txBody>
                    <a:bodyPr/>
                    <a:lstStyle/>
                    <a:p>
                      <a:pPr algn="l">
                        <a:spcAft>
                          <a:spcPts val="600"/>
                        </a:spcAft>
                      </a:pPr>
                      <a:r>
                        <a:rPr lang="en-US" sz="1600" b="1" dirty="0" smtClean="0">
                          <a:solidFill>
                            <a:schemeClr val="bg1"/>
                          </a:solidFill>
                        </a:rPr>
                        <a:t>CA Service Operations Insight (SOI) Integration </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Real-time views of service status to pinpoint, prioritize.</a:t>
                      </a:r>
                      <a:r>
                        <a:rPr lang="en-US" sz="1400" spc="0" baseline="0" dirty="0" smtClean="0">
                          <a:solidFill>
                            <a:schemeClr val="tx1"/>
                          </a:solidFill>
                        </a:rPr>
                        <a:t> </a:t>
                      </a:r>
                      <a:r>
                        <a:rPr lang="en-US" sz="1400" spc="0" dirty="0" smtClean="0">
                          <a:solidFill>
                            <a:schemeClr val="tx1"/>
                          </a:solidFill>
                        </a:rPr>
                        <a:t>resolve across IT supply chain</a:t>
                      </a:r>
                    </a:p>
                    <a:p>
                      <a:pPr marL="112713" indent="-112713">
                        <a:spcAft>
                          <a:spcPts val="600"/>
                        </a:spcAft>
                        <a:buFont typeface="Arial" pitchFamily="34" charset="0"/>
                        <a:buChar char="•"/>
                      </a:pPr>
                      <a:r>
                        <a:rPr lang="en-US" sz="1400" spc="0" dirty="0" smtClean="0">
                          <a:solidFill>
                            <a:schemeClr val="tx1"/>
                          </a:solidFill>
                        </a:rPr>
                        <a:t>Help minimize risks</a:t>
                      </a:r>
                    </a:p>
                    <a:p>
                      <a:pPr marL="112713" indent="-112713">
                        <a:spcAft>
                          <a:spcPts val="600"/>
                        </a:spcAft>
                        <a:buFont typeface="Arial" pitchFamily="34" charset="0"/>
                        <a:buChar char="•"/>
                      </a:pPr>
                      <a:r>
                        <a:rPr lang="en-US" sz="1400" spc="0" dirty="0" smtClean="0">
                          <a:solidFill>
                            <a:schemeClr val="tx1"/>
                          </a:solidFill>
                        </a:rPr>
                        <a:t>Improve</a:t>
                      </a:r>
                      <a:r>
                        <a:rPr lang="en-US" sz="1400" spc="0" baseline="0" dirty="0" smtClean="0">
                          <a:solidFill>
                            <a:schemeClr val="tx1"/>
                          </a:solidFill>
                        </a:rPr>
                        <a:t> service quality and predictability</a:t>
                      </a:r>
                    </a:p>
                    <a:p>
                      <a:pPr marL="112713" indent="-112713">
                        <a:spcAft>
                          <a:spcPts val="600"/>
                        </a:spcAft>
                        <a:buFont typeface="Arial" pitchFamily="34" charset="0"/>
                        <a:buChar char="•"/>
                      </a:pPr>
                      <a:r>
                        <a:rPr lang="en-US" sz="1400" spc="0" baseline="0" dirty="0" smtClean="0">
                          <a:solidFill>
                            <a:schemeClr val="tx1"/>
                          </a:solidFill>
                        </a:rPr>
                        <a:t>Optimize operational efficiency</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23487">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236434">
                <a:tc>
                  <a:txBody>
                    <a:bodyPr/>
                    <a:lstStyle/>
                    <a:p>
                      <a:pPr algn="l">
                        <a:spcAft>
                          <a:spcPts val="600"/>
                        </a:spcAft>
                      </a:pPr>
                      <a:r>
                        <a:rPr lang="en-US" sz="1600" b="1" dirty="0" smtClean="0">
                          <a:solidFill>
                            <a:schemeClr val="bg1"/>
                          </a:solidFill>
                        </a:rPr>
                        <a:t>CA Application Delivery Analysis Integration</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Passively</a:t>
                      </a:r>
                      <a:r>
                        <a:rPr lang="en-US" sz="1400" spc="0" baseline="0" dirty="0" smtClean="0">
                          <a:solidFill>
                            <a:schemeClr val="tx1"/>
                          </a:solidFill>
                        </a:rPr>
                        <a:t> </a:t>
                      </a:r>
                      <a:r>
                        <a:rPr lang="en-US" sz="1400" spc="0" dirty="0" smtClean="0">
                          <a:solidFill>
                            <a:schemeClr val="tx1"/>
                          </a:solidFill>
                        </a:rPr>
                        <a:t>monitors every TCP application packet traversing the network between clients and services</a:t>
                      </a:r>
                    </a:p>
                    <a:p>
                      <a:pPr marL="112713" indent="-112713">
                        <a:spcAft>
                          <a:spcPts val="600"/>
                        </a:spcAft>
                        <a:buFont typeface="Arial" pitchFamily="34" charset="0"/>
                        <a:buChar char="•"/>
                      </a:pPr>
                      <a:r>
                        <a:rPr lang="en-US" sz="1400" spc="0" dirty="0" smtClean="0">
                          <a:solidFill>
                            <a:schemeClr val="tx1"/>
                          </a:solidFill>
                        </a:rPr>
                        <a:t>Provides</a:t>
                      </a:r>
                      <a:r>
                        <a:rPr lang="en-US" sz="1400" spc="0" baseline="0" dirty="0" smtClean="0">
                          <a:solidFill>
                            <a:schemeClr val="tx1"/>
                          </a:solidFill>
                        </a:rPr>
                        <a:t> </a:t>
                      </a:r>
                      <a:r>
                        <a:rPr lang="en-US" sz="1400" spc="0" dirty="0" smtClean="0">
                          <a:solidFill>
                            <a:schemeClr val="tx1"/>
                          </a:solidFill>
                        </a:rPr>
                        <a:t>metrics that include network, server, and application latency for</a:t>
                      </a:r>
                      <a:r>
                        <a:rPr lang="en-US" sz="1400" spc="0" baseline="0" dirty="0" smtClean="0">
                          <a:solidFill>
                            <a:schemeClr val="tx1"/>
                          </a:solidFill>
                        </a:rPr>
                        <a:t> </a:t>
                      </a:r>
                      <a:r>
                        <a:rPr lang="en-US" sz="1400" spc="0" dirty="0" smtClean="0">
                          <a:solidFill>
                            <a:schemeClr val="tx1"/>
                          </a:solidFill>
                        </a:rPr>
                        <a:t>all mission-critical applications </a:t>
                      </a:r>
                    </a:p>
                    <a:p>
                      <a:pPr marL="112713" indent="-112713">
                        <a:spcAft>
                          <a:spcPts val="600"/>
                        </a:spcAft>
                        <a:buFont typeface="Arial" pitchFamily="34" charset="0"/>
                        <a:buChar char="•"/>
                      </a:pPr>
                      <a:r>
                        <a:rPr lang="en-US" sz="1400" spc="0" dirty="0" smtClean="0">
                          <a:solidFill>
                            <a:schemeClr val="tx1"/>
                          </a:solidFill>
                        </a:rPr>
                        <a:t>Help provide</a:t>
                      </a:r>
                      <a:r>
                        <a:rPr lang="en-US" sz="1400" spc="0" baseline="0" dirty="0" smtClean="0">
                          <a:solidFill>
                            <a:schemeClr val="tx1"/>
                          </a:solidFill>
                        </a:rPr>
                        <a:t> </a:t>
                      </a:r>
                      <a:r>
                        <a:rPr lang="en-US" sz="1400" spc="0" dirty="0" smtClean="0">
                          <a:solidFill>
                            <a:schemeClr val="tx1"/>
                          </a:solidFill>
                        </a:rPr>
                        <a:t>optimal application delivery</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spTree>
    <p:extLst>
      <p:ext uri="{BB962C8B-B14F-4D97-AF65-F5344CB8AC3E}">
        <p14:creationId xmlns:p14="http://schemas.microsoft.com/office/powerpoint/2010/main" val="13811426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472" y="152400"/>
            <a:ext cx="8720328" cy="731520"/>
          </a:xfrm>
        </p:spPr>
        <p:txBody>
          <a:bodyPr>
            <a:normAutofit fontScale="90000"/>
          </a:bodyPr>
          <a:lstStyle/>
          <a:p>
            <a:r>
              <a:rPr lang="en-US" dirty="0" smtClean="0"/>
              <a:t>CA Application Performance Management (APM)  Acceleration Services: </a:t>
            </a:r>
            <a:r>
              <a:rPr lang="en-US" b="0" dirty="0" smtClean="0"/>
              <a:t>Functionality Enhancements w/PWP’s</a:t>
            </a:r>
            <a:endParaRPr lang="en-US" dirty="0"/>
          </a:p>
        </p:txBody>
      </p:sp>
      <p:sp>
        <p:nvSpPr>
          <p:cNvPr id="2" name="Rectangle 1"/>
          <p:cNvSpPr/>
          <p:nvPr/>
        </p:nvSpPr>
        <p:spPr>
          <a:xfrm>
            <a:off x="533400" y="914400"/>
            <a:ext cx="8196072" cy="1354217"/>
          </a:xfrm>
          <a:prstGeom prst="rect">
            <a:avLst/>
          </a:prstGeom>
        </p:spPr>
        <p:txBody>
          <a:bodyPr wrap="square">
            <a:spAutoFit/>
          </a:bodyPr>
          <a:lstStyle/>
          <a:p>
            <a:r>
              <a:rPr lang="en-US" b="1" dirty="0" smtClean="0"/>
              <a:t>Deeper functionality to built-in </a:t>
            </a:r>
            <a:r>
              <a:rPr lang="en-US" b="1" dirty="0"/>
              <a:t>features of CA APM solution </a:t>
            </a:r>
            <a:r>
              <a:rPr lang="en-US" b="1" dirty="0" smtClean="0"/>
              <a:t>accelerators</a:t>
            </a:r>
            <a:r>
              <a:rPr lang="en-US" b="1" dirty="0"/>
              <a:t>:</a:t>
            </a:r>
            <a:endParaRPr lang="en-US" b="1" dirty="0" smtClean="0"/>
          </a:p>
          <a:p>
            <a:pPr marL="285750" indent="-285750">
              <a:buFont typeface="Arial" pitchFamily="34" charset="0"/>
              <a:buChar char="•"/>
            </a:pPr>
            <a:r>
              <a:rPr lang="en-US" sz="1600" dirty="0" smtClean="0"/>
              <a:t>Deliver new integration</a:t>
            </a:r>
          </a:p>
          <a:p>
            <a:pPr marL="285750" indent="-285750">
              <a:buFont typeface="Arial" pitchFamily="34" charset="0"/>
              <a:buChar char="•"/>
            </a:pPr>
            <a:r>
              <a:rPr lang="en-US" sz="1600" dirty="0" smtClean="0"/>
              <a:t>Enhance functionality</a:t>
            </a:r>
          </a:p>
          <a:p>
            <a:pPr marL="285750" indent="-285750">
              <a:buFont typeface="Arial" pitchFamily="34" charset="0"/>
              <a:buChar char="•"/>
            </a:pPr>
            <a:r>
              <a:rPr lang="en-US" sz="1600" dirty="0" smtClean="0"/>
              <a:t>Provide industry-specific configurations</a:t>
            </a:r>
          </a:p>
          <a:p>
            <a:pPr marL="285750" indent="-285750">
              <a:buFont typeface="Arial" pitchFamily="34" charset="0"/>
              <a:buChar char="•"/>
            </a:pPr>
            <a:r>
              <a:rPr lang="en-US" sz="1600" dirty="0" smtClean="0"/>
              <a:t>Augment analytic </a:t>
            </a:r>
            <a:r>
              <a:rPr lang="en-US" sz="1600" dirty="0"/>
              <a:t>capabilities with powerful report libraries and </a:t>
            </a:r>
            <a:r>
              <a:rPr lang="en-US" sz="1600" dirty="0" smtClean="0"/>
              <a:t>dashboards</a:t>
            </a:r>
            <a:endParaRPr lang="en-US" sz="1600" dirty="0"/>
          </a:p>
        </p:txBody>
      </p:sp>
      <p:graphicFrame>
        <p:nvGraphicFramePr>
          <p:cNvPr id="11" name="Table 10"/>
          <p:cNvGraphicFramePr>
            <a:graphicFrameLocks noGrp="1"/>
          </p:cNvGraphicFramePr>
          <p:nvPr>
            <p:extLst>
              <p:ext uri="{D42A27DB-BD31-4B8C-83A1-F6EECF244321}">
                <p14:modId xmlns:p14="http://schemas.microsoft.com/office/powerpoint/2010/main" val="276686609"/>
              </p:ext>
            </p:extLst>
          </p:nvPr>
        </p:nvGraphicFramePr>
        <p:xfrm>
          <a:off x="533400" y="2357757"/>
          <a:ext cx="8229601" cy="3840480"/>
        </p:xfrm>
        <a:graphic>
          <a:graphicData uri="http://schemas.openxmlformats.org/drawingml/2006/table">
            <a:tbl>
              <a:tblPr>
                <a:tableStyleId>{073A0DAA-6AF3-43AB-8588-CEC1D06C72B9}</a:tableStyleId>
              </a:tblPr>
              <a:tblGrid>
                <a:gridCol w="3067396"/>
                <a:gridCol w="5162205"/>
              </a:tblGrid>
              <a:tr h="228600">
                <a:tc>
                  <a:txBody>
                    <a:bodyPr/>
                    <a:lstStyle/>
                    <a:p>
                      <a:pPr algn="l">
                        <a:spcAft>
                          <a:spcPts val="600"/>
                        </a:spcAft>
                      </a:pPr>
                      <a:r>
                        <a:rPr lang="en-US" sz="1600" b="1" dirty="0" smtClean="0">
                          <a:solidFill>
                            <a:schemeClr val="bg1"/>
                          </a:solidFill>
                        </a:rPr>
                        <a:t>CA HTTP Session Monitor</a:t>
                      </a:r>
                    </a:p>
                    <a:p>
                      <a:pPr algn="l">
                        <a:spcAft>
                          <a:spcPts val="600"/>
                        </a:spcAft>
                      </a:pPr>
                      <a:endParaRPr lang="en-US" sz="1600" b="1" dirty="0">
                        <a:solidFill>
                          <a:schemeClr val="bg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76000">
                          <a:schemeClr val="accent1"/>
                        </a:gs>
                        <a:gs pos="0">
                          <a:schemeClr val="accent1">
                            <a:lumMod val="40000"/>
                            <a:lumOff val="60000"/>
                          </a:schemeClr>
                        </a:gs>
                      </a:gsLst>
                      <a:lin ang="8100000" scaled="1"/>
                      <a:tileRect/>
                    </a:gradFill>
                  </a:tcPr>
                </a:tc>
                <a:tc rowSpan="2">
                  <a:txBody>
                    <a:bodyPr/>
                    <a:lstStyle/>
                    <a:p>
                      <a:pPr marL="112713" indent="-112713">
                        <a:spcAft>
                          <a:spcPts val="600"/>
                        </a:spcAft>
                        <a:buFont typeface="Arial" pitchFamily="34" charset="0"/>
                        <a:buChar char="•"/>
                      </a:pPr>
                      <a:r>
                        <a:rPr lang="en-US" sz="1400" spc="0" dirty="0" smtClean="0">
                          <a:solidFill>
                            <a:schemeClr val="tx1"/>
                          </a:solidFill>
                        </a:rPr>
                        <a:t>Determines, load tests and provides data to help balance the memory used by HTTP sessions </a:t>
                      </a:r>
                    </a:p>
                    <a:p>
                      <a:pPr marL="112713" indent="-112713">
                        <a:spcAft>
                          <a:spcPts val="600"/>
                        </a:spcAft>
                        <a:buFont typeface="Arial" pitchFamily="34" charset="0"/>
                        <a:buChar char="•"/>
                      </a:pPr>
                      <a:r>
                        <a:rPr lang="en-US" sz="1400" spc="0" dirty="0" smtClean="0">
                          <a:solidFill>
                            <a:schemeClr val="tx1"/>
                          </a:solidFill>
                        </a:rPr>
                        <a:t>Fine-tune performance of a CA APM deployment</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2192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0">
                <a:tc>
                  <a:txBody>
                    <a:bodyPr/>
                    <a:lstStyle/>
                    <a:p>
                      <a:pPr algn="l">
                        <a:spcAft>
                          <a:spcPts val="600"/>
                        </a:spcAft>
                      </a:pPr>
                      <a:r>
                        <a:rPr lang="en-US" sz="1600" b="1" dirty="0" smtClean="0">
                          <a:solidFill>
                            <a:schemeClr val="bg1"/>
                          </a:solidFill>
                        </a:rPr>
                        <a:t>Deployment Pack for CA Introscope with Citrix</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Facilitate monitoring of performance data of Citrix appliances and services deployed</a:t>
                      </a:r>
                    </a:p>
                    <a:p>
                      <a:pPr marL="112713" indent="-112713">
                        <a:spcAft>
                          <a:spcPts val="600"/>
                        </a:spcAft>
                        <a:buFont typeface="Arial" pitchFamily="34" charset="0"/>
                        <a:buChar char="•"/>
                      </a:pPr>
                      <a:r>
                        <a:rPr lang="en-US" sz="1400" spc="0" dirty="0" smtClean="0">
                          <a:solidFill>
                            <a:schemeClr val="tx1"/>
                          </a:solidFill>
                        </a:rPr>
                        <a:t>Coupled with CA Introscope Investigator or WebView, provides additional metrics about Citrix ecosystem.</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23487">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236434">
                <a:tc>
                  <a:txBody>
                    <a:bodyPr/>
                    <a:lstStyle/>
                    <a:p>
                      <a:pPr algn="l">
                        <a:spcAft>
                          <a:spcPts val="600"/>
                        </a:spcAft>
                      </a:pPr>
                      <a:r>
                        <a:rPr lang="en-US" sz="1600" b="1" dirty="0" smtClean="0">
                          <a:solidFill>
                            <a:schemeClr val="bg1"/>
                          </a:solidFill>
                        </a:rPr>
                        <a:t>Deployment Pack for CA APM with IBM WebSphere DataPower</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Facilitates performance data monitoring of IBM WebSphere DataPower appliances and services deployed</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r h="0">
                <a:tc>
                  <a:txBody>
                    <a:bodyPr/>
                    <a:lstStyle/>
                    <a:p>
                      <a:pPr algn="l">
                        <a:spcAft>
                          <a:spcPts val="600"/>
                        </a:spcAft>
                      </a:pPr>
                      <a:r>
                        <a:rPr lang="en-US" sz="1600" b="1" dirty="0" smtClean="0">
                          <a:solidFill>
                            <a:schemeClr val="bg1"/>
                          </a:solidFill>
                        </a:rPr>
                        <a:t>Synthetic User Field Pack </a:t>
                      </a:r>
                      <a:br>
                        <a:rPr lang="en-US" sz="1600" b="1" dirty="0" smtClean="0">
                          <a:solidFill>
                            <a:schemeClr val="bg1"/>
                          </a:solidFill>
                        </a:rPr>
                      </a:br>
                      <a:r>
                        <a:rPr lang="en-US" sz="1600" b="1" dirty="0" smtClean="0">
                          <a:solidFill>
                            <a:schemeClr val="bg1"/>
                          </a:solidFill>
                        </a:rPr>
                        <a:t>for CA APM</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Provides linkage in CA Introscope between an individual virtual user session and executed backend code</a:t>
                      </a:r>
                    </a:p>
                    <a:p>
                      <a:pPr marL="112713" indent="-112713">
                        <a:spcAft>
                          <a:spcPts val="600"/>
                        </a:spcAft>
                        <a:buFont typeface="Arial" pitchFamily="34" charset="0"/>
                        <a:buChar char="•"/>
                      </a:pPr>
                      <a:r>
                        <a:rPr lang="en-US" sz="1400" spc="0" dirty="0" smtClean="0">
                          <a:solidFill>
                            <a:schemeClr val="tx1"/>
                          </a:solidFill>
                        </a:rPr>
                        <a:t>Supports both Java and .NET agents</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92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indent="-171450">
                        <a:buFont typeface="Arial" pitchFamily="34" charset="0"/>
                        <a:buChar char="•"/>
                      </a:pPr>
                      <a:endParaRPr lang="en-US" sz="1400" spc="-5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324551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072" y="182880"/>
            <a:ext cx="8415528" cy="731520"/>
          </a:xfrm>
        </p:spPr>
        <p:txBody>
          <a:bodyPr>
            <a:normAutofit fontScale="90000"/>
          </a:bodyPr>
          <a:lstStyle/>
          <a:p>
            <a:r>
              <a:rPr lang="en-US" dirty="0" smtClean="0"/>
              <a:t>CA Application Performance Management (APM)  Acceleration Services: </a:t>
            </a:r>
            <a:r>
              <a:rPr lang="en-US" b="0" dirty="0" smtClean="0"/>
              <a:t>Functionality Enhancements w/PWP’s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480165687"/>
              </p:ext>
            </p:extLst>
          </p:nvPr>
        </p:nvGraphicFramePr>
        <p:xfrm>
          <a:off x="381000" y="1630680"/>
          <a:ext cx="8382000" cy="4160520"/>
        </p:xfrm>
        <a:graphic>
          <a:graphicData uri="http://schemas.openxmlformats.org/drawingml/2006/table">
            <a:tbl>
              <a:tblPr>
                <a:tableStyleId>{073A0DAA-6AF3-43AB-8588-CEC1D06C72B9}</a:tableStyleId>
              </a:tblPr>
              <a:tblGrid>
                <a:gridCol w="2895600"/>
                <a:gridCol w="5486400"/>
              </a:tblGrid>
              <a:tr h="228600">
                <a:tc>
                  <a:txBody>
                    <a:bodyPr/>
                    <a:lstStyle/>
                    <a:p>
                      <a:pPr algn="l">
                        <a:spcAft>
                          <a:spcPts val="600"/>
                        </a:spcAft>
                      </a:pPr>
                      <a:r>
                        <a:rPr lang="en-US" sz="1600" b="1" dirty="0" smtClean="0">
                          <a:solidFill>
                            <a:schemeClr val="bg1"/>
                          </a:solidFill>
                        </a:rPr>
                        <a:t>Deployment Pack for CA APM with IBM AS/400</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76000">
                          <a:schemeClr val="accent1"/>
                        </a:gs>
                        <a:gs pos="0">
                          <a:schemeClr val="accent1">
                            <a:lumMod val="40000"/>
                            <a:lumOff val="60000"/>
                          </a:schemeClr>
                        </a:gs>
                      </a:gsLst>
                      <a:lin ang="8100000" scaled="1"/>
                      <a:tileRect/>
                    </a:gradFill>
                  </a:tcPr>
                </a:tc>
                <a:tc rowSpan="2">
                  <a:txBody>
                    <a:bodyPr/>
                    <a:lstStyle/>
                    <a:p>
                      <a:pPr marL="112713" indent="-112713">
                        <a:spcAft>
                          <a:spcPts val="600"/>
                        </a:spcAft>
                        <a:buFont typeface="Arial" pitchFamily="34" charset="0"/>
                        <a:buChar char="•"/>
                      </a:pPr>
                      <a:r>
                        <a:rPr lang="en-US" sz="1400" spc="0" dirty="0" smtClean="0">
                          <a:solidFill>
                            <a:schemeClr val="tx1"/>
                          </a:solidFill>
                        </a:rPr>
                        <a:t>Provides iSeries/AS400 monitoring based on the CA APM Environment Performance Agent, and using AS/400 monitoring standards.</a:t>
                      </a:r>
                    </a:p>
                    <a:p>
                      <a:pPr marL="112713" indent="-112713">
                        <a:spcAft>
                          <a:spcPts val="600"/>
                        </a:spcAft>
                        <a:buFont typeface="Arial" pitchFamily="34" charset="0"/>
                        <a:buChar char="•"/>
                      </a:pPr>
                      <a:endParaRPr lang="en-US" sz="1400" spc="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2192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0">
                <a:tc>
                  <a:txBody>
                    <a:bodyPr/>
                    <a:lstStyle/>
                    <a:p>
                      <a:pPr algn="l">
                        <a:spcAft>
                          <a:spcPts val="600"/>
                        </a:spcAft>
                      </a:pPr>
                      <a:r>
                        <a:rPr lang="en-US" sz="1600" b="1" dirty="0" smtClean="0">
                          <a:solidFill>
                            <a:schemeClr val="bg1"/>
                          </a:solidFill>
                        </a:rPr>
                        <a:t>Deployment Pack for CA APM with Windows PerfMon</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Regularly polls for performance metric from Windows PerfMon API that can be used for alerts, or to create a custom dashboard in the CA APM workstation.</a:t>
                      </a:r>
                    </a:p>
                    <a:p>
                      <a:pPr marL="112713" indent="-112713">
                        <a:spcAft>
                          <a:spcPts val="600"/>
                        </a:spcAft>
                        <a:buFont typeface="Arial" pitchFamily="34" charset="0"/>
                        <a:buChar char="•"/>
                      </a:pPr>
                      <a:endParaRPr lang="en-US" sz="1400" spc="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23487">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236434">
                <a:tc>
                  <a:txBody>
                    <a:bodyPr/>
                    <a:lstStyle/>
                    <a:p>
                      <a:pPr algn="l">
                        <a:spcAft>
                          <a:spcPts val="600"/>
                        </a:spcAft>
                      </a:pPr>
                      <a:r>
                        <a:rPr lang="en-US" sz="1600" b="1" dirty="0" smtClean="0">
                          <a:solidFill>
                            <a:schemeClr val="bg1"/>
                          </a:solidFill>
                        </a:rPr>
                        <a:t>Business Activity Monitoring Plug-In for CA CEM</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Provides a workflow-based activity tracking for each step of every user session and feeds it, in real time, into CA APM for statistical analysis.</a:t>
                      </a:r>
                    </a:p>
                    <a:p>
                      <a:pPr marL="112713" indent="-112713">
                        <a:spcAft>
                          <a:spcPts val="600"/>
                        </a:spcAft>
                        <a:buFont typeface="Arial" pitchFamily="34" charset="0"/>
                        <a:buChar char="•"/>
                      </a:pPr>
                      <a:endParaRPr lang="en-US" sz="1400" spc="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r h="0">
                <a:tc>
                  <a:txBody>
                    <a:bodyPr/>
                    <a:lstStyle/>
                    <a:p>
                      <a:pPr algn="l">
                        <a:spcAft>
                          <a:spcPts val="600"/>
                        </a:spcAft>
                      </a:pPr>
                      <a:r>
                        <a:rPr lang="en-US" sz="1600" b="1" dirty="0" smtClean="0">
                          <a:solidFill>
                            <a:schemeClr val="bg1"/>
                          </a:solidFill>
                        </a:rPr>
                        <a:t>CA GD Deployment Pack for SAP ABAP</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12713" indent="-112713">
                        <a:spcAft>
                          <a:spcPts val="600"/>
                        </a:spcAft>
                        <a:buFont typeface="Arial" pitchFamily="34" charset="0"/>
                        <a:buChar char="•"/>
                      </a:pPr>
                      <a:r>
                        <a:rPr lang="en-US" sz="1400" spc="0" dirty="0" smtClean="0">
                          <a:solidFill>
                            <a:schemeClr val="tx1"/>
                          </a:solidFill>
                        </a:rPr>
                        <a:t>Fetches data remotely from ABAP and the SAP instance, then pushes this data to CA Introscope Enterprise Manager. </a:t>
                      </a:r>
                    </a:p>
                    <a:p>
                      <a:pPr marL="112713" indent="-112713">
                        <a:spcAft>
                          <a:spcPts val="600"/>
                        </a:spcAft>
                        <a:buFont typeface="Arial" pitchFamily="34" charset="0"/>
                        <a:buChar char="•"/>
                      </a:pPr>
                      <a:r>
                        <a:rPr lang="en-US" sz="1400" spc="0" dirty="0" smtClean="0">
                          <a:solidFill>
                            <a:schemeClr val="tx1"/>
                          </a:solidFill>
                        </a:rPr>
                        <a:t>Deployment pack uses the JCO Client library, developed by SAP, to connect and retrieve data published by ABAP. </a:t>
                      </a:r>
                    </a:p>
                    <a:p>
                      <a:pPr marL="0" indent="0">
                        <a:spcAft>
                          <a:spcPts val="600"/>
                        </a:spcAft>
                        <a:buFont typeface="Arial" pitchFamily="34" charset="0"/>
                        <a:buNone/>
                      </a:pPr>
                      <a:endParaRPr lang="en-US" sz="1400" spc="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920">
                <a:tc>
                  <a:txBody>
                    <a:bodyPr/>
                    <a:lstStyle/>
                    <a:p>
                      <a:pPr algn="l">
                        <a:spcAft>
                          <a:spcPts val="600"/>
                        </a:spcAft>
                      </a:pPr>
                      <a:endParaRPr lang="en-US" sz="16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indent="-171450">
                        <a:buFont typeface="Arial" pitchFamily="34" charset="0"/>
                        <a:buChar char="•"/>
                      </a:pPr>
                      <a:endParaRPr lang="en-US" sz="1400" spc="-5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523149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Single Corner Rectangle 8"/>
          <p:cNvSpPr/>
          <p:nvPr/>
        </p:nvSpPr>
        <p:spPr>
          <a:xfrm>
            <a:off x="322721" y="990600"/>
            <a:ext cx="8498558" cy="5053362"/>
          </a:xfrm>
          <a:prstGeom prst="snip1Rect">
            <a:avLst>
              <a:gd name="adj" fmla="val 0"/>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059382" y="1306773"/>
            <a:ext cx="4502727" cy="4408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sz="2800" dirty="0"/>
              <a:t/>
            </a:r>
            <a:br>
              <a:rPr lang="en-US" sz="2800" dirty="0"/>
            </a:br>
            <a:endParaRPr lang="en-US" dirty="0"/>
          </a:p>
        </p:txBody>
      </p:sp>
      <p:sp>
        <p:nvSpPr>
          <p:cNvPr id="7" name="TextBox 6"/>
          <p:cNvSpPr txBox="1"/>
          <p:nvPr/>
        </p:nvSpPr>
        <p:spPr>
          <a:xfrm>
            <a:off x="627797" y="1306773"/>
            <a:ext cx="3209912" cy="4408227"/>
          </a:xfrm>
          <a:prstGeom prst="rect">
            <a:avLst/>
          </a:prstGeom>
          <a:gradFill flip="none" rotWithShape="1">
            <a:gsLst>
              <a:gs pos="100000">
                <a:srgbClr val="F2B600"/>
              </a:gs>
              <a:gs pos="25000">
                <a:srgbClr val="E05206"/>
              </a:gs>
            </a:gsLst>
            <a:lin ang="18900000" scaled="1"/>
            <a:tileRect/>
          </a:gra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defPPr>
              <a:defRPr lang="en-US"/>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en-US" sz="3200" dirty="0" smtClean="0">
                <a:solidFill>
                  <a:schemeClr val="bg1"/>
                </a:solidFill>
              </a:rPr>
              <a:t>CA Services </a:t>
            </a:r>
            <a:br>
              <a:rPr lang="en-US" sz="3200" dirty="0" smtClean="0">
                <a:solidFill>
                  <a:schemeClr val="bg1"/>
                </a:solidFill>
              </a:rPr>
            </a:br>
            <a:r>
              <a:rPr lang="en-US" sz="3200" dirty="0" smtClean="0">
                <a:solidFill>
                  <a:schemeClr val="bg1"/>
                </a:solidFill>
              </a:rPr>
              <a:t>can help.</a:t>
            </a:r>
            <a:endParaRPr lang="en-US" sz="3200" dirty="0">
              <a:solidFill>
                <a:schemeClr val="bg1"/>
              </a:solidFill>
            </a:endParaRPr>
          </a:p>
        </p:txBody>
      </p:sp>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0268" y="2010420"/>
            <a:ext cx="4480560" cy="298615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632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45661" y="4830246"/>
            <a:ext cx="8678936" cy="535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tIns="137160" rtlCol="0" anchor="t"/>
          <a:lstStyle/>
          <a:p>
            <a:pPr marL="171450" lvl="1" indent="-171450" defTabSz="457200" fontAlgn="base">
              <a:spcBef>
                <a:spcPct val="0"/>
              </a:spcBef>
              <a:spcAft>
                <a:spcPts val="300"/>
              </a:spcAft>
              <a:buClr>
                <a:schemeClr val="accent4"/>
              </a:buClr>
              <a:buFont typeface="Wingdings" pitchFamily="2" charset="2"/>
              <a:buChar char="§"/>
            </a:pPr>
            <a:endParaRPr lang="en-US" sz="1200" dirty="0">
              <a:solidFill>
                <a:srgbClr val="000000"/>
              </a:solidFill>
            </a:endParaRPr>
          </a:p>
        </p:txBody>
      </p:sp>
      <p:sp>
        <p:nvSpPr>
          <p:cNvPr id="2" name="Title 1"/>
          <p:cNvSpPr>
            <a:spLocks noGrp="1"/>
          </p:cNvSpPr>
          <p:nvPr>
            <p:ph type="title"/>
          </p:nvPr>
        </p:nvSpPr>
        <p:spPr/>
        <p:txBody>
          <a:bodyPr>
            <a:normAutofit fontScale="90000"/>
          </a:bodyPr>
          <a:lstStyle/>
          <a:p>
            <a:r>
              <a:rPr lang="en-US" dirty="0" smtClean="0"/>
              <a:t>Implement CA Application Performance Management</a:t>
            </a:r>
            <a:br>
              <a:rPr lang="en-US" dirty="0" smtClean="0"/>
            </a:br>
            <a:r>
              <a:rPr lang="en-US" dirty="0" smtClean="0"/>
              <a:t>with CA Services</a:t>
            </a:r>
            <a:endParaRPr lang="en-US" dirty="0"/>
          </a:p>
        </p:txBody>
      </p:sp>
      <p:sp>
        <p:nvSpPr>
          <p:cNvPr id="57" name="Rectangle 56"/>
          <p:cNvSpPr/>
          <p:nvPr/>
        </p:nvSpPr>
        <p:spPr>
          <a:xfrm>
            <a:off x="4668980" y="1409978"/>
            <a:ext cx="4160520" cy="514356"/>
          </a:xfrm>
          <a:prstGeom prst="rect">
            <a:avLst/>
          </a:prstGeom>
          <a:gradFill flip="none" rotWithShape="1">
            <a:gsLst>
              <a:gs pos="25000">
                <a:srgbClr val="3E0D53"/>
              </a:gs>
              <a:gs pos="100000">
                <a:srgbClr val="A1006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marL="0" lvl="1" algn="ctr" defTabSz="457200" eaLnBrk="0" fontAlgn="base" hangingPunct="0">
              <a:spcBef>
                <a:spcPct val="0"/>
              </a:spcBef>
              <a:spcAft>
                <a:spcPct val="0"/>
              </a:spcAft>
            </a:pPr>
            <a:r>
              <a:rPr lang="en-US" sz="2000" b="1" dirty="0" smtClean="0">
                <a:solidFill>
                  <a:srgbClr val="FFFFFF"/>
                </a:solidFill>
              </a:rPr>
              <a:t>Implement</a:t>
            </a:r>
            <a:endParaRPr lang="en-US" sz="2000" b="1" dirty="0">
              <a:solidFill>
                <a:srgbClr val="FFFFFF"/>
              </a:solidFill>
            </a:endParaRPr>
          </a:p>
        </p:txBody>
      </p:sp>
      <p:sp>
        <p:nvSpPr>
          <p:cNvPr id="65" name="Rectangle 64"/>
          <p:cNvSpPr/>
          <p:nvPr/>
        </p:nvSpPr>
        <p:spPr>
          <a:xfrm>
            <a:off x="346364" y="1409978"/>
            <a:ext cx="4160520" cy="514356"/>
          </a:xfrm>
          <a:prstGeom prst="rect">
            <a:avLst/>
          </a:prstGeom>
          <a:gradFill flip="none" rotWithShape="1">
            <a:gsLst>
              <a:gs pos="0">
                <a:srgbClr val="19056E"/>
              </a:gs>
              <a:gs pos="100000">
                <a:srgbClr val="00B0CA">
                  <a:lumMod val="60000"/>
                  <a:lumOff val="40000"/>
                </a:srgbClr>
              </a:gs>
            </a:gsLst>
            <a:lin ang="189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lIns="108000" tIns="0" rIns="108000" bIns="0" rtlCol="0" anchor="ctr"/>
          <a:lstStyle/>
          <a:p>
            <a:pPr marL="0" lvl="1" algn="ctr" eaLnBrk="0" hangingPunct="0"/>
            <a:r>
              <a:rPr lang="en-US" sz="2000" b="1" dirty="0" smtClean="0">
                <a:solidFill>
                  <a:srgbClr val="FFFFFF"/>
                </a:solidFill>
              </a:rPr>
              <a:t>Consult</a:t>
            </a:r>
            <a:endParaRPr lang="en-US" sz="2000" b="1" dirty="0">
              <a:solidFill>
                <a:srgbClr val="FFFFFF"/>
              </a:solidFill>
            </a:endParaRPr>
          </a:p>
        </p:txBody>
      </p:sp>
      <p:grpSp>
        <p:nvGrpSpPr>
          <p:cNvPr id="4" name="Group 3"/>
          <p:cNvGrpSpPr/>
          <p:nvPr/>
        </p:nvGrpSpPr>
        <p:grpSpPr>
          <a:xfrm>
            <a:off x="1105468" y="4905982"/>
            <a:ext cx="7001301" cy="646331"/>
            <a:chOff x="914400" y="4139417"/>
            <a:chExt cx="6238562" cy="646331"/>
          </a:xfrm>
        </p:grpSpPr>
        <p:pic>
          <p:nvPicPr>
            <p:cNvPr id="62" name="Picture 61" descr="Description: cid:image018.png@01CD4557.DCDC5170"/>
            <p:cNvPicPr>
              <a:picLocks noChangeAspect="1" noChangeArrowheads="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5486400" y="4146341"/>
              <a:ext cx="349033" cy="3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Description: cid:image018.png@01CD4557.DCDC5170"/>
            <p:cNvPicPr>
              <a:picLocks noChangeAspect="1" noChangeArrowheads="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3410274" y="4146341"/>
              <a:ext cx="349033" cy="3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Description: cid:image018.png@01CD4557.DCDC5170"/>
            <p:cNvPicPr>
              <a:picLocks noChangeAspect="1" noChangeArrowheads="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914400" y="4146341"/>
              <a:ext cx="349033" cy="3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p:nvPr/>
          </p:nvSpPr>
          <p:spPr>
            <a:xfrm>
              <a:off x="1371600" y="4139417"/>
              <a:ext cx="1209362" cy="646331"/>
            </a:xfrm>
            <a:prstGeom prst="rect">
              <a:avLst/>
            </a:prstGeom>
            <a:noFill/>
          </p:spPr>
          <p:txBody>
            <a:bodyPr wrap="square" rtlCol="0">
              <a:spAutoFit/>
            </a:bodyPr>
            <a:lstStyle/>
            <a:p>
              <a:pPr defTabSz="457200" fontAlgn="base">
                <a:spcBef>
                  <a:spcPct val="0"/>
                </a:spcBef>
                <a:spcAft>
                  <a:spcPct val="0"/>
                </a:spcAft>
              </a:pPr>
              <a:r>
                <a:rPr lang="en-US" b="1" dirty="0">
                  <a:solidFill>
                    <a:srgbClr val="000000"/>
                  </a:solidFill>
                  <a:latin typeface="+mn-lt"/>
                </a:rPr>
                <a:t>On-Premise</a:t>
              </a:r>
            </a:p>
          </p:txBody>
        </p:sp>
        <p:sp>
          <p:nvSpPr>
            <p:cNvPr id="67" name="TextBox 66"/>
            <p:cNvSpPr txBox="1"/>
            <p:nvPr/>
          </p:nvSpPr>
          <p:spPr>
            <a:xfrm>
              <a:off x="3867475" y="4139417"/>
              <a:ext cx="1209362" cy="369332"/>
            </a:xfrm>
            <a:prstGeom prst="rect">
              <a:avLst/>
            </a:prstGeom>
            <a:noFill/>
          </p:spPr>
          <p:txBody>
            <a:bodyPr wrap="square" rtlCol="0">
              <a:spAutoFit/>
            </a:bodyPr>
            <a:lstStyle/>
            <a:p>
              <a:pPr defTabSz="457200" fontAlgn="base">
                <a:spcBef>
                  <a:spcPct val="0"/>
                </a:spcBef>
                <a:spcAft>
                  <a:spcPct val="0"/>
                </a:spcAft>
              </a:pPr>
              <a:r>
                <a:rPr lang="en-US" b="1" dirty="0">
                  <a:solidFill>
                    <a:srgbClr val="000000"/>
                  </a:solidFill>
                  <a:latin typeface="+mn-lt"/>
                </a:rPr>
                <a:t>SaaS</a:t>
              </a:r>
            </a:p>
          </p:txBody>
        </p:sp>
        <p:sp>
          <p:nvSpPr>
            <p:cNvPr id="68" name="TextBox 67"/>
            <p:cNvSpPr txBox="1"/>
            <p:nvPr/>
          </p:nvSpPr>
          <p:spPr>
            <a:xfrm>
              <a:off x="5943600" y="4139417"/>
              <a:ext cx="1209362" cy="369332"/>
            </a:xfrm>
            <a:prstGeom prst="rect">
              <a:avLst/>
            </a:prstGeom>
            <a:noFill/>
          </p:spPr>
          <p:txBody>
            <a:bodyPr wrap="square" rtlCol="0">
              <a:spAutoFit/>
            </a:bodyPr>
            <a:lstStyle/>
            <a:p>
              <a:pPr defTabSz="457200" fontAlgn="base">
                <a:spcBef>
                  <a:spcPct val="0"/>
                </a:spcBef>
                <a:spcAft>
                  <a:spcPct val="0"/>
                </a:spcAft>
              </a:pPr>
              <a:r>
                <a:rPr lang="en-US" b="1" dirty="0">
                  <a:solidFill>
                    <a:srgbClr val="000000"/>
                  </a:solidFill>
                  <a:latin typeface="+mn-lt"/>
                </a:rPr>
                <a:t>Hosted</a:t>
              </a:r>
            </a:p>
          </p:txBody>
        </p:sp>
      </p:grpSp>
      <p:sp>
        <p:nvSpPr>
          <p:cNvPr id="84" name="Freeform 83"/>
          <p:cNvSpPr/>
          <p:nvPr/>
        </p:nvSpPr>
        <p:spPr>
          <a:xfrm>
            <a:off x="217951" y="1314443"/>
            <a:ext cx="8706646" cy="4486017"/>
          </a:xfrm>
          <a:custGeom>
            <a:avLst/>
            <a:gdLst>
              <a:gd name="connsiteX0" fmla="*/ 7020194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1727441 w 8755523"/>
              <a:gd name="connsiteY5" fmla="*/ 2918717 h 2918717"/>
              <a:gd name="connsiteX0" fmla="*/ 7020194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1845759 w 8755523"/>
              <a:gd name="connsiteY5" fmla="*/ 2918717 h 2918717"/>
              <a:gd name="connsiteX0" fmla="*/ 7020194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772892 w 8755523"/>
              <a:gd name="connsiteY5" fmla="*/ 2918717 h 2918717"/>
              <a:gd name="connsiteX0" fmla="*/ 7207812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772892 w 8755523"/>
              <a:gd name="connsiteY5" fmla="*/ 2918717 h 2918717"/>
              <a:gd name="connsiteX0" fmla="*/ 7207812 w 8755523"/>
              <a:gd name="connsiteY0" fmla="*/ 2910829 h 2929666"/>
              <a:gd name="connsiteX1" fmla="*/ 8755523 w 8755523"/>
              <a:gd name="connsiteY1" fmla="*/ 2910829 h 2929666"/>
              <a:gd name="connsiteX2" fmla="*/ 8747635 w 8755523"/>
              <a:gd name="connsiteY2" fmla="*/ 0 h 2929666"/>
              <a:gd name="connsiteX3" fmla="*/ 7888 w 8755523"/>
              <a:gd name="connsiteY3" fmla="*/ 0 h 2929666"/>
              <a:gd name="connsiteX4" fmla="*/ 0 w 8755523"/>
              <a:gd name="connsiteY4" fmla="*/ 2918717 h 2929666"/>
              <a:gd name="connsiteX5" fmla="*/ 1423302 w 8755523"/>
              <a:gd name="connsiteY5" fmla="*/ 2929666 h 2929666"/>
              <a:gd name="connsiteX0" fmla="*/ 7207812 w 8755523"/>
              <a:gd name="connsiteY0" fmla="*/ 2910829 h 2929666"/>
              <a:gd name="connsiteX1" fmla="*/ 8755523 w 8755523"/>
              <a:gd name="connsiteY1" fmla="*/ 2910829 h 2929666"/>
              <a:gd name="connsiteX2" fmla="*/ 8747635 w 8755523"/>
              <a:gd name="connsiteY2" fmla="*/ 0 h 2929666"/>
              <a:gd name="connsiteX3" fmla="*/ 7888 w 8755523"/>
              <a:gd name="connsiteY3" fmla="*/ 0 h 2929666"/>
              <a:gd name="connsiteX4" fmla="*/ 0 w 8755523"/>
              <a:gd name="connsiteY4" fmla="*/ 2918717 h 2929666"/>
              <a:gd name="connsiteX5" fmla="*/ 1198160 w 8755523"/>
              <a:gd name="connsiteY5" fmla="*/ 2929666 h 2929666"/>
              <a:gd name="connsiteX0" fmla="*/ 7207812 w 8755523"/>
              <a:gd name="connsiteY0" fmla="*/ 2910829 h 2929666"/>
              <a:gd name="connsiteX1" fmla="*/ 8755523 w 8755523"/>
              <a:gd name="connsiteY1" fmla="*/ 2910829 h 2929666"/>
              <a:gd name="connsiteX2" fmla="*/ 8747635 w 8755523"/>
              <a:gd name="connsiteY2" fmla="*/ 0 h 2929666"/>
              <a:gd name="connsiteX3" fmla="*/ 7888 w 8755523"/>
              <a:gd name="connsiteY3" fmla="*/ 0 h 2929666"/>
              <a:gd name="connsiteX4" fmla="*/ 0 w 8755523"/>
              <a:gd name="connsiteY4" fmla="*/ 2918717 h 2929666"/>
              <a:gd name="connsiteX5" fmla="*/ 1475921 w 8755523"/>
              <a:gd name="connsiteY5" fmla="*/ 2929666 h 292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23" h="2929666">
                <a:moveTo>
                  <a:pt x="7207812" y="2910829"/>
                </a:moveTo>
                <a:lnTo>
                  <a:pt x="8755523" y="2910829"/>
                </a:lnTo>
                <a:cubicBezTo>
                  <a:pt x="8752894" y="1940553"/>
                  <a:pt x="8750264" y="970276"/>
                  <a:pt x="8747635" y="0"/>
                </a:cubicBezTo>
                <a:lnTo>
                  <a:pt x="7888" y="0"/>
                </a:lnTo>
                <a:cubicBezTo>
                  <a:pt x="5259" y="972906"/>
                  <a:pt x="2629" y="1945811"/>
                  <a:pt x="0" y="2918717"/>
                </a:cubicBezTo>
                <a:lnTo>
                  <a:pt x="1475921" y="2929666"/>
                </a:lnTo>
              </a:path>
            </a:pathLst>
          </a:custGeom>
          <a:ln>
            <a:solidFill>
              <a:srgbClr val="40404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45" name="Group 44"/>
          <p:cNvGrpSpPr/>
          <p:nvPr/>
        </p:nvGrpSpPr>
        <p:grpSpPr>
          <a:xfrm>
            <a:off x="1828130" y="5603880"/>
            <a:ext cx="5269372" cy="408192"/>
            <a:chOff x="1595044" y="1169253"/>
            <a:chExt cx="5269372" cy="408192"/>
          </a:xfrm>
          <a:solidFill>
            <a:schemeClr val="tx2"/>
          </a:solidFill>
        </p:grpSpPr>
        <p:grpSp>
          <p:nvGrpSpPr>
            <p:cNvPr id="46" name="Group 45"/>
            <p:cNvGrpSpPr/>
            <p:nvPr/>
          </p:nvGrpSpPr>
          <p:grpSpPr>
            <a:xfrm>
              <a:off x="1595044" y="1169253"/>
              <a:ext cx="1828800" cy="408192"/>
              <a:chOff x="1426307" y="1169253"/>
              <a:chExt cx="1828800" cy="408192"/>
            </a:xfrm>
            <a:grpFill/>
          </p:grpSpPr>
          <p:sp>
            <p:nvSpPr>
              <p:cNvPr id="56" name="Chevron 55"/>
              <p:cNvSpPr/>
              <p:nvPr/>
            </p:nvSpPr>
            <p:spPr>
              <a:xfrm>
                <a:off x="1426307" y="1169253"/>
                <a:ext cx="1828800" cy="408192"/>
              </a:xfrm>
              <a:prstGeom prst="chevron">
                <a:avLst/>
              </a:prstGeom>
              <a:grpFill/>
              <a:ln>
                <a:noFill/>
              </a:ln>
              <a:effectLst>
                <a:glow rad="101600">
                  <a:srgbClr val="92D050">
                    <a:alpha val="60000"/>
                  </a:srgbClr>
                </a:glow>
                <a:outerShdw blurRad="127000" dir="16200000" algn="tl" rotWithShape="0">
                  <a:srgbClr val="FFC000">
                    <a:alpha val="50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hangingPunct="0">
                  <a:lnSpc>
                    <a:spcPct val="85000"/>
                  </a:lnSpc>
                </a:pPr>
                <a:r>
                  <a:rPr lang="en-US" b="1" dirty="0">
                    <a:solidFill>
                      <a:srgbClr val="FEFEFE"/>
                    </a:solidFill>
                    <a:latin typeface="Calibri" pitchFamily="34" charset="0"/>
                    <a:cs typeface="Calibri" pitchFamily="34" charset="0"/>
                  </a:rPr>
                  <a:t>PLAN</a:t>
                </a:r>
              </a:p>
            </p:txBody>
          </p:sp>
          <p:sp>
            <p:nvSpPr>
              <p:cNvPr id="69" name="Right Triangle 68"/>
              <p:cNvSpPr>
                <a:spLocks noChangeAspect="1"/>
              </p:cNvSpPr>
              <p:nvPr/>
            </p:nvSpPr>
            <p:spPr>
              <a:xfrm rot="13440000">
                <a:off x="2978847" y="1303871"/>
                <a:ext cx="132084" cy="132084"/>
              </a:xfrm>
              <a:prstGeom prst="rtTriangle">
                <a:avLst/>
              </a:prstGeom>
              <a:grpFill/>
              <a:ln w="28575"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grpSp>
          <p:nvGrpSpPr>
            <p:cNvPr id="47" name="Group 46"/>
            <p:cNvGrpSpPr/>
            <p:nvPr/>
          </p:nvGrpSpPr>
          <p:grpSpPr>
            <a:xfrm>
              <a:off x="3315330" y="1169253"/>
              <a:ext cx="1828800" cy="408192"/>
              <a:chOff x="3311770" y="1169253"/>
              <a:chExt cx="1828800" cy="408192"/>
            </a:xfrm>
            <a:grpFill/>
          </p:grpSpPr>
          <p:sp>
            <p:nvSpPr>
              <p:cNvPr id="52" name="Chevron 51"/>
              <p:cNvSpPr/>
              <p:nvPr/>
            </p:nvSpPr>
            <p:spPr>
              <a:xfrm>
                <a:off x="3311770" y="1169253"/>
                <a:ext cx="1828800" cy="408192"/>
              </a:xfrm>
              <a:prstGeom prst="chevron">
                <a:avLst/>
              </a:prstGeom>
              <a:grpFill/>
              <a:ln>
                <a:noFill/>
              </a:ln>
              <a:effectLst>
                <a:glow rad="101600">
                  <a:srgbClr val="92D050">
                    <a:alpha val="60000"/>
                  </a:srgbClr>
                </a:glow>
                <a:outerShdw blurRad="127000" dir="16200000" algn="tl" rotWithShape="0">
                  <a:srgbClr val="FFC000">
                    <a:alpha val="50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hangingPunct="0">
                  <a:lnSpc>
                    <a:spcPct val="85000"/>
                  </a:lnSpc>
                </a:pPr>
                <a:r>
                  <a:rPr lang="en-US" b="1" dirty="0">
                    <a:solidFill>
                      <a:srgbClr val="FEFEFE"/>
                    </a:solidFill>
                    <a:latin typeface="Calibri" pitchFamily="34" charset="0"/>
                    <a:cs typeface="Calibri" pitchFamily="34" charset="0"/>
                  </a:rPr>
                  <a:t>BUILD</a:t>
                </a:r>
              </a:p>
            </p:txBody>
          </p:sp>
          <p:sp>
            <p:nvSpPr>
              <p:cNvPr id="53" name="Right Triangle 52"/>
              <p:cNvSpPr>
                <a:spLocks noChangeAspect="1"/>
              </p:cNvSpPr>
              <p:nvPr/>
            </p:nvSpPr>
            <p:spPr>
              <a:xfrm rot="13440000">
                <a:off x="4870485" y="1303871"/>
                <a:ext cx="132084" cy="132084"/>
              </a:xfrm>
              <a:prstGeom prst="rtTriangle">
                <a:avLst/>
              </a:prstGeom>
              <a:grpFill/>
              <a:ln w="28575"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grpSp>
          <p:nvGrpSpPr>
            <p:cNvPr id="48" name="Group 47"/>
            <p:cNvGrpSpPr/>
            <p:nvPr/>
          </p:nvGrpSpPr>
          <p:grpSpPr>
            <a:xfrm>
              <a:off x="5035616" y="1169253"/>
              <a:ext cx="1828800" cy="408192"/>
              <a:chOff x="5959230" y="1169253"/>
              <a:chExt cx="1828800" cy="408192"/>
            </a:xfrm>
            <a:grpFill/>
          </p:grpSpPr>
          <p:sp>
            <p:nvSpPr>
              <p:cNvPr id="49" name="Chevron 48"/>
              <p:cNvSpPr/>
              <p:nvPr/>
            </p:nvSpPr>
            <p:spPr>
              <a:xfrm>
                <a:off x="5959230" y="1169253"/>
                <a:ext cx="1828800" cy="408192"/>
              </a:xfrm>
              <a:prstGeom prst="chevron">
                <a:avLst/>
              </a:pr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hangingPunct="0">
                  <a:lnSpc>
                    <a:spcPct val="85000"/>
                  </a:lnSpc>
                </a:pPr>
                <a:r>
                  <a:rPr lang="en-US" b="1" dirty="0">
                    <a:solidFill>
                      <a:srgbClr val="FEFEFE"/>
                    </a:solidFill>
                    <a:latin typeface="Calibri" pitchFamily="34" charset="0"/>
                    <a:cs typeface="Calibri" pitchFamily="34" charset="0"/>
                  </a:rPr>
                  <a:t>RUN</a:t>
                </a:r>
              </a:p>
            </p:txBody>
          </p:sp>
          <p:sp>
            <p:nvSpPr>
              <p:cNvPr id="51" name="Right Triangle 50"/>
              <p:cNvSpPr>
                <a:spLocks noChangeAspect="1"/>
              </p:cNvSpPr>
              <p:nvPr/>
            </p:nvSpPr>
            <p:spPr>
              <a:xfrm rot="13440000">
                <a:off x="7528910" y="1303870"/>
                <a:ext cx="132084" cy="132084"/>
              </a:xfrm>
              <a:prstGeom prst="rtTriangle">
                <a:avLst/>
              </a:prstGeom>
              <a:solidFill>
                <a:srgbClr val="19056E"/>
              </a:solidFill>
              <a:ln w="28575"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grpSp>
      <p:sp>
        <p:nvSpPr>
          <p:cNvPr id="35" name="TextBox 34"/>
          <p:cNvSpPr txBox="1"/>
          <p:nvPr/>
        </p:nvSpPr>
        <p:spPr>
          <a:xfrm>
            <a:off x="445400" y="2189175"/>
            <a:ext cx="1320135" cy="338554"/>
          </a:xfrm>
          <a:prstGeom prst="rect">
            <a:avLst/>
          </a:prstGeom>
          <a:noFill/>
        </p:spPr>
        <p:txBody>
          <a:bodyPr wrap="square" rtlCol="0">
            <a:spAutoFit/>
          </a:bodyPr>
          <a:lstStyle/>
          <a:p>
            <a:r>
              <a:rPr lang="en-US" sz="1600" b="1" dirty="0" smtClean="0">
                <a:solidFill>
                  <a:schemeClr val="tx1"/>
                </a:solidFill>
                <a:latin typeface="+mn-lt"/>
              </a:rPr>
              <a:t>Assessments</a:t>
            </a:r>
          </a:p>
        </p:txBody>
      </p:sp>
      <p:sp>
        <p:nvSpPr>
          <p:cNvPr id="36" name="TextBox 35"/>
          <p:cNvSpPr txBox="1"/>
          <p:nvPr/>
        </p:nvSpPr>
        <p:spPr>
          <a:xfrm>
            <a:off x="2535345" y="2190735"/>
            <a:ext cx="1654723" cy="338554"/>
          </a:xfrm>
          <a:prstGeom prst="rect">
            <a:avLst/>
          </a:prstGeom>
          <a:noFill/>
        </p:spPr>
        <p:txBody>
          <a:bodyPr wrap="square" rtlCol="0">
            <a:spAutoFit/>
          </a:bodyPr>
          <a:lstStyle/>
          <a:p>
            <a:r>
              <a:rPr lang="en-US" sz="1600" b="1" dirty="0" smtClean="0">
                <a:solidFill>
                  <a:schemeClr val="tx1"/>
                </a:solidFill>
                <a:latin typeface="+mn-lt"/>
              </a:rPr>
              <a:t>People &amp; Process</a:t>
            </a:r>
          </a:p>
        </p:txBody>
      </p:sp>
      <p:sp>
        <p:nvSpPr>
          <p:cNvPr id="37" name="TextBox 36"/>
          <p:cNvSpPr txBox="1"/>
          <p:nvPr/>
        </p:nvSpPr>
        <p:spPr>
          <a:xfrm>
            <a:off x="3465759" y="3027268"/>
            <a:ext cx="881468" cy="584775"/>
          </a:xfrm>
          <a:prstGeom prst="rect">
            <a:avLst/>
          </a:prstGeom>
          <a:noFill/>
        </p:spPr>
        <p:txBody>
          <a:bodyPr wrap="square" rtlCol="0">
            <a:spAutoFit/>
          </a:bodyPr>
          <a:lstStyle/>
          <a:p>
            <a:pPr algn="ctr"/>
            <a:r>
              <a:rPr lang="en-US" sz="1600" b="1" dirty="0" smtClean="0">
                <a:solidFill>
                  <a:schemeClr val="tx1"/>
                </a:solidFill>
                <a:latin typeface="+mn-lt"/>
              </a:rPr>
              <a:t>Service </a:t>
            </a:r>
          </a:p>
          <a:p>
            <a:pPr algn="ctr"/>
            <a:r>
              <a:rPr lang="en-US" sz="1600" b="1" dirty="0" smtClean="0">
                <a:solidFill>
                  <a:schemeClr val="tx1"/>
                </a:solidFill>
                <a:latin typeface="+mn-lt"/>
              </a:rPr>
              <a:t>Design</a:t>
            </a:r>
          </a:p>
        </p:txBody>
      </p:sp>
      <p:sp>
        <p:nvSpPr>
          <p:cNvPr id="38" name="TextBox 37"/>
          <p:cNvSpPr txBox="1"/>
          <p:nvPr/>
        </p:nvSpPr>
        <p:spPr>
          <a:xfrm>
            <a:off x="1747597" y="4339287"/>
            <a:ext cx="1320135" cy="338554"/>
          </a:xfrm>
          <a:prstGeom prst="rect">
            <a:avLst/>
          </a:prstGeom>
          <a:noFill/>
        </p:spPr>
        <p:txBody>
          <a:bodyPr wrap="square" rtlCol="0">
            <a:spAutoFit/>
          </a:bodyPr>
          <a:lstStyle/>
          <a:p>
            <a:r>
              <a:rPr lang="en-US" sz="1600" b="1" dirty="0" smtClean="0">
                <a:solidFill>
                  <a:schemeClr val="tx1"/>
                </a:solidFill>
                <a:latin typeface="+mn-lt"/>
              </a:rPr>
              <a:t>Optimization</a:t>
            </a:r>
          </a:p>
        </p:txBody>
      </p:sp>
      <p:sp>
        <p:nvSpPr>
          <p:cNvPr id="39" name="TextBox 38"/>
          <p:cNvSpPr txBox="1"/>
          <p:nvPr/>
        </p:nvSpPr>
        <p:spPr>
          <a:xfrm>
            <a:off x="445400" y="2971672"/>
            <a:ext cx="969683" cy="584775"/>
          </a:xfrm>
          <a:prstGeom prst="rect">
            <a:avLst/>
          </a:prstGeom>
          <a:noFill/>
        </p:spPr>
        <p:txBody>
          <a:bodyPr wrap="square" rtlCol="0">
            <a:spAutoFit/>
          </a:bodyPr>
          <a:lstStyle/>
          <a:p>
            <a:pPr algn="ctr"/>
            <a:r>
              <a:rPr lang="en-US" sz="1600" b="1" dirty="0" smtClean="0">
                <a:latin typeface="+mn-lt"/>
              </a:rPr>
              <a:t>Cloud </a:t>
            </a:r>
          </a:p>
          <a:p>
            <a:pPr algn="ctr"/>
            <a:r>
              <a:rPr lang="en-US" sz="1600" b="1" dirty="0" smtClean="0">
                <a:latin typeface="+mn-lt"/>
              </a:rPr>
              <a:t>Compass</a:t>
            </a:r>
            <a:endParaRPr lang="en-US" sz="1600" b="1" dirty="0" smtClean="0">
              <a:solidFill>
                <a:schemeClr val="tx1"/>
              </a:solidFill>
              <a:latin typeface="+mn-lt"/>
            </a:endParaRPr>
          </a:p>
        </p:txBody>
      </p:sp>
      <p:sp>
        <p:nvSpPr>
          <p:cNvPr id="11" name="TextBox 10"/>
          <p:cNvSpPr txBox="1"/>
          <p:nvPr/>
        </p:nvSpPr>
        <p:spPr>
          <a:xfrm>
            <a:off x="6803380" y="4170010"/>
            <a:ext cx="2187877" cy="338554"/>
          </a:xfrm>
          <a:prstGeom prst="rect">
            <a:avLst/>
          </a:prstGeom>
          <a:noFill/>
        </p:spPr>
        <p:txBody>
          <a:bodyPr wrap="square" rtlCol="0">
            <a:spAutoFit/>
          </a:bodyPr>
          <a:lstStyle>
            <a:defPPr>
              <a:defRPr lang="en-US"/>
            </a:defPPr>
            <a:lvl1pPr algn="ctr">
              <a:defRPr sz="1600" b="1">
                <a:latin typeface="+mn-lt"/>
              </a:defRPr>
            </a:lvl1pPr>
          </a:lstStyle>
          <a:p>
            <a:r>
              <a:rPr lang="en-US" dirty="0"/>
              <a:t>Foundation Services</a:t>
            </a:r>
          </a:p>
        </p:txBody>
      </p:sp>
      <p:sp>
        <p:nvSpPr>
          <p:cNvPr id="13" name="TextBox 12"/>
          <p:cNvSpPr txBox="1"/>
          <p:nvPr/>
        </p:nvSpPr>
        <p:spPr>
          <a:xfrm>
            <a:off x="7006654" y="2189041"/>
            <a:ext cx="1781329" cy="584775"/>
          </a:xfrm>
          <a:prstGeom prst="rect">
            <a:avLst/>
          </a:prstGeom>
          <a:noFill/>
        </p:spPr>
        <p:txBody>
          <a:bodyPr wrap="square" rtlCol="0">
            <a:spAutoFit/>
          </a:bodyPr>
          <a:lstStyle/>
          <a:p>
            <a:pPr algn="ctr"/>
            <a:r>
              <a:rPr lang="en-US" sz="1600" b="1" dirty="0" smtClean="0">
                <a:latin typeface="+mn-lt"/>
              </a:rPr>
              <a:t>Packaged Work Products</a:t>
            </a:r>
          </a:p>
        </p:txBody>
      </p:sp>
      <p:sp>
        <p:nvSpPr>
          <p:cNvPr id="40" name="TextBox 39"/>
          <p:cNvSpPr txBox="1"/>
          <p:nvPr/>
        </p:nvSpPr>
        <p:spPr>
          <a:xfrm>
            <a:off x="6879590" y="3273489"/>
            <a:ext cx="2035457" cy="338554"/>
          </a:xfrm>
          <a:prstGeom prst="rect">
            <a:avLst/>
          </a:prstGeom>
          <a:noFill/>
        </p:spPr>
        <p:txBody>
          <a:bodyPr wrap="square" rtlCol="0">
            <a:spAutoFit/>
          </a:bodyPr>
          <a:lstStyle>
            <a:defPPr>
              <a:defRPr lang="en-US"/>
            </a:defPPr>
            <a:lvl1pPr algn="ctr">
              <a:defRPr sz="1600" b="1">
                <a:latin typeface="+mn-lt"/>
              </a:defRPr>
            </a:lvl1pPr>
          </a:lstStyle>
          <a:p>
            <a:r>
              <a:rPr lang="en-US" dirty="0" smtClean="0"/>
              <a:t>Acceleration Services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307" y="2134968"/>
            <a:ext cx="1731233" cy="2535985"/>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7030" y="2653806"/>
            <a:ext cx="1719189" cy="1616775"/>
          </a:xfrm>
          <a:prstGeom prst="rect">
            <a:avLst/>
          </a:prstGeom>
        </p:spPr>
      </p:pic>
      <p:sp>
        <p:nvSpPr>
          <p:cNvPr id="41" name="Rectangle 40"/>
          <p:cNvSpPr/>
          <p:nvPr/>
        </p:nvSpPr>
        <p:spPr>
          <a:xfrm>
            <a:off x="355508" y="1924334"/>
            <a:ext cx="4142232" cy="2905912"/>
          </a:xfrm>
          <a:prstGeom prst="rect">
            <a:avLst/>
          </a:prstGeom>
          <a:noFill/>
          <a:ln>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4678124" y="1925969"/>
            <a:ext cx="4142232" cy="2905912"/>
          </a:xfrm>
          <a:prstGeom prst="rect">
            <a:avLst/>
          </a:prstGeom>
          <a:noFill/>
          <a:ln>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16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414448" y="1121481"/>
            <a:ext cx="2276611" cy="2593075"/>
          </a:xfrm>
          <a:prstGeom prst="rect">
            <a:avLst/>
          </a:prstGeom>
          <a:gradFill flip="none" rotWithShape="1">
            <a:gsLst>
              <a:gs pos="0">
                <a:schemeClr val="bg1">
                  <a:shade val="30000"/>
                  <a:satMod val="115000"/>
                  <a:alpha val="0"/>
                </a:schemeClr>
              </a:gs>
              <a:gs pos="0">
                <a:schemeClr val="bg1">
                  <a:shade val="100000"/>
                  <a:satMod val="115000"/>
                </a:schemeClr>
              </a:gs>
            </a:gsLst>
            <a:lin ang="16200000" scaled="1"/>
            <a:tileRect/>
          </a:gradFill>
          <a:ln>
            <a:noFill/>
          </a:ln>
          <a:effectLst>
            <a:outerShdw blurRad="1905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Snip Single Corner Rectangle 47"/>
          <p:cNvSpPr/>
          <p:nvPr/>
        </p:nvSpPr>
        <p:spPr>
          <a:xfrm>
            <a:off x="168183" y="1046779"/>
            <a:ext cx="6078079" cy="2708722"/>
          </a:xfrm>
          <a:prstGeom prst="snip1Rect">
            <a:avLst>
              <a:gd name="adj" fmla="val 0"/>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76200"/>
            <a:ext cx="8229600" cy="996188"/>
          </a:xfrm>
        </p:spPr>
        <p:txBody>
          <a:bodyPr/>
          <a:lstStyle/>
          <a:p>
            <a:r>
              <a:rPr lang="en-US" dirty="0" smtClean="0"/>
              <a:t>How do I train users to fully-leverage </a:t>
            </a:r>
            <a:br>
              <a:rPr lang="en-US" dirty="0" smtClean="0"/>
            </a:br>
            <a:r>
              <a:rPr lang="en-US" dirty="0" smtClean="0"/>
              <a:t>CA </a:t>
            </a:r>
            <a:r>
              <a:rPr lang="en-US" dirty="0"/>
              <a:t>Application Performance Management?</a:t>
            </a:r>
          </a:p>
        </p:txBody>
      </p:sp>
      <p:sp>
        <p:nvSpPr>
          <p:cNvPr id="49" name="Rectangle 48"/>
          <p:cNvSpPr/>
          <p:nvPr/>
        </p:nvSpPr>
        <p:spPr>
          <a:xfrm>
            <a:off x="391551" y="1261497"/>
            <a:ext cx="5631343" cy="2288091"/>
          </a:xfrm>
          <a:prstGeom prst="rect">
            <a:avLst/>
          </a:prstGeom>
          <a:solidFill>
            <a:srgbClr val="FFFFFF"/>
          </a:solidFill>
          <a:ln w="3175">
            <a:noFill/>
          </a:ln>
          <a:effectLst/>
        </p:spPr>
        <p:style>
          <a:lnRef idx="1">
            <a:schemeClr val="accent1"/>
          </a:lnRef>
          <a:fillRef idx="3">
            <a:schemeClr val="accent1"/>
          </a:fillRef>
          <a:effectRef idx="2">
            <a:schemeClr val="accent1"/>
          </a:effectRef>
          <a:fontRef idx="minor">
            <a:schemeClr val="lt1"/>
          </a:fontRef>
        </p:style>
        <p:txBody>
          <a:bodyPr lIns="108000" tIns="182880" rIns="108000" bIns="91440"/>
          <a:lstStyle/>
          <a:p>
            <a:pPr algn="ctr">
              <a:spcBef>
                <a:spcPts val="1800"/>
              </a:spcBef>
              <a:spcAft>
                <a:spcPts val="1000"/>
              </a:spcAft>
              <a:defRPr/>
            </a:pPr>
            <a:r>
              <a:rPr lang="en-US" sz="2800" b="1" dirty="0" smtClean="0">
                <a:solidFill>
                  <a:schemeClr val="accent2"/>
                </a:solidFill>
                <a:ea typeface="Arial Unicode MS" pitchFamily="34" charset="-128"/>
                <a:cs typeface="Arial Unicode MS" pitchFamily="34" charset="-128"/>
              </a:rPr>
              <a:t>We </a:t>
            </a:r>
            <a:r>
              <a:rPr lang="en-US" sz="2800" b="1" dirty="0">
                <a:solidFill>
                  <a:schemeClr val="accent2"/>
                </a:solidFill>
                <a:ea typeface="Arial Unicode MS" pitchFamily="34" charset="-128"/>
                <a:cs typeface="Arial Unicode MS" pitchFamily="34" charset="-128"/>
              </a:rPr>
              <a:t>make education </a:t>
            </a:r>
            <a:r>
              <a:rPr lang="en-US" sz="2800" b="1" dirty="0" smtClean="0">
                <a:solidFill>
                  <a:schemeClr val="accent2"/>
                </a:solidFill>
                <a:ea typeface="Arial Unicode MS" pitchFamily="34" charset="-128"/>
                <a:cs typeface="Arial Unicode MS" pitchFamily="34" charset="-128"/>
              </a:rPr>
              <a:t>easy</a:t>
            </a:r>
          </a:p>
        </p:txBody>
      </p:sp>
      <p:sp>
        <p:nvSpPr>
          <p:cNvPr id="6" name="Rectangle 5"/>
          <p:cNvSpPr/>
          <p:nvPr/>
        </p:nvSpPr>
        <p:spPr>
          <a:xfrm>
            <a:off x="682387" y="2112288"/>
            <a:ext cx="5049671" cy="1015663"/>
          </a:xfrm>
          <a:prstGeom prst="rect">
            <a:avLst/>
          </a:prstGeom>
        </p:spPr>
        <p:txBody>
          <a:bodyPr wrap="square">
            <a:spAutoFit/>
          </a:bodyPr>
          <a:lstStyle/>
          <a:p>
            <a:pPr algn="ctr"/>
            <a:r>
              <a:rPr lang="en-US" sz="2000" dirty="0" smtClean="0">
                <a:latin typeface="+mn-lt"/>
              </a:rPr>
              <a:t>In </a:t>
            </a:r>
            <a:r>
              <a:rPr lang="en-US" sz="2000" dirty="0">
                <a:latin typeface="+mn-lt"/>
              </a:rPr>
              <a:t>order to accommodate your schedule and get your team what they need, </a:t>
            </a:r>
            <a:r>
              <a:rPr lang="en-US" sz="2000" dirty="0" smtClean="0">
                <a:latin typeface="+mn-lt"/>
              </a:rPr>
              <a:t>we provide a variety of training solutions  </a:t>
            </a:r>
            <a:endParaRPr lang="en-US" sz="2000" dirty="0">
              <a:latin typeface="+mn-lt"/>
            </a:endParaRPr>
          </a:p>
        </p:txBody>
      </p:sp>
      <p:pic>
        <p:nvPicPr>
          <p:cNvPr id="20" name="Picture 2" descr="C:\Users\yacma02\Pictures\icon Library 4-12\Icon Library Color\Support\Desk-suppo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643" y="1423049"/>
            <a:ext cx="2169713" cy="206303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32040" y="4063973"/>
            <a:ext cx="8882869" cy="1990842"/>
            <a:chOff x="121430" y="2045435"/>
            <a:chExt cx="8882869" cy="1990842"/>
          </a:xfrm>
        </p:grpSpPr>
        <p:grpSp>
          <p:nvGrpSpPr>
            <p:cNvPr id="22" name="Group 21"/>
            <p:cNvGrpSpPr/>
            <p:nvPr/>
          </p:nvGrpSpPr>
          <p:grpSpPr>
            <a:xfrm>
              <a:off x="121430" y="2045435"/>
              <a:ext cx="1691495" cy="1990842"/>
              <a:chOff x="121430" y="2045435"/>
              <a:chExt cx="1691495" cy="1990842"/>
            </a:xfrm>
          </p:grpSpPr>
          <p:sp>
            <p:nvSpPr>
              <p:cNvPr id="47" name="Rectangle 46"/>
              <p:cNvSpPr/>
              <p:nvPr/>
            </p:nvSpPr>
            <p:spPr>
              <a:xfrm>
                <a:off x="121430" y="2116037"/>
                <a:ext cx="1664480" cy="1920240"/>
              </a:xfrm>
              <a:prstGeom prst="rect">
                <a:avLst/>
              </a:prstGeom>
              <a:solidFill>
                <a:srgbClr val="0064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121430" y="2710629"/>
                <a:ext cx="1600980" cy="492443"/>
              </a:xfrm>
              <a:prstGeom prst="rect">
                <a:avLst/>
              </a:prstGeom>
              <a:noFill/>
            </p:spPr>
            <p:txBody>
              <a:bodyPr wrap="square" rtlCol="0">
                <a:spAutoFit/>
              </a:bodyPr>
              <a:lstStyle/>
              <a:p>
                <a:pPr marL="109538" indent="-109538">
                  <a:buFont typeface="Arial" pitchFamily="34" charset="0"/>
                  <a:buChar char="•"/>
                </a:pPr>
                <a:r>
                  <a:rPr lang="en-US" sz="1300" dirty="0" smtClean="0">
                    <a:solidFill>
                      <a:schemeClr val="bg1"/>
                    </a:solidFill>
                    <a:latin typeface="+mn-lt"/>
                  </a:rPr>
                  <a:t>Instructor led</a:t>
                </a:r>
                <a:endParaRPr lang="en-US" sz="1300" dirty="0">
                  <a:solidFill>
                    <a:schemeClr val="bg1"/>
                  </a:solidFill>
                  <a:latin typeface="+mn-lt"/>
                </a:endParaRPr>
              </a:p>
              <a:p>
                <a:pPr marL="109538" indent="-109538">
                  <a:buFont typeface="Arial" pitchFamily="34" charset="0"/>
                  <a:buChar char="•"/>
                </a:pPr>
                <a:r>
                  <a:rPr lang="en-US" sz="1300" dirty="0" smtClean="0">
                    <a:solidFill>
                      <a:schemeClr val="bg1"/>
                    </a:solidFill>
                    <a:latin typeface="+mn-lt"/>
                  </a:rPr>
                  <a:t>Virtual  labs</a:t>
                </a:r>
                <a:endParaRPr lang="en-US" sz="1300" dirty="0">
                  <a:solidFill>
                    <a:schemeClr val="bg1"/>
                  </a:solidFill>
                  <a:latin typeface="+mn-lt"/>
                </a:endParaRPr>
              </a:p>
            </p:txBody>
          </p:sp>
          <p:sp>
            <p:nvSpPr>
              <p:cNvPr id="52" name="TextBox 51"/>
              <p:cNvSpPr txBox="1"/>
              <p:nvPr/>
            </p:nvSpPr>
            <p:spPr>
              <a:xfrm>
                <a:off x="183370" y="2128737"/>
                <a:ext cx="852460" cy="307777"/>
              </a:xfrm>
              <a:prstGeom prst="rect">
                <a:avLst/>
              </a:prstGeom>
              <a:noFill/>
            </p:spPr>
            <p:txBody>
              <a:bodyPr wrap="square" rtlCol="0">
                <a:spAutoFit/>
              </a:bodyPr>
              <a:lstStyle/>
              <a:p>
                <a:r>
                  <a:rPr lang="en-US" sz="1400" b="1" dirty="0" smtClean="0">
                    <a:solidFill>
                      <a:schemeClr val="bg1"/>
                    </a:solidFill>
                    <a:latin typeface="+mn-lt"/>
                  </a:rPr>
                  <a:t>Virtual</a:t>
                </a:r>
              </a:p>
            </p:txBody>
          </p:sp>
          <p:sp>
            <p:nvSpPr>
              <p:cNvPr id="53" name="Rectangle 52"/>
              <p:cNvSpPr/>
              <p:nvPr/>
            </p:nvSpPr>
            <p:spPr>
              <a:xfrm>
                <a:off x="1165225" y="2045435"/>
                <a:ext cx="647700" cy="621792"/>
              </a:xfrm>
              <a:prstGeom prst="rect">
                <a:avLst/>
              </a:prstGeom>
              <a:solidFill>
                <a:schemeClr val="bg1"/>
              </a:solidFill>
              <a:ln w="12700">
                <a:solidFill>
                  <a:srgbClr val="0064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16" y="2089959"/>
                <a:ext cx="430569" cy="532745"/>
              </a:xfrm>
              <a:prstGeom prst="rect">
                <a:avLst/>
              </a:prstGeom>
            </p:spPr>
          </p:pic>
        </p:grpSp>
        <p:grpSp>
          <p:nvGrpSpPr>
            <p:cNvPr id="23" name="Group 22"/>
            <p:cNvGrpSpPr/>
            <p:nvPr/>
          </p:nvGrpSpPr>
          <p:grpSpPr>
            <a:xfrm>
              <a:off x="1902437" y="2045435"/>
              <a:ext cx="1710751" cy="1990842"/>
              <a:chOff x="1938310" y="2045435"/>
              <a:chExt cx="1710751" cy="1990842"/>
            </a:xfrm>
          </p:grpSpPr>
          <p:sp>
            <p:nvSpPr>
              <p:cNvPr id="42" name="Rectangle 41"/>
              <p:cNvSpPr/>
              <p:nvPr/>
            </p:nvSpPr>
            <p:spPr>
              <a:xfrm>
                <a:off x="1938310" y="2116037"/>
                <a:ext cx="1664480" cy="1920240"/>
              </a:xfrm>
              <a:prstGeom prst="rect">
                <a:avLst/>
              </a:prstGeom>
              <a:solidFill>
                <a:srgbClr val="005A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3001360" y="2045435"/>
                <a:ext cx="647700" cy="621792"/>
              </a:xfrm>
              <a:prstGeom prst="rect">
                <a:avLst/>
              </a:prstGeom>
              <a:solidFill>
                <a:schemeClr val="bg1"/>
              </a:solidFill>
              <a:ln w="12700">
                <a:solidFill>
                  <a:srgbClr val="005A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39460" y="2106894"/>
                <a:ext cx="609601" cy="498874"/>
              </a:xfrm>
              <a:prstGeom prst="rect">
                <a:avLst/>
              </a:prstGeom>
            </p:spPr>
          </p:pic>
          <p:sp>
            <p:nvSpPr>
              <p:cNvPr id="45" name="TextBox 44"/>
              <p:cNvSpPr txBox="1"/>
              <p:nvPr/>
            </p:nvSpPr>
            <p:spPr>
              <a:xfrm>
                <a:off x="1986769" y="2161974"/>
                <a:ext cx="1081265" cy="307777"/>
              </a:xfrm>
              <a:prstGeom prst="rect">
                <a:avLst/>
              </a:prstGeom>
              <a:noFill/>
            </p:spPr>
            <p:txBody>
              <a:bodyPr wrap="square" rtlCol="0">
                <a:spAutoFit/>
              </a:bodyPr>
              <a:lstStyle/>
              <a:p>
                <a:r>
                  <a:rPr lang="en-US" sz="1400" b="1" dirty="0" smtClean="0">
                    <a:solidFill>
                      <a:schemeClr val="bg1"/>
                    </a:solidFill>
                    <a:latin typeface="+mn-lt"/>
                  </a:rPr>
                  <a:t>Web-Based</a:t>
                </a:r>
              </a:p>
            </p:txBody>
          </p:sp>
          <p:sp>
            <p:nvSpPr>
              <p:cNvPr id="46" name="TextBox 45"/>
              <p:cNvSpPr txBox="1"/>
              <p:nvPr/>
            </p:nvSpPr>
            <p:spPr>
              <a:xfrm>
                <a:off x="1970675" y="2710629"/>
                <a:ext cx="1600980" cy="892552"/>
              </a:xfrm>
              <a:prstGeom prst="rect">
                <a:avLst/>
              </a:prstGeom>
              <a:noFill/>
            </p:spPr>
            <p:txBody>
              <a:bodyPr wrap="square" rtlCol="0">
                <a:spAutoFit/>
              </a:bodyPr>
              <a:lstStyle/>
              <a:p>
                <a:pPr marL="109538" indent="-109538">
                  <a:buFont typeface="Arial" pitchFamily="34" charset="0"/>
                  <a:buChar char="•"/>
                </a:pPr>
                <a:r>
                  <a:rPr lang="en-US" sz="1300" dirty="0" smtClean="0">
                    <a:solidFill>
                      <a:schemeClr val="bg1"/>
                    </a:solidFill>
                    <a:latin typeface="+mn-lt"/>
                  </a:rPr>
                  <a:t>Short </a:t>
                </a:r>
                <a:r>
                  <a:rPr lang="en-US" sz="1300" dirty="0">
                    <a:solidFill>
                      <a:schemeClr val="bg1"/>
                    </a:solidFill>
                    <a:latin typeface="+mn-lt"/>
                  </a:rPr>
                  <a:t>durations</a:t>
                </a:r>
              </a:p>
              <a:p>
                <a:pPr marL="109538" indent="-109538">
                  <a:buFont typeface="Arial" pitchFamily="34" charset="0"/>
                  <a:buChar char="•"/>
                </a:pPr>
                <a:r>
                  <a:rPr lang="en-US" sz="1300" dirty="0" smtClean="0">
                    <a:solidFill>
                      <a:schemeClr val="bg1"/>
                    </a:solidFill>
                    <a:latin typeface="+mn-lt"/>
                  </a:rPr>
                  <a:t>Available </a:t>
                </a:r>
                <a:r>
                  <a:rPr lang="en-US" sz="1300" dirty="0">
                    <a:solidFill>
                      <a:schemeClr val="bg1"/>
                    </a:solidFill>
                    <a:latin typeface="+mn-lt"/>
                  </a:rPr>
                  <a:t>24/7</a:t>
                </a:r>
              </a:p>
              <a:p>
                <a:pPr marL="109538" indent="-109538">
                  <a:buFont typeface="Arial" pitchFamily="34" charset="0"/>
                  <a:buChar char="•"/>
                </a:pPr>
                <a:r>
                  <a:rPr lang="en-US" sz="1300" dirty="0" smtClean="0">
                    <a:solidFill>
                      <a:schemeClr val="bg1"/>
                    </a:solidFill>
                    <a:latin typeface="+mn-lt"/>
                  </a:rPr>
                  <a:t>Self-led or recorded</a:t>
                </a:r>
                <a:endParaRPr lang="en-US" sz="1300" dirty="0">
                  <a:solidFill>
                    <a:schemeClr val="bg1"/>
                  </a:solidFill>
                  <a:latin typeface="+mn-lt"/>
                </a:endParaRPr>
              </a:p>
            </p:txBody>
          </p:sp>
        </p:grpSp>
        <p:grpSp>
          <p:nvGrpSpPr>
            <p:cNvPr id="24" name="Group 23"/>
            <p:cNvGrpSpPr/>
            <p:nvPr/>
          </p:nvGrpSpPr>
          <p:grpSpPr>
            <a:xfrm>
              <a:off x="3702700" y="2045435"/>
              <a:ext cx="1722897" cy="1990842"/>
              <a:chOff x="3783538" y="2045435"/>
              <a:chExt cx="1722897" cy="1990842"/>
            </a:xfrm>
          </p:grpSpPr>
          <p:sp>
            <p:nvSpPr>
              <p:cNvPr id="37" name="Rectangle 36"/>
              <p:cNvSpPr/>
              <p:nvPr/>
            </p:nvSpPr>
            <p:spPr>
              <a:xfrm>
                <a:off x="3783538" y="2116037"/>
                <a:ext cx="1664480" cy="1920240"/>
              </a:xfrm>
              <a:prstGeom prst="rect">
                <a:avLst/>
              </a:prstGeom>
              <a:solidFill>
                <a:srgbClr val="14A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4858735" y="2045435"/>
                <a:ext cx="647700" cy="621792"/>
              </a:xfrm>
              <a:prstGeom prst="rect">
                <a:avLst/>
              </a:prstGeom>
              <a:solidFill>
                <a:schemeClr val="bg1"/>
              </a:solidFill>
              <a:ln w="12700">
                <a:solidFill>
                  <a:srgbClr val="14AA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3783538" y="2176159"/>
                <a:ext cx="1081265" cy="307777"/>
              </a:xfrm>
              <a:prstGeom prst="rect">
                <a:avLst/>
              </a:prstGeom>
              <a:noFill/>
            </p:spPr>
            <p:txBody>
              <a:bodyPr wrap="square" rtlCol="0">
                <a:spAutoFit/>
              </a:bodyPr>
              <a:lstStyle/>
              <a:p>
                <a:r>
                  <a:rPr lang="en-US" sz="1400" b="1" dirty="0" smtClean="0">
                    <a:solidFill>
                      <a:schemeClr val="bg1"/>
                    </a:solidFill>
                    <a:latin typeface="+mn-lt"/>
                  </a:rPr>
                  <a:t>Classroom</a:t>
                </a:r>
              </a:p>
            </p:txBody>
          </p:sp>
          <p:sp>
            <p:nvSpPr>
              <p:cNvPr id="40" name="TextBox 39"/>
              <p:cNvSpPr txBox="1"/>
              <p:nvPr/>
            </p:nvSpPr>
            <p:spPr>
              <a:xfrm>
                <a:off x="3790950" y="2710629"/>
                <a:ext cx="1600980" cy="692497"/>
              </a:xfrm>
              <a:prstGeom prst="rect">
                <a:avLst/>
              </a:prstGeom>
              <a:noFill/>
            </p:spPr>
            <p:txBody>
              <a:bodyPr wrap="square" rtlCol="0">
                <a:spAutoFit/>
              </a:bodyPr>
              <a:lstStyle/>
              <a:p>
                <a:pPr marL="109538" indent="-109538">
                  <a:buFont typeface="Arial" pitchFamily="34" charset="0"/>
                  <a:buChar char="•"/>
                </a:pPr>
                <a:r>
                  <a:rPr lang="en-US" sz="1300" dirty="0" smtClean="0">
                    <a:solidFill>
                      <a:schemeClr val="bg1"/>
                    </a:solidFill>
                    <a:latin typeface="+mn-lt"/>
                  </a:rPr>
                  <a:t>Public </a:t>
                </a:r>
                <a:r>
                  <a:rPr lang="en-US" sz="1300" dirty="0">
                    <a:solidFill>
                      <a:schemeClr val="bg1"/>
                    </a:solidFill>
                    <a:latin typeface="+mn-lt"/>
                  </a:rPr>
                  <a:t>Schedule</a:t>
                </a:r>
              </a:p>
              <a:p>
                <a:pPr marL="109538" indent="-109538">
                  <a:buFont typeface="Arial" pitchFamily="34" charset="0"/>
                  <a:buChar char="•"/>
                </a:pPr>
                <a:r>
                  <a:rPr lang="en-US" sz="1300" dirty="0" smtClean="0">
                    <a:solidFill>
                      <a:schemeClr val="bg1"/>
                    </a:solidFill>
                    <a:latin typeface="+mn-lt"/>
                  </a:rPr>
                  <a:t>Private </a:t>
                </a:r>
                <a:r>
                  <a:rPr lang="en-US" sz="1300" dirty="0">
                    <a:solidFill>
                      <a:schemeClr val="bg1"/>
                    </a:solidFill>
                    <a:latin typeface="+mn-lt"/>
                  </a:rPr>
                  <a:t>Classes</a:t>
                </a:r>
              </a:p>
              <a:p>
                <a:pPr marL="109538" indent="-109538">
                  <a:buFont typeface="Arial" pitchFamily="34" charset="0"/>
                  <a:buChar char="•"/>
                </a:pPr>
                <a:r>
                  <a:rPr lang="en-US" sz="1300" dirty="0" smtClean="0">
                    <a:solidFill>
                      <a:schemeClr val="bg1"/>
                    </a:solidFill>
                    <a:latin typeface="+mn-lt"/>
                  </a:rPr>
                  <a:t>Hands-on labs</a:t>
                </a:r>
                <a:endParaRPr lang="en-US" sz="1300" dirty="0">
                  <a:solidFill>
                    <a:schemeClr val="bg1"/>
                  </a:solidFill>
                  <a:latin typeface="+mn-lt"/>
                </a:endParaRPr>
              </a:p>
            </p:txBody>
          </p:sp>
          <p:pic>
            <p:nvPicPr>
              <p:cNvPr id="4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897401" y="2077451"/>
                <a:ext cx="570369" cy="55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p:nvPr/>
          </p:nvGrpSpPr>
          <p:grpSpPr>
            <a:xfrm>
              <a:off x="5515109" y="2045435"/>
              <a:ext cx="1705545" cy="1990842"/>
              <a:chOff x="5577558" y="2045435"/>
              <a:chExt cx="1705545" cy="1990842"/>
            </a:xfrm>
          </p:grpSpPr>
          <p:sp>
            <p:nvSpPr>
              <p:cNvPr id="32" name="Rectangle 31"/>
              <p:cNvSpPr/>
              <p:nvPr/>
            </p:nvSpPr>
            <p:spPr>
              <a:xfrm>
                <a:off x="5577558" y="2116037"/>
                <a:ext cx="1664480" cy="1920240"/>
              </a:xfrm>
              <a:prstGeom prst="rect">
                <a:avLst/>
              </a:prstGeom>
              <a:solidFill>
                <a:srgbClr val="F2A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635403" y="2045435"/>
                <a:ext cx="647700" cy="621792"/>
              </a:xfrm>
              <a:prstGeom prst="rect">
                <a:avLst/>
              </a:prstGeom>
              <a:solidFill>
                <a:schemeClr val="bg1"/>
              </a:solidFill>
              <a:ln w="12700">
                <a:solidFill>
                  <a:srgbClr val="F2A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4" descr="C:\Users\yacma02\Pictures\icon Library 4-12\Icon Library Color\Corporate\home office - cor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495" y="2067307"/>
                <a:ext cx="517516" cy="57804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582713" y="2176159"/>
                <a:ext cx="1081265" cy="307777"/>
              </a:xfrm>
              <a:prstGeom prst="rect">
                <a:avLst/>
              </a:prstGeom>
              <a:noFill/>
            </p:spPr>
            <p:txBody>
              <a:bodyPr wrap="square" rtlCol="0">
                <a:spAutoFit/>
              </a:bodyPr>
              <a:lstStyle/>
              <a:p>
                <a:r>
                  <a:rPr lang="en-US" sz="1400" b="1" dirty="0" smtClean="0">
                    <a:solidFill>
                      <a:schemeClr val="bg1"/>
                    </a:solidFill>
                    <a:latin typeface="+mn-lt"/>
                  </a:rPr>
                  <a:t>On Site</a:t>
                </a:r>
              </a:p>
            </p:txBody>
          </p:sp>
          <p:sp>
            <p:nvSpPr>
              <p:cNvPr id="36" name="TextBox 35"/>
              <p:cNvSpPr txBox="1"/>
              <p:nvPr/>
            </p:nvSpPr>
            <p:spPr>
              <a:xfrm>
                <a:off x="5582713" y="2710629"/>
                <a:ext cx="1700390" cy="1092607"/>
              </a:xfrm>
              <a:prstGeom prst="rect">
                <a:avLst/>
              </a:prstGeom>
              <a:noFill/>
            </p:spPr>
            <p:txBody>
              <a:bodyPr wrap="square" rtlCol="0">
                <a:spAutoFit/>
              </a:bodyPr>
              <a:lstStyle/>
              <a:p>
                <a:pPr marL="109538" indent="-109538">
                  <a:buFont typeface="Arial" pitchFamily="34" charset="0"/>
                  <a:buChar char="•"/>
                </a:pPr>
                <a:r>
                  <a:rPr lang="en-US" sz="1300" dirty="0" smtClean="0">
                    <a:solidFill>
                      <a:schemeClr val="bg1"/>
                    </a:solidFill>
                    <a:latin typeface="+mn-lt"/>
                  </a:rPr>
                  <a:t>Private classes delivered </a:t>
                </a:r>
                <a:r>
                  <a:rPr lang="en-US" sz="1300" dirty="0">
                    <a:solidFill>
                      <a:schemeClr val="bg1"/>
                    </a:solidFill>
                    <a:latin typeface="+mn-lt"/>
                  </a:rPr>
                  <a:t>at your site</a:t>
                </a:r>
              </a:p>
              <a:p>
                <a:pPr marL="109538" indent="-109538">
                  <a:buFont typeface="Arial" pitchFamily="34" charset="0"/>
                  <a:buChar char="•"/>
                </a:pPr>
                <a:r>
                  <a:rPr lang="en-US" sz="1300" dirty="0" smtClean="0">
                    <a:solidFill>
                      <a:schemeClr val="bg1"/>
                    </a:solidFill>
                    <a:latin typeface="+mn-lt"/>
                  </a:rPr>
                  <a:t>Customized </a:t>
                </a:r>
                <a:r>
                  <a:rPr lang="en-US" sz="1300" dirty="0">
                    <a:solidFill>
                      <a:schemeClr val="bg1"/>
                    </a:solidFill>
                    <a:latin typeface="+mn-lt"/>
                  </a:rPr>
                  <a:t>to </a:t>
                </a:r>
                <a:r>
                  <a:rPr lang="en-US" sz="1300" dirty="0" smtClean="0">
                    <a:solidFill>
                      <a:schemeClr val="bg1"/>
                    </a:solidFill>
                    <a:latin typeface="+mn-lt"/>
                  </a:rPr>
                  <a:t>meet </a:t>
                </a:r>
                <a:r>
                  <a:rPr lang="en-US" sz="1300" dirty="0">
                    <a:solidFill>
                      <a:schemeClr val="bg1"/>
                    </a:solidFill>
                    <a:latin typeface="+mn-lt"/>
                  </a:rPr>
                  <a:t>your needs</a:t>
                </a:r>
              </a:p>
            </p:txBody>
          </p:sp>
        </p:grpSp>
        <p:grpSp>
          <p:nvGrpSpPr>
            <p:cNvPr id="26" name="Group 25"/>
            <p:cNvGrpSpPr/>
            <p:nvPr/>
          </p:nvGrpSpPr>
          <p:grpSpPr>
            <a:xfrm>
              <a:off x="7310166" y="2045435"/>
              <a:ext cx="1694133" cy="1990842"/>
              <a:chOff x="7386366" y="2045435"/>
              <a:chExt cx="1694133" cy="1990842"/>
            </a:xfrm>
          </p:grpSpPr>
          <p:sp>
            <p:nvSpPr>
              <p:cNvPr id="27" name="Rectangle 26"/>
              <p:cNvSpPr/>
              <p:nvPr/>
            </p:nvSpPr>
            <p:spPr>
              <a:xfrm>
                <a:off x="7386366" y="2116037"/>
                <a:ext cx="1664480" cy="1920240"/>
              </a:xfrm>
              <a:prstGeom prst="rect">
                <a:avLst/>
              </a:prstGeom>
              <a:solidFill>
                <a:srgbClr val="E9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8432799" y="2045435"/>
                <a:ext cx="647700" cy="621792"/>
              </a:xfrm>
              <a:prstGeom prst="rect">
                <a:avLst/>
              </a:prstGeom>
              <a:solidFill>
                <a:schemeClr val="bg1"/>
              </a:solidFill>
              <a:ln w="12700">
                <a:solidFill>
                  <a:srgbClr val="F2A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7386366" y="2161974"/>
                <a:ext cx="1176609" cy="738664"/>
              </a:xfrm>
              <a:prstGeom prst="rect">
                <a:avLst/>
              </a:prstGeom>
              <a:noFill/>
            </p:spPr>
            <p:txBody>
              <a:bodyPr wrap="square" rtlCol="0">
                <a:spAutoFit/>
              </a:bodyPr>
              <a:lstStyle/>
              <a:p>
                <a:r>
                  <a:rPr lang="en-US" sz="1400" b="1" dirty="0" smtClean="0">
                    <a:solidFill>
                      <a:schemeClr val="bg1"/>
                    </a:solidFill>
                    <a:latin typeface="+mn-lt"/>
                  </a:rPr>
                  <a:t>CA Productivity Accelerator</a:t>
                </a:r>
              </a:p>
            </p:txBody>
          </p:sp>
          <p:sp>
            <p:nvSpPr>
              <p:cNvPr id="30" name="TextBox 29"/>
              <p:cNvSpPr txBox="1"/>
              <p:nvPr/>
            </p:nvSpPr>
            <p:spPr>
              <a:xfrm>
                <a:off x="7386366" y="2875046"/>
                <a:ext cx="1664480" cy="1092607"/>
              </a:xfrm>
              <a:prstGeom prst="rect">
                <a:avLst/>
              </a:prstGeom>
              <a:noFill/>
            </p:spPr>
            <p:txBody>
              <a:bodyPr wrap="square" rtlCol="0">
                <a:spAutoFit/>
              </a:bodyPr>
              <a:lstStyle/>
              <a:p>
                <a:pPr marL="109538" indent="-109538">
                  <a:buFont typeface="Arial" pitchFamily="34" charset="0"/>
                  <a:buChar char="•"/>
                </a:pPr>
                <a:r>
                  <a:rPr lang="en-US" sz="1300" dirty="0" smtClean="0">
                    <a:solidFill>
                      <a:schemeClr val="bg1"/>
                    </a:solidFill>
                    <a:latin typeface="+mn-lt"/>
                  </a:rPr>
                  <a:t>Create training, </a:t>
                </a:r>
                <a:r>
                  <a:rPr lang="en-US" sz="1300" dirty="0" smtClean="0">
                    <a:solidFill>
                      <a:srgbClr val="E98300"/>
                    </a:solidFill>
                    <a:latin typeface="+mn-lt"/>
                  </a:rPr>
                  <a:t> </a:t>
                </a:r>
                <a:r>
                  <a:rPr lang="en-US" sz="1300" dirty="0" smtClean="0">
                    <a:solidFill>
                      <a:schemeClr val="bg1"/>
                    </a:solidFill>
                    <a:latin typeface="+mn-lt"/>
                  </a:rPr>
                  <a:t>documentation,</a:t>
                </a:r>
                <a:r>
                  <a:rPr lang="en-US" sz="1300" dirty="0" smtClean="0">
                    <a:solidFill>
                      <a:srgbClr val="E98300"/>
                    </a:solidFill>
                    <a:latin typeface="+mn-lt"/>
                  </a:rPr>
                  <a:t>• </a:t>
                </a:r>
                <a:r>
                  <a:rPr lang="en-US" sz="1300" dirty="0" smtClean="0">
                    <a:solidFill>
                      <a:schemeClr val="bg1"/>
                    </a:solidFill>
                    <a:latin typeface="+mn-lt"/>
                  </a:rPr>
                  <a:t>and support </a:t>
                </a:r>
                <a:r>
                  <a:rPr lang="en-US" sz="1300" dirty="0" smtClean="0">
                    <a:solidFill>
                      <a:srgbClr val="E98300"/>
                    </a:solidFill>
                    <a:latin typeface="+mn-lt"/>
                  </a:rPr>
                  <a:t>• </a:t>
                </a:r>
                <a:r>
                  <a:rPr lang="en-US" sz="1300" dirty="0" smtClean="0">
                    <a:solidFill>
                      <a:schemeClr val="bg1"/>
                    </a:solidFill>
                    <a:latin typeface="+mn-lt"/>
                  </a:rPr>
                  <a:t>materials</a:t>
                </a:r>
              </a:p>
              <a:p>
                <a:pPr marL="109538" indent="-109538">
                  <a:buFont typeface="Arial" pitchFamily="34" charset="0"/>
                  <a:buChar char="•"/>
                </a:pPr>
                <a:r>
                  <a:rPr lang="en-US" sz="1300" dirty="0">
                    <a:solidFill>
                      <a:schemeClr val="bg1"/>
                    </a:solidFill>
                    <a:latin typeface="+mn-lt"/>
                  </a:rPr>
                  <a:t>13 types of output</a:t>
                </a:r>
              </a:p>
            </p:txBody>
          </p:sp>
          <p:pic>
            <p:nvPicPr>
              <p:cNvPr id="31" name="Picture 3" descr="C:\Users\yacma02\Pictures\icon Library 4-12\Icon Library Color\Services\Increased Productivity-servic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37562" y="2093867"/>
                <a:ext cx="638175" cy="52492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7600140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6009889" y="1823013"/>
            <a:ext cx="2651760" cy="20312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91440" rtlCol="0" anchor="t"/>
          <a:lstStyle/>
          <a:p>
            <a:pPr marL="171450" lvl="1" indent="-171450">
              <a:spcAft>
                <a:spcPts val="300"/>
              </a:spcAft>
              <a:buClr>
                <a:srgbClr val="92D050"/>
              </a:buClr>
              <a:buFont typeface="Wingdings" pitchFamily="2" charset="2"/>
              <a:buChar char="§"/>
            </a:pPr>
            <a:r>
              <a:rPr lang="en-US" sz="1300" dirty="0">
                <a:solidFill>
                  <a:srgbClr val="000000"/>
                </a:solidFill>
              </a:rPr>
              <a:t>Managed support for end users and administrators</a:t>
            </a:r>
          </a:p>
          <a:p>
            <a:pPr marL="171450" lvl="1" indent="-171450">
              <a:spcAft>
                <a:spcPts val="300"/>
              </a:spcAft>
              <a:buClr>
                <a:srgbClr val="92D050"/>
              </a:buClr>
              <a:buFont typeface="Wingdings" pitchFamily="2" charset="2"/>
              <a:buChar char="§"/>
            </a:pPr>
            <a:r>
              <a:rPr lang="en-US" sz="1300" dirty="0">
                <a:solidFill>
                  <a:srgbClr val="000000"/>
                </a:solidFill>
              </a:rPr>
              <a:t>Solution administration</a:t>
            </a:r>
          </a:p>
          <a:p>
            <a:pPr marL="171450" lvl="1" indent="-171450">
              <a:spcAft>
                <a:spcPts val="300"/>
              </a:spcAft>
              <a:buClr>
                <a:srgbClr val="92D050"/>
              </a:buClr>
              <a:buFont typeface="Wingdings" pitchFamily="2" charset="2"/>
              <a:buChar char="§"/>
            </a:pPr>
            <a:r>
              <a:rPr lang="en-US" sz="1300" dirty="0">
                <a:solidFill>
                  <a:srgbClr val="000000"/>
                </a:solidFill>
              </a:rPr>
              <a:t>Change management</a:t>
            </a:r>
          </a:p>
          <a:p>
            <a:pPr marL="171450" lvl="1" indent="-171450">
              <a:spcAft>
                <a:spcPts val="300"/>
              </a:spcAft>
              <a:buClr>
                <a:srgbClr val="92D050"/>
              </a:buClr>
              <a:buFont typeface="Wingdings" pitchFamily="2" charset="2"/>
              <a:buChar char="§"/>
            </a:pPr>
            <a:r>
              <a:rPr lang="en-US" sz="1300" dirty="0">
                <a:solidFill>
                  <a:srgbClr val="000000"/>
                </a:solidFill>
              </a:rPr>
              <a:t>Reporting</a:t>
            </a:r>
          </a:p>
          <a:p>
            <a:pPr marL="171450" lvl="1" indent="-171450">
              <a:spcAft>
                <a:spcPts val="300"/>
              </a:spcAft>
              <a:buClr>
                <a:srgbClr val="92D050"/>
              </a:buClr>
              <a:buFont typeface="Wingdings" pitchFamily="2" charset="2"/>
              <a:buChar char="§"/>
            </a:pPr>
            <a:r>
              <a:rPr lang="en-US" sz="1300" dirty="0">
                <a:solidFill>
                  <a:srgbClr val="000000"/>
                </a:solidFill>
              </a:rPr>
              <a:t>Knowledge transfer and training</a:t>
            </a:r>
          </a:p>
          <a:p>
            <a:pPr marL="171450" lvl="1" indent="-171450">
              <a:spcAft>
                <a:spcPts val="300"/>
              </a:spcAft>
              <a:buClr>
                <a:srgbClr val="92D050"/>
              </a:buClr>
              <a:buFont typeface="Wingdings" pitchFamily="2" charset="2"/>
              <a:buChar char="§"/>
            </a:pPr>
            <a:r>
              <a:rPr lang="en-US" sz="1300" dirty="0">
                <a:solidFill>
                  <a:srgbClr val="000000"/>
                </a:solidFill>
              </a:rPr>
              <a:t>Consulting and data analysis</a:t>
            </a:r>
          </a:p>
        </p:txBody>
      </p:sp>
      <p:sp>
        <p:nvSpPr>
          <p:cNvPr id="58" name="Rectangle 57"/>
          <p:cNvSpPr/>
          <p:nvPr/>
        </p:nvSpPr>
        <p:spPr>
          <a:xfrm>
            <a:off x="3235377" y="1823013"/>
            <a:ext cx="2651760" cy="20312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91440" rtlCol="0" anchor="t"/>
          <a:lstStyle/>
          <a:p>
            <a:pPr marL="171450" lvl="1" indent="-171450" defTabSz="457200" fontAlgn="base">
              <a:spcBef>
                <a:spcPct val="0"/>
              </a:spcBef>
              <a:spcAft>
                <a:spcPts val="300"/>
              </a:spcAft>
              <a:buClr>
                <a:srgbClr val="461E64"/>
              </a:buClr>
              <a:buFont typeface="Wingdings" pitchFamily="2" charset="2"/>
              <a:buChar char="§"/>
            </a:pPr>
            <a:r>
              <a:rPr lang="en-US" sz="1300" dirty="0" smtClean="0">
                <a:solidFill>
                  <a:srgbClr val="000000"/>
                </a:solidFill>
              </a:rPr>
              <a:t>Foundation </a:t>
            </a:r>
            <a:r>
              <a:rPr lang="en-US" sz="1300" dirty="0">
                <a:solidFill>
                  <a:srgbClr val="000000"/>
                </a:solidFill>
              </a:rPr>
              <a:t>Services</a:t>
            </a:r>
          </a:p>
          <a:p>
            <a:pPr marL="171450" lvl="1" indent="-171450" defTabSz="457200" fontAlgn="base">
              <a:spcBef>
                <a:spcPct val="0"/>
              </a:spcBef>
              <a:spcAft>
                <a:spcPts val="300"/>
              </a:spcAft>
              <a:buClr>
                <a:srgbClr val="461E64"/>
              </a:buClr>
              <a:buFont typeface="Wingdings" pitchFamily="2" charset="2"/>
              <a:buChar char="§"/>
            </a:pPr>
            <a:r>
              <a:rPr lang="en-US" sz="1300" dirty="0" smtClean="0">
                <a:solidFill>
                  <a:srgbClr val="000000"/>
                </a:solidFill>
              </a:rPr>
              <a:t>Acceleration Services</a:t>
            </a:r>
          </a:p>
          <a:p>
            <a:pPr marL="171450" lvl="1" indent="-171450" defTabSz="457200" fontAlgn="base">
              <a:spcBef>
                <a:spcPct val="0"/>
              </a:spcBef>
              <a:spcAft>
                <a:spcPts val="300"/>
              </a:spcAft>
              <a:buClr>
                <a:srgbClr val="461E64"/>
              </a:buClr>
              <a:buFont typeface="Wingdings" pitchFamily="2" charset="2"/>
              <a:buChar char="§"/>
            </a:pPr>
            <a:r>
              <a:rPr lang="en-US" sz="1300" dirty="0" smtClean="0">
                <a:solidFill>
                  <a:srgbClr val="000000"/>
                </a:solidFill>
              </a:rPr>
              <a:t>Packaged </a:t>
            </a:r>
            <a:r>
              <a:rPr lang="en-US" sz="1300" dirty="0">
                <a:solidFill>
                  <a:srgbClr val="000000"/>
                </a:solidFill>
              </a:rPr>
              <a:t>Work Products</a:t>
            </a:r>
          </a:p>
          <a:p>
            <a:pPr marL="171450" lvl="1" indent="-171450" defTabSz="457200" fontAlgn="base">
              <a:spcBef>
                <a:spcPct val="0"/>
              </a:spcBef>
              <a:spcAft>
                <a:spcPts val="300"/>
              </a:spcAft>
              <a:buClr>
                <a:srgbClr val="461E64"/>
              </a:buClr>
              <a:buFont typeface="Wingdings" pitchFamily="2" charset="2"/>
              <a:buChar char="§"/>
            </a:pPr>
            <a:r>
              <a:rPr lang="en-US" sz="1300" dirty="0" smtClean="0">
                <a:solidFill>
                  <a:srgbClr val="000000"/>
                </a:solidFill>
              </a:rPr>
              <a:t>Knowledge Transfer</a:t>
            </a:r>
            <a:endParaRPr lang="en-US" sz="1300" dirty="0">
              <a:solidFill>
                <a:srgbClr val="000000"/>
              </a:solidFill>
            </a:endParaRPr>
          </a:p>
          <a:p>
            <a:pPr marL="171450" lvl="1" indent="-171450" defTabSz="457200" fontAlgn="base">
              <a:spcBef>
                <a:spcPct val="0"/>
              </a:spcBef>
              <a:spcAft>
                <a:spcPts val="300"/>
              </a:spcAft>
              <a:buClr>
                <a:srgbClr val="461E64"/>
              </a:buClr>
              <a:buFont typeface="Wingdings" pitchFamily="2" charset="2"/>
              <a:buChar char="§"/>
            </a:pPr>
            <a:endParaRPr lang="en-US" sz="1300" dirty="0">
              <a:solidFill>
                <a:srgbClr val="000000"/>
              </a:solidFill>
            </a:endParaRPr>
          </a:p>
        </p:txBody>
      </p:sp>
      <p:sp>
        <p:nvSpPr>
          <p:cNvPr id="61" name="Rectangle 60"/>
          <p:cNvSpPr/>
          <p:nvPr/>
        </p:nvSpPr>
        <p:spPr>
          <a:xfrm>
            <a:off x="433739" y="1823013"/>
            <a:ext cx="2651760" cy="20312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tIns="91440" rtlCol="0" anchor="t"/>
          <a:lstStyle/>
          <a:p>
            <a:pPr marL="171450" lvl="1" indent="-171450" defTabSz="457200" fontAlgn="base">
              <a:spcBef>
                <a:spcPct val="0"/>
              </a:spcBef>
              <a:spcAft>
                <a:spcPts val="300"/>
              </a:spcAft>
              <a:buClr>
                <a:schemeClr val="accent4"/>
              </a:buClr>
              <a:buFont typeface="Wingdings" pitchFamily="2" charset="2"/>
              <a:buChar char="§"/>
            </a:pPr>
            <a:r>
              <a:rPr lang="en-US" sz="1300" dirty="0">
                <a:solidFill>
                  <a:srgbClr val="000000"/>
                </a:solidFill>
              </a:rPr>
              <a:t>Assessments</a:t>
            </a:r>
          </a:p>
          <a:p>
            <a:pPr marL="171450" lvl="1" indent="-171450" defTabSz="457200" fontAlgn="base">
              <a:spcBef>
                <a:spcPct val="0"/>
              </a:spcBef>
              <a:spcAft>
                <a:spcPts val="300"/>
              </a:spcAft>
              <a:buClr>
                <a:schemeClr val="accent4"/>
              </a:buClr>
              <a:buFont typeface="Wingdings" pitchFamily="2" charset="2"/>
              <a:buChar char="§"/>
            </a:pPr>
            <a:r>
              <a:rPr lang="en-US" sz="1300" dirty="0">
                <a:solidFill>
                  <a:srgbClr val="000000"/>
                </a:solidFill>
              </a:rPr>
              <a:t>People </a:t>
            </a:r>
            <a:r>
              <a:rPr lang="en-US" sz="1300" dirty="0" smtClean="0">
                <a:solidFill>
                  <a:srgbClr val="000000"/>
                </a:solidFill>
              </a:rPr>
              <a:t> &amp; Process</a:t>
            </a:r>
            <a:endParaRPr lang="en-US" sz="1300" dirty="0">
              <a:solidFill>
                <a:srgbClr val="000000"/>
              </a:solidFill>
            </a:endParaRPr>
          </a:p>
          <a:p>
            <a:pPr marL="171450" lvl="1" indent="-171450" defTabSz="457200" fontAlgn="base">
              <a:spcBef>
                <a:spcPct val="0"/>
              </a:spcBef>
              <a:spcAft>
                <a:spcPts val="300"/>
              </a:spcAft>
              <a:buClr>
                <a:schemeClr val="accent4"/>
              </a:buClr>
              <a:buFont typeface="Wingdings" pitchFamily="2" charset="2"/>
              <a:buChar char="§"/>
            </a:pPr>
            <a:r>
              <a:rPr lang="en-US" sz="1300" dirty="0" smtClean="0">
                <a:solidFill>
                  <a:srgbClr val="000000"/>
                </a:solidFill>
              </a:rPr>
              <a:t>Service Design</a:t>
            </a:r>
            <a:endParaRPr lang="en-US" sz="1300" dirty="0">
              <a:solidFill>
                <a:srgbClr val="000000"/>
              </a:solidFill>
            </a:endParaRPr>
          </a:p>
          <a:p>
            <a:pPr marL="171450" lvl="1" indent="-171450" defTabSz="457200" fontAlgn="base">
              <a:spcBef>
                <a:spcPct val="0"/>
              </a:spcBef>
              <a:spcAft>
                <a:spcPts val="300"/>
              </a:spcAft>
              <a:buClr>
                <a:schemeClr val="accent4"/>
              </a:buClr>
              <a:buFont typeface="Wingdings" pitchFamily="2" charset="2"/>
              <a:buChar char="§"/>
            </a:pPr>
            <a:r>
              <a:rPr lang="en-US" sz="1300" dirty="0" smtClean="0">
                <a:solidFill>
                  <a:srgbClr val="000000"/>
                </a:solidFill>
              </a:rPr>
              <a:t>Optimization</a:t>
            </a:r>
            <a:endParaRPr lang="en-US" sz="1300" dirty="0">
              <a:solidFill>
                <a:srgbClr val="000000"/>
              </a:solidFill>
            </a:endParaRPr>
          </a:p>
          <a:p>
            <a:pPr marL="171450" lvl="1" indent="-171450" defTabSz="457200" fontAlgn="base">
              <a:spcBef>
                <a:spcPct val="0"/>
              </a:spcBef>
              <a:spcAft>
                <a:spcPts val="300"/>
              </a:spcAft>
              <a:buClr>
                <a:schemeClr val="accent4"/>
              </a:buClr>
              <a:buFont typeface="Wingdings" pitchFamily="2" charset="2"/>
              <a:buChar char="§"/>
            </a:pPr>
            <a:r>
              <a:rPr lang="en-US" sz="1300" dirty="0">
                <a:solidFill>
                  <a:srgbClr val="000000"/>
                </a:solidFill>
              </a:rPr>
              <a:t>Healthchecks</a:t>
            </a:r>
          </a:p>
        </p:txBody>
      </p:sp>
      <p:sp>
        <p:nvSpPr>
          <p:cNvPr id="32" name="Rectangle 31"/>
          <p:cNvSpPr/>
          <p:nvPr/>
        </p:nvSpPr>
        <p:spPr>
          <a:xfrm>
            <a:off x="378026" y="3982623"/>
            <a:ext cx="8283623" cy="41148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tIns="137160" rtlCol="0" anchor="t"/>
          <a:lstStyle/>
          <a:p>
            <a:pPr marL="171450" lvl="1" indent="-171450" defTabSz="457200" fontAlgn="base">
              <a:spcBef>
                <a:spcPct val="0"/>
              </a:spcBef>
              <a:spcAft>
                <a:spcPts val="300"/>
              </a:spcAft>
              <a:buClr>
                <a:schemeClr val="accent4"/>
              </a:buClr>
              <a:buFont typeface="Wingdings" pitchFamily="2" charset="2"/>
              <a:buChar char="§"/>
            </a:pPr>
            <a:endParaRPr lang="en-US" sz="1200" dirty="0">
              <a:solidFill>
                <a:srgbClr val="000000"/>
              </a:solidFill>
            </a:endParaRPr>
          </a:p>
        </p:txBody>
      </p:sp>
      <p:sp>
        <p:nvSpPr>
          <p:cNvPr id="2" name="Title 1"/>
          <p:cNvSpPr>
            <a:spLocks noGrp="1"/>
          </p:cNvSpPr>
          <p:nvPr>
            <p:ph type="title"/>
          </p:nvPr>
        </p:nvSpPr>
        <p:spPr/>
        <p:txBody>
          <a:bodyPr/>
          <a:lstStyle/>
          <a:p>
            <a:r>
              <a:rPr lang="en-US" dirty="0" smtClean="0"/>
              <a:t>CA Services and Education – the complete solution</a:t>
            </a:r>
            <a:endParaRPr lang="en-US" dirty="0"/>
          </a:p>
        </p:txBody>
      </p:sp>
      <p:sp>
        <p:nvSpPr>
          <p:cNvPr id="54" name="Rectangle 53"/>
          <p:cNvSpPr/>
          <p:nvPr/>
        </p:nvSpPr>
        <p:spPr>
          <a:xfrm>
            <a:off x="6009889" y="1166817"/>
            <a:ext cx="2651760" cy="650592"/>
          </a:xfrm>
          <a:prstGeom prst="rect">
            <a:avLst/>
          </a:prstGeom>
          <a:gradFill flip="none" rotWithShape="1">
            <a:gsLst>
              <a:gs pos="0">
                <a:srgbClr val="14AA13"/>
              </a:gs>
              <a:gs pos="100000">
                <a:srgbClr val="B4D200"/>
              </a:gs>
            </a:gsLst>
            <a:lin ang="18900000" scaled="1"/>
            <a:tileRect/>
          </a:gradFill>
          <a:ln w="28575" cap="flat" cmpd="sng" algn="ctr">
            <a:noFill/>
            <a:prstDash val="solid"/>
          </a:ln>
          <a:effectLst/>
        </p:spPr>
        <p:txBody>
          <a:bodyPr lIns="91440" tIns="0" rIns="108000" bIns="0" rtlCol="0" anchor="ctr"/>
          <a:lstStyle/>
          <a:p>
            <a:pPr marL="0" lvl="1" algn="ctr" eaLnBrk="0" hangingPunct="0"/>
            <a:r>
              <a:rPr lang="en-US" b="1" dirty="0" smtClean="0">
                <a:solidFill>
                  <a:srgbClr val="FFFFFF"/>
                </a:solidFill>
                <a:latin typeface="+mn-lt"/>
              </a:rPr>
              <a:t>Run-and-Operate</a:t>
            </a:r>
            <a:endParaRPr lang="en-US" b="1" dirty="0">
              <a:solidFill>
                <a:srgbClr val="FFFFFF"/>
              </a:solidFill>
              <a:latin typeface="+mn-lt"/>
            </a:endParaRPr>
          </a:p>
        </p:txBody>
      </p:sp>
      <p:sp>
        <p:nvSpPr>
          <p:cNvPr id="57" name="Rectangle 56"/>
          <p:cNvSpPr/>
          <p:nvPr/>
        </p:nvSpPr>
        <p:spPr>
          <a:xfrm>
            <a:off x="3234608" y="1166817"/>
            <a:ext cx="2651760" cy="650592"/>
          </a:xfrm>
          <a:prstGeom prst="rect">
            <a:avLst/>
          </a:prstGeom>
          <a:gradFill flip="none" rotWithShape="1">
            <a:gsLst>
              <a:gs pos="25000">
                <a:srgbClr val="3E0D53"/>
              </a:gs>
              <a:gs pos="100000">
                <a:srgbClr val="A1006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marL="0" lvl="1" algn="ctr" defTabSz="457200" eaLnBrk="0" fontAlgn="base" hangingPunct="0">
              <a:spcBef>
                <a:spcPct val="0"/>
              </a:spcBef>
              <a:spcAft>
                <a:spcPct val="0"/>
              </a:spcAft>
            </a:pPr>
            <a:r>
              <a:rPr lang="en-US" b="1" dirty="0" smtClean="0">
                <a:solidFill>
                  <a:srgbClr val="FFFFFF"/>
                </a:solidFill>
              </a:rPr>
              <a:t>Implement</a:t>
            </a:r>
            <a:endParaRPr lang="en-US" b="1" dirty="0">
              <a:solidFill>
                <a:srgbClr val="FFFFFF"/>
              </a:solidFill>
            </a:endParaRPr>
          </a:p>
        </p:txBody>
      </p:sp>
      <p:sp>
        <p:nvSpPr>
          <p:cNvPr id="65" name="Rectangle 64"/>
          <p:cNvSpPr/>
          <p:nvPr/>
        </p:nvSpPr>
        <p:spPr>
          <a:xfrm>
            <a:off x="433738" y="1166817"/>
            <a:ext cx="2651760" cy="650592"/>
          </a:xfrm>
          <a:prstGeom prst="rect">
            <a:avLst/>
          </a:prstGeom>
          <a:gradFill>
            <a:gsLst>
              <a:gs pos="0">
                <a:srgbClr val="19056E"/>
              </a:gs>
              <a:gs pos="100000">
                <a:srgbClr val="00B0CA">
                  <a:lumMod val="60000"/>
                  <a:lumOff val="40000"/>
                </a:srgbClr>
              </a:gs>
            </a:gsLst>
            <a:lin ang="18900000" scaled="1"/>
          </a:gradFill>
          <a:ln w="3175">
            <a:noFill/>
          </a:ln>
          <a:effectLst/>
        </p:spPr>
        <p:style>
          <a:lnRef idx="1">
            <a:schemeClr val="accent1"/>
          </a:lnRef>
          <a:fillRef idx="3">
            <a:schemeClr val="accent1"/>
          </a:fillRef>
          <a:effectRef idx="2">
            <a:schemeClr val="accent1"/>
          </a:effectRef>
          <a:fontRef idx="minor">
            <a:schemeClr val="lt1"/>
          </a:fontRef>
        </p:style>
        <p:txBody>
          <a:bodyPr lIns="108000" tIns="0" rIns="108000" bIns="0" rtlCol="0" anchor="ctr"/>
          <a:lstStyle/>
          <a:p>
            <a:pPr marL="0" lvl="1" algn="ctr" eaLnBrk="0" hangingPunct="0"/>
            <a:r>
              <a:rPr lang="en-US" b="1" dirty="0" smtClean="0">
                <a:solidFill>
                  <a:srgbClr val="FFFFFF"/>
                </a:solidFill>
              </a:rPr>
              <a:t>Consult</a:t>
            </a:r>
            <a:endParaRPr lang="en-US" b="1" dirty="0">
              <a:solidFill>
                <a:srgbClr val="FFFFFF"/>
              </a:solidFill>
            </a:endParaRPr>
          </a:p>
        </p:txBody>
      </p:sp>
      <p:grpSp>
        <p:nvGrpSpPr>
          <p:cNvPr id="4" name="Group 3"/>
          <p:cNvGrpSpPr/>
          <p:nvPr/>
        </p:nvGrpSpPr>
        <p:grpSpPr>
          <a:xfrm>
            <a:off x="1493663" y="4001189"/>
            <a:ext cx="6238562" cy="354780"/>
            <a:chOff x="914400" y="4123191"/>
            <a:chExt cx="6238562" cy="354780"/>
          </a:xfrm>
        </p:grpSpPr>
        <p:pic>
          <p:nvPicPr>
            <p:cNvPr id="62" name="Picture 61" descr="Description: cid:image018.png@01CD4557.DCDC5170"/>
            <p:cNvPicPr>
              <a:picLocks noChangeAspect="1" noChangeArrowheads="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5486400" y="4123191"/>
              <a:ext cx="349033" cy="3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Description: cid:image018.png@01CD4557.DCDC5170"/>
            <p:cNvPicPr>
              <a:picLocks noChangeAspect="1" noChangeArrowheads="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3200400" y="4123191"/>
              <a:ext cx="349033" cy="3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Description: cid:image018.png@01CD4557.DCDC5170"/>
            <p:cNvPicPr>
              <a:picLocks noChangeAspect="1" noChangeArrowheads="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914400" y="4123191"/>
              <a:ext cx="349033" cy="3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p:nvPr/>
          </p:nvSpPr>
          <p:spPr>
            <a:xfrm>
              <a:off x="1371600" y="4139417"/>
              <a:ext cx="1209362" cy="338554"/>
            </a:xfrm>
            <a:prstGeom prst="rect">
              <a:avLst/>
            </a:prstGeom>
            <a:noFill/>
          </p:spPr>
          <p:txBody>
            <a:bodyPr wrap="square" rtlCol="0">
              <a:spAutoFit/>
            </a:bodyPr>
            <a:lstStyle/>
            <a:p>
              <a:pPr defTabSz="457200" fontAlgn="base">
                <a:spcBef>
                  <a:spcPct val="0"/>
                </a:spcBef>
                <a:spcAft>
                  <a:spcPct val="0"/>
                </a:spcAft>
              </a:pPr>
              <a:r>
                <a:rPr lang="en-US" sz="1600" b="1" dirty="0">
                  <a:solidFill>
                    <a:srgbClr val="000000"/>
                  </a:solidFill>
                  <a:latin typeface="+mn-lt"/>
                </a:rPr>
                <a:t>On-Premise</a:t>
              </a:r>
            </a:p>
          </p:txBody>
        </p:sp>
        <p:sp>
          <p:nvSpPr>
            <p:cNvPr id="67" name="TextBox 66"/>
            <p:cNvSpPr txBox="1"/>
            <p:nvPr/>
          </p:nvSpPr>
          <p:spPr>
            <a:xfrm>
              <a:off x="3657600" y="4139417"/>
              <a:ext cx="1209362" cy="338554"/>
            </a:xfrm>
            <a:prstGeom prst="rect">
              <a:avLst/>
            </a:prstGeom>
            <a:noFill/>
          </p:spPr>
          <p:txBody>
            <a:bodyPr wrap="square" rtlCol="0">
              <a:spAutoFit/>
            </a:bodyPr>
            <a:lstStyle/>
            <a:p>
              <a:pPr defTabSz="457200" fontAlgn="base">
                <a:spcBef>
                  <a:spcPct val="0"/>
                </a:spcBef>
                <a:spcAft>
                  <a:spcPct val="0"/>
                </a:spcAft>
              </a:pPr>
              <a:r>
                <a:rPr lang="en-US" sz="1600" b="1" dirty="0">
                  <a:solidFill>
                    <a:srgbClr val="000000"/>
                  </a:solidFill>
                  <a:latin typeface="+mn-lt"/>
                </a:rPr>
                <a:t>SaaS</a:t>
              </a:r>
            </a:p>
          </p:txBody>
        </p:sp>
        <p:sp>
          <p:nvSpPr>
            <p:cNvPr id="68" name="TextBox 67"/>
            <p:cNvSpPr txBox="1"/>
            <p:nvPr/>
          </p:nvSpPr>
          <p:spPr>
            <a:xfrm>
              <a:off x="5943600" y="4139417"/>
              <a:ext cx="1209362" cy="338554"/>
            </a:xfrm>
            <a:prstGeom prst="rect">
              <a:avLst/>
            </a:prstGeom>
            <a:noFill/>
          </p:spPr>
          <p:txBody>
            <a:bodyPr wrap="square" rtlCol="0">
              <a:spAutoFit/>
            </a:bodyPr>
            <a:lstStyle/>
            <a:p>
              <a:pPr defTabSz="457200" fontAlgn="base">
                <a:spcBef>
                  <a:spcPct val="0"/>
                </a:spcBef>
                <a:spcAft>
                  <a:spcPct val="0"/>
                </a:spcAft>
              </a:pPr>
              <a:r>
                <a:rPr lang="en-US" sz="1600" b="1" dirty="0">
                  <a:solidFill>
                    <a:srgbClr val="000000"/>
                  </a:solidFill>
                  <a:latin typeface="+mn-lt"/>
                </a:rPr>
                <a:t>Hosted</a:t>
              </a:r>
            </a:p>
          </p:txBody>
        </p:sp>
      </p:grpSp>
      <p:grpSp>
        <p:nvGrpSpPr>
          <p:cNvPr id="70" name="Group 69"/>
          <p:cNvGrpSpPr/>
          <p:nvPr/>
        </p:nvGrpSpPr>
        <p:grpSpPr>
          <a:xfrm>
            <a:off x="1869074" y="5799626"/>
            <a:ext cx="5269372" cy="300917"/>
            <a:chOff x="1595044" y="1276527"/>
            <a:chExt cx="5269372" cy="300917"/>
          </a:xfrm>
        </p:grpSpPr>
        <p:grpSp>
          <p:nvGrpSpPr>
            <p:cNvPr id="71" name="Group 70"/>
            <p:cNvGrpSpPr/>
            <p:nvPr/>
          </p:nvGrpSpPr>
          <p:grpSpPr>
            <a:xfrm>
              <a:off x="1595044" y="1276527"/>
              <a:ext cx="1828800" cy="300917"/>
              <a:chOff x="1426307" y="1276527"/>
              <a:chExt cx="1828800" cy="300917"/>
            </a:xfrm>
          </p:grpSpPr>
          <p:sp>
            <p:nvSpPr>
              <p:cNvPr id="78" name="Chevron 77"/>
              <p:cNvSpPr/>
              <p:nvPr/>
            </p:nvSpPr>
            <p:spPr>
              <a:xfrm>
                <a:off x="1426307" y="1276527"/>
                <a:ext cx="1828800" cy="300917"/>
              </a:xfrm>
              <a:prstGeom prst="chevron">
                <a:avLst/>
              </a:prstGeom>
              <a:gradFill flip="none" rotWithShape="1">
                <a:gsLst>
                  <a:gs pos="0">
                    <a:srgbClr val="19056E">
                      <a:shade val="30000"/>
                      <a:satMod val="115000"/>
                    </a:srgbClr>
                  </a:gs>
                  <a:gs pos="50000">
                    <a:srgbClr val="19056E">
                      <a:shade val="67500"/>
                      <a:satMod val="115000"/>
                    </a:srgbClr>
                  </a:gs>
                  <a:gs pos="100000">
                    <a:srgbClr val="19056E">
                      <a:shade val="100000"/>
                      <a:satMod val="115000"/>
                    </a:srgbClr>
                  </a:gs>
                </a:gsLst>
                <a:lin ang="2700000" scaled="1"/>
                <a:tileRect/>
              </a:gradFill>
              <a:ln w="3175">
                <a:noFill/>
              </a:ln>
              <a:effectLst>
                <a:outerShdw blurRad="1270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eaLnBrk="0" hangingPunct="0">
                  <a:lnSpc>
                    <a:spcPct val="85000"/>
                  </a:lnSpc>
                </a:pPr>
                <a:r>
                  <a:rPr lang="en-US" sz="1400" b="1" dirty="0">
                    <a:solidFill>
                      <a:srgbClr val="FEFEFE"/>
                    </a:solidFill>
                    <a:latin typeface="Calibri" pitchFamily="34" charset="0"/>
                    <a:cs typeface="Calibri" pitchFamily="34" charset="0"/>
                  </a:rPr>
                  <a:t>PLAN</a:t>
                </a:r>
              </a:p>
            </p:txBody>
          </p:sp>
          <p:sp>
            <p:nvSpPr>
              <p:cNvPr id="83" name="Right Triangle 82"/>
              <p:cNvSpPr>
                <a:spLocks noChangeAspect="1"/>
              </p:cNvSpPr>
              <p:nvPr/>
            </p:nvSpPr>
            <p:spPr>
              <a:xfrm rot="13440000">
                <a:off x="3011121" y="1357661"/>
                <a:ext cx="132084" cy="132084"/>
              </a:xfrm>
              <a:prstGeom prst="rtTriangle">
                <a:avLst/>
              </a:prstGeom>
              <a:solidFill>
                <a:srgbClr val="19056E"/>
              </a:solidFill>
              <a:ln w="28575"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grpSp>
          <p:nvGrpSpPr>
            <p:cNvPr id="72" name="Group 71"/>
            <p:cNvGrpSpPr/>
            <p:nvPr/>
          </p:nvGrpSpPr>
          <p:grpSpPr>
            <a:xfrm>
              <a:off x="3315330" y="1276527"/>
              <a:ext cx="1828800" cy="300917"/>
              <a:chOff x="3311770" y="1276527"/>
              <a:chExt cx="1828800" cy="300917"/>
            </a:xfrm>
          </p:grpSpPr>
          <p:sp>
            <p:nvSpPr>
              <p:cNvPr id="76" name="Chevron 75"/>
              <p:cNvSpPr/>
              <p:nvPr/>
            </p:nvSpPr>
            <p:spPr>
              <a:xfrm>
                <a:off x="3311770" y="1276527"/>
                <a:ext cx="1828800" cy="300917"/>
              </a:xfrm>
              <a:prstGeom prst="chevron">
                <a:avLst/>
              </a:prstGeom>
              <a:gradFill flip="none" rotWithShape="1">
                <a:gsLst>
                  <a:gs pos="0">
                    <a:srgbClr val="19056E">
                      <a:shade val="30000"/>
                      <a:satMod val="115000"/>
                    </a:srgbClr>
                  </a:gs>
                  <a:gs pos="50000">
                    <a:srgbClr val="19056E">
                      <a:shade val="67500"/>
                      <a:satMod val="115000"/>
                    </a:srgbClr>
                  </a:gs>
                  <a:gs pos="100000">
                    <a:srgbClr val="19056E">
                      <a:shade val="100000"/>
                      <a:satMod val="115000"/>
                    </a:srgbClr>
                  </a:gs>
                </a:gsLst>
                <a:lin ang="2700000" scaled="1"/>
                <a:tileRect/>
              </a:gradFill>
              <a:ln>
                <a:noFill/>
              </a:ln>
              <a:effectLst>
                <a:outerShdw blurRad="1270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hangingPunct="0">
                  <a:lnSpc>
                    <a:spcPct val="85000"/>
                  </a:lnSpc>
                </a:pPr>
                <a:r>
                  <a:rPr lang="en-US" sz="1400" b="1" dirty="0">
                    <a:solidFill>
                      <a:srgbClr val="FEFEFE"/>
                    </a:solidFill>
                    <a:latin typeface="Calibri" pitchFamily="34" charset="0"/>
                    <a:cs typeface="Calibri" pitchFamily="34" charset="0"/>
                  </a:rPr>
                  <a:t>BUILD</a:t>
                </a:r>
              </a:p>
            </p:txBody>
          </p:sp>
          <p:sp>
            <p:nvSpPr>
              <p:cNvPr id="77" name="Right Triangle 76"/>
              <p:cNvSpPr>
                <a:spLocks noChangeAspect="1"/>
              </p:cNvSpPr>
              <p:nvPr/>
            </p:nvSpPr>
            <p:spPr>
              <a:xfrm rot="13440000">
                <a:off x="4892001" y="1357661"/>
                <a:ext cx="132084" cy="132084"/>
              </a:xfrm>
              <a:prstGeom prst="rtTriangle">
                <a:avLst/>
              </a:prstGeom>
              <a:solidFill>
                <a:srgbClr val="19056E"/>
              </a:solidFill>
              <a:ln w="28575"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grpSp>
          <p:nvGrpSpPr>
            <p:cNvPr id="73" name="Group 72"/>
            <p:cNvGrpSpPr/>
            <p:nvPr/>
          </p:nvGrpSpPr>
          <p:grpSpPr>
            <a:xfrm>
              <a:off x="5035616" y="1276527"/>
              <a:ext cx="1828800" cy="300917"/>
              <a:chOff x="5959230" y="1276527"/>
              <a:chExt cx="1828800" cy="300917"/>
            </a:xfrm>
          </p:grpSpPr>
          <p:sp>
            <p:nvSpPr>
              <p:cNvPr id="74" name="Chevron 73"/>
              <p:cNvSpPr/>
              <p:nvPr/>
            </p:nvSpPr>
            <p:spPr>
              <a:xfrm>
                <a:off x="5959230" y="1276527"/>
                <a:ext cx="1828800" cy="300917"/>
              </a:xfrm>
              <a:prstGeom prst="chevron">
                <a:avLst/>
              </a:prstGeom>
              <a:gradFill flip="none" rotWithShape="1">
                <a:gsLst>
                  <a:gs pos="0">
                    <a:srgbClr val="19056E">
                      <a:shade val="30000"/>
                      <a:satMod val="115000"/>
                    </a:srgbClr>
                  </a:gs>
                  <a:gs pos="50000">
                    <a:srgbClr val="19056E">
                      <a:shade val="67500"/>
                      <a:satMod val="115000"/>
                    </a:srgbClr>
                  </a:gs>
                  <a:gs pos="100000">
                    <a:srgbClr val="19056E">
                      <a:shade val="100000"/>
                      <a:satMod val="115000"/>
                    </a:srgbClr>
                  </a:gs>
                </a:gsLst>
                <a:lin ang="2700000" scaled="1"/>
                <a:tileRect/>
              </a:gradFill>
              <a:ln w="3175">
                <a:noFill/>
              </a:ln>
              <a:effectLst>
                <a:outerShdw blurRad="127000" dir="162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08945">
                  <a:lnSpc>
                    <a:spcPct val="85000"/>
                  </a:lnSpc>
                  <a:spcAft>
                    <a:spcPts val="600"/>
                  </a:spcAft>
                </a:pPr>
                <a:r>
                  <a:rPr lang="en-US" sz="1400" b="1" dirty="0">
                    <a:solidFill>
                      <a:srgbClr val="FFFFFF"/>
                    </a:solidFill>
                    <a:cs typeface="Calibri"/>
                  </a:rPr>
                  <a:t>RUN</a:t>
                </a:r>
              </a:p>
            </p:txBody>
          </p:sp>
          <p:sp>
            <p:nvSpPr>
              <p:cNvPr id="75" name="Right Triangle 74"/>
              <p:cNvSpPr>
                <a:spLocks noChangeAspect="1"/>
              </p:cNvSpPr>
              <p:nvPr/>
            </p:nvSpPr>
            <p:spPr>
              <a:xfrm rot="13440000">
                <a:off x="7550426" y="1357660"/>
                <a:ext cx="132084" cy="132084"/>
              </a:xfrm>
              <a:prstGeom prst="rtTriangle">
                <a:avLst/>
              </a:prstGeom>
              <a:solidFill>
                <a:srgbClr val="19056E"/>
              </a:solidFill>
              <a:ln w="28575"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grpSp>
      <p:sp>
        <p:nvSpPr>
          <p:cNvPr id="84" name="Freeform 83"/>
          <p:cNvSpPr/>
          <p:nvPr/>
        </p:nvSpPr>
        <p:spPr>
          <a:xfrm>
            <a:off x="245661" y="990600"/>
            <a:ext cx="8625384" cy="4947429"/>
          </a:xfrm>
          <a:custGeom>
            <a:avLst/>
            <a:gdLst>
              <a:gd name="connsiteX0" fmla="*/ 7020194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1727441 w 8755523"/>
              <a:gd name="connsiteY5" fmla="*/ 2918717 h 2918717"/>
              <a:gd name="connsiteX0" fmla="*/ 7020194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1845759 w 8755523"/>
              <a:gd name="connsiteY5" fmla="*/ 2918717 h 2918717"/>
              <a:gd name="connsiteX0" fmla="*/ 7020194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772892 w 8755523"/>
              <a:gd name="connsiteY5" fmla="*/ 2918717 h 2918717"/>
              <a:gd name="connsiteX0" fmla="*/ 7207812 w 8755523"/>
              <a:gd name="connsiteY0" fmla="*/ 2910829 h 2918717"/>
              <a:gd name="connsiteX1" fmla="*/ 8755523 w 8755523"/>
              <a:gd name="connsiteY1" fmla="*/ 2910829 h 2918717"/>
              <a:gd name="connsiteX2" fmla="*/ 8747635 w 8755523"/>
              <a:gd name="connsiteY2" fmla="*/ 0 h 2918717"/>
              <a:gd name="connsiteX3" fmla="*/ 7888 w 8755523"/>
              <a:gd name="connsiteY3" fmla="*/ 0 h 2918717"/>
              <a:gd name="connsiteX4" fmla="*/ 0 w 8755523"/>
              <a:gd name="connsiteY4" fmla="*/ 2918717 h 2918717"/>
              <a:gd name="connsiteX5" fmla="*/ 772892 w 8755523"/>
              <a:gd name="connsiteY5" fmla="*/ 2918717 h 2918717"/>
              <a:gd name="connsiteX0" fmla="*/ 7207812 w 8755523"/>
              <a:gd name="connsiteY0" fmla="*/ 2910829 h 2929666"/>
              <a:gd name="connsiteX1" fmla="*/ 8755523 w 8755523"/>
              <a:gd name="connsiteY1" fmla="*/ 2910829 h 2929666"/>
              <a:gd name="connsiteX2" fmla="*/ 8747635 w 8755523"/>
              <a:gd name="connsiteY2" fmla="*/ 0 h 2929666"/>
              <a:gd name="connsiteX3" fmla="*/ 7888 w 8755523"/>
              <a:gd name="connsiteY3" fmla="*/ 0 h 2929666"/>
              <a:gd name="connsiteX4" fmla="*/ 0 w 8755523"/>
              <a:gd name="connsiteY4" fmla="*/ 2918717 h 2929666"/>
              <a:gd name="connsiteX5" fmla="*/ 1423302 w 8755523"/>
              <a:gd name="connsiteY5" fmla="*/ 2929666 h 2929666"/>
              <a:gd name="connsiteX0" fmla="*/ 7207812 w 8755523"/>
              <a:gd name="connsiteY0" fmla="*/ 2910829 h 2929666"/>
              <a:gd name="connsiteX1" fmla="*/ 8755523 w 8755523"/>
              <a:gd name="connsiteY1" fmla="*/ 2910829 h 2929666"/>
              <a:gd name="connsiteX2" fmla="*/ 8747635 w 8755523"/>
              <a:gd name="connsiteY2" fmla="*/ 0 h 2929666"/>
              <a:gd name="connsiteX3" fmla="*/ 7888 w 8755523"/>
              <a:gd name="connsiteY3" fmla="*/ 0 h 2929666"/>
              <a:gd name="connsiteX4" fmla="*/ 0 w 8755523"/>
              <a:gd name="connsiteY4" fmla="*/ 2918717 h 2929666"/>
              <a:gd name="connsiteX5" fmla="*/ 1198160 w 8755523"/>
              <a:gd name="connsiteY5" fmla="*/ 2929666 h 2929666"/>
              <a:gd name="connsiteX0" fmla="*/ 7207812 w 8755523"/>
              <a:gd name="connsiteY0" fmla="*/ 2910829 h 2929666"/>
              <a:gd name="connsiteX1" fmla="*/ 8755523 w 8755523"/>
              <a:gd name="connsiteY1" fmla="*/ 2910829 h 2929666"/>
              <a:gd name="connsiteX2" fmla="*/ 8747635 w 8755523"/>
              <a:gd name="connsiteY2" fmla="*/ 0 h 2929666"/>
              <a:gd name="connsiteX3" fmla="*/ 7888 w 8755523"/>
              <a:gd name="connsiteY3" fmla="*/ 0 h 2929666"/>
              <a:gd name="connsiteX4" fmla="*/ 0 w 8755523"/>
              <a:gd name="connsiteY4" fmla="*/ 2918717 h 2929666"/>
              <a:gd name="connsiteX5" fmla="*/ 1475921 w 8755523"/>
              <a:gd name="connsiteY5" fmla="*/ 2929666 h 292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23" h="2929666">
                <a:moveTo>
                  <a:pt x="7207812" y="2910829"/>
                </a:moveTo>
                <a:lnTo>
                  <a:pt x="8755523" y="2910829"/>
                </a:lnTo>
                <a:cubicBezTo>
                  <a:pt x="8752894" y="1940553"/>
                  <a:pt x="8750264" y="970276"/>
                  <a:pt x="8747635" y="0"/>
                </a:cubicBezTo>
                <a:lnTo>
                  <a:pt x="7888" y="0"/>
                </a:lnTo>
                <a:cubicBezTo>
                  <a:pt x="5259" y="972906"/>
                  <a:pt x="2629" y="1945811"/>
                  <a:pt x="0" y="2918717"/>
                </a:cubicBezTo>
                <a:lnTo>
                  <a:pt x="1475921" y="2929666"/>
                </a:lnTo>
              </a:path>
            </a:pathLst>
          </a:custGeom>
          <a:ln>
            <a:solidFill>
              <a:srgbClr val="40404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9" name="Rectangle 58"/>
          <p:cNvSpPr>
            <a:spLocks noChangeAspect="1"/>
          </p:cNvSpPr>
          <p:nvPr/>
        </p:nvSpPr>
        <p:spPr>
          <a:xfrm>
            <a:off x="369596" y="4522611"/>
            <a:ext cx="8292053" cy="335576"/>
          </a:xfrm>
          <a:prstGeom prst="rect">
            <a:avLst/>
          </a:prstGeom>
          <a:gradFill flip="none" rotWithShape="1">
            <a:gsLst>
              <a:gs pos="25000">
                <a:srgbClr val="151579"/>
              </a:gs>
              <a:gs pos="100000">
                <a:srgbClr val="0064AF"/>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365760" tIns="0" rIns="365760" bIns="0" rtlCol="0" anchor="ctr"/>
          <a:lstStyle/>
          <a:p>
            <a:pPr marL="0" lvl="1" algn="ctr" eaLnBrk="0" hangingPunct="0"/>
            <a:r>
              <a:rPr lang="en-US" b="1" dirty="0" smtClean="0">
                <a:solidFill>
                  <a:srgbClr val="FFFFFF"/>
                </a:solidFill>
              </a:rPr>
              <a:t>Educate</a:t>
            </a:r>
            <a:endParaRPr lang="en-US" b="1" dirty="0">
              <a:solidFill>
                <a:srgbClr val="FFFFFF"/>
              </a:solidFill>
            </a:endParaRPr>
          </a:p>
        </p:txBody>
      </p:sp>
      <p:sp>
        <p:nvSpPr>
          <p:cNvPr id="60" name="Rectangle 59"/>
          <p:cNvSpPr/>
          <p:nvPr/>
        </p:nvSpPr>
        <p:spPr>
          <a:xfrm>
            <a:off x="369597" y="4858187"/>
            <a:ext cx="8292052" cy="801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tIns="91440" numCol="3" rtlCol="0" anchor="t"/>
          <a:lstStyle/>
          <a:p>
            <a:pPr marL="231775" lvl="1" indent="-171450" defTabSz="457200" fontAlgn="base">
              <a:spcBef>
                <a:spcPct val="0"/>
              </a:spcBef>
              <a:spcAft>
                <a:spcPts val="300"/>
              </a:spcAft>
              <a:buClr>
                <a:schemeClr val="accent1"/>
              </a:buClr>
              <a:buFont typeface="Wingdings" pitchFamily="2" charset="2"/>
              <a:buChar char="§"/>
            </a:pPr>
            <a:r>
              <a:rPr lang="en-US" sz="1300" dirty="0" smtClean="0">
                <a:solidFill>
                  <a:srgbClr val="000000"/>
                </a:solidFill>
              </a:rPr>
              <a:t>Education Needs Assessments</a:t>
            </a:r>
          </a:p>
          <a:p>
            <a:pPr marL="231775" lvl="1" indent="-171450">
              <a:spcAft>
                <a:spcPts val="300"/>
              </a:spcAft>
              <a:buClr>
                <a:schemeClr val="accent1"/>
              </a:buClr>
              <a:buFont typeface="Wingdings" pitchFamily="2" charset="2"/>
              <a:buChar char="§"/>
            </a:pPr>
            <a:r>
              <a:rPr lang="en-US" sz="1300" dirty="0">
                <a:solidFill>
                  <a:srgbClr val="000000"/>
                </a:solidFill>
              </a:rPr>
              <a:t>Learning Paths</a:t>
            </a:r>
          </a:p>
          <a:p>
            <a:pPr marL="231775" lvl="1" indent="-171450">
              <a:spcAft>
                <a:spcPts val="300"/>
              </a:spcAft>
              <a:buClr>
                <a:schemeClr val="accent1"/>
              </a:buClr>
              <a:buFont typeface="Wingdings" pitchFamily="2" charset="2"/>
              <a:buChar char="§"/>
            </a:pPr>
            <a:r>
              <a:rPr lang="en-US" sz="1300" dirty="0">
                <a:solidFill>
                  <a:srgbClr val="000000"/>
                </a:solidFill>
              </a:rPr>
              <a:t>CA Productivity </a:t>
            </a:r>
            <a:r>
              <a:rPr lang="en-US" sz="1300" dirty="0" smtClean="0">
                <a:solidFill>
                  <a:srgbClr val="000000"/>
                </a:solidFill>
              </a:rPr>
              <a:t>Accelerator </a:t>
            </a:r>
          </a:p>
          <a:p>
            <a:pPr marL="171450" lvl="1" indent="-171450">
              <a:spcAft>
                <a:spcPts val="300"/>
              </a:spcAft>
              <a:buClr>
                <a:schemeClr val="accent1"/>
              </a:buClr>
              <a:buFont typeface="Wingdings" pitchFamily="2" charset="2"/>
              <a:buChar char="§"/>
            </a:pPr>
            <a:endParaRPr lang="en-US" sz="1300" dirty="0">
              <a:solidFill>
                <a:srgbClr val="000000"/>
              </a:solidFill>
            </a:endParaRPr>
          </a:p>
          <a:p>
            <a:pPr marL="171450" lvl="1" indent="-171450">
              <a:spcAft>
                <a:spcPts val="300"/>
              </a:spcAft>
              <a:buClr>
                <a:schemeClr val="accent1"/>
              </a:buClr>
              <a:buFont typeface="Wingdings" pitchFamily="2" charset="2"/>
              <a:buChar char="§"/>
            </a:pPr>
            <a:r>
              <a:rPr lang="en-US" sz="1300" dirty="0" smtClean="0">
                <a:solidFill>
                  <a:srgbClr val="000000"/>
                </a:solidFill>
              </a:rPr>
              <a:t>Instructor </a:t>
            </a:r>
            <a:r>
              <a:rPr lang="en-US" sz="1300" dirty="0">
                <a:solidFill>
                  <a:srgbClr val="000000"/>
                </a:solidFill>
              </a:rPr>
              <a:t>Led </a:t>
            </a:r>
            <a:r>
              <a:rPr lang="en-US" sz="1300" dirty="0" smtClean="0">
                <a:solidFill>
                  <a:srgbClr val="000000"/>
                </a:solidFill>
              </a:rPr>
              <a:t>Training             (Virtual, Onsite and Classroom)</a:t>
            </a:r>
            <a:endParaRPr lang="en-US" sz="1300" dirty="0">
              <a:solidFill>
                <a:srgbClr val="000000"/>
              </a:solidFill>
            </a:endParaRPr>
          </a:p>
          <a:p>
            <a:pPr marL="171450" lvl="1" indent="-171450" defTabSz="457200" fontAlgn="base">
              <a:spcBef>
                <a:spcPct val="0"/>
              </a:spcBef>
              <a:spcAft>
                <a:spcPts val="300"/>
              </a:spcAft>
              <a:buClr>
                <a:schemeClr val="accent1"/>
              </a:buClr>
              <a:buFont typeface="Wingdings" pitchFamily="2" charset="2"/>
              <a:buChar char="§"/>
            </a:pPr>
            <a:r>
              <a:rPr lang="en-US" sz="1300" dirty="0" smtClean="0">
                <a:solidFill>
                  <a:srgbClr val="000000"/>
                </a:solidFill>
              </a:rPr>
              <a:t>Web Based Training</a:t>
            </a:r>
          </a:p>
          <a:p>
            <a:pPr marL="171450" lvl="1" indent="-171450" defTabSz="457200" fontAlgn="base">
              <a:spcBef>
                <a:spcPct val="0"/>
              </a:spcBef>
              <a:spcAft>
                <a:spcPts val="300"/>
              </a:spcAft>
              <a:buClr>
                <a:schemeClr val="accent1"/>
              </a:buClr>
              <a:buFont typeface="Wingdings" pitchFamily="2" charset="2"/>
              <a:buChar char="§"/>
            </a:pPr>
            <a:endParaRPr lang="en-US" sz="1300" dirty="0" smtClean="0">
              <a:solidFill>
                <a:srgbClr val="000000"/>
              </a:solidFill>
            </a:endParaRPr>
          </a:p>
          <a:p>
            <a:pPr marL="171450" lvl="1" indent="-171450" defTabSz="457200" fontAlgn="base">
              <a:spcBef>
                <a:spcPct val="0"/>
              </a:spcBef>
              <a:spcAft>
                <a:spcPts val="300"/>
              </a:spcAft>
              <a:buClr>
                <a:schemeClr val="accent1"/>
              </a:buClr>
              <a:buFont typeface="Wingdings" pitchFamily="2" charset="2"/>
              <a:buChar char="§"/>
            </a:pPr>
            <a:r>
              <a:rPr lang="en-US" sz="1300" dirty="0" smtClean="0">
                <a:solidFill>
                  <a:srgbClr val="000000"/>
                </a:solidFill>
              </a:rPr>
              <a:t>On-Site Enablement</a:t>
            </a:r>
          </a:p>
          <a:p>
            <a:pPr marL="171450" lvl="1" indent="-171450" defTabSz="457200" fontAlgn="base">
              <a:spcBef>
                <a:spcPct val="0"/>
              </a:spcBef>
              <a:spcAft>
                <a:spcPts val="300"/>
              </a:spcAft>
              <a:buClr>
                <a:schemeClr val="accent1"/>
              </a:buClr>
              <a:buFont typeface="Wingdings" pitchFamily="2" charset="2"/>
              <a:buChar char="§"/>
            </a:pPr>
            <a:r>
              <a:rPr lang="en-US" sz="1300" dirty="0" smtClean="0">
                <a:solidFill>
                  <a:srgbClr val="000000"/>
                </a:solidFill>
              </a:rPr>
              <a:t>Certification</a:t>
            </a:r>
          </a:p>
          <a:p>
            <a:pPr marL="171450" lvl="1" indent="-171450" defTabSz="457200" fontAlgn="base">
              <a:spcBef>
                <a:spcPct val="0"/>
              </a:spcBef>
              <a:spcAft>
                <a:spcPts val="300"/>
              </a:spcAft>
              <a:buClr>
                <a:schemeClr val="accent1"/>
              </a:buClr>
              <a:buFont typeface="Wingdings" pitchFamily="2" charset="2"/>
              <a:buChar char="§"/>
            </a:pPr>
            <a:endParaRPr lang="en-US" sz="1300" dirty="0">
              <a:solidFill>
                <a:srgbClr val="000000"/>
              </a:solidFill>
            </a:endParaRPr>
          </a:p>
        </p:txBody>
      </p:sp>
    </p:spTree>
    <p:extLst>
      <p:ext uri="{BB962C8B-B14F-4D97-AF65-F5344CB8AC3E}">
        <p14:creationId xmlns:p14="http://schemas.microsoft.com/office/powerpoint/2010/main" val="31131966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Run-and-Operate Services available for: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3196095"/>
              </p:ext>
            </p:extLst>
          </p:nvPr>
        </p:nvGraphicFramePr>
        <p:xfrm>
          <a:off x="304800" y="1295400"/>
          <a:ext cx="8460827" cy="4739640"/>
        </p:xfrm>
        <a:graphic>
          <a:graphicData uri="http://schemas.openxmlformats.org/drawingml/2006/table">
            <a:tbl>
              <a:tblPr/>
              <a:tblGrid>
                <a:gridCol w="2404656"/>
                <a:gridCol w="2137472"/>
                <a:gridCol w="3918699"/>
              </a:tblGrid>
              <a:tr h="533400">
                <a:tc>
                  <a:txBody>
                    <a:bodyPr/>
                    <a:lstStyle/>
                    <a:p>
                      <a:pPr marL="0" marR="0" algn="ctr">
                        <a:spcBef>
                          <a:spcPts val="0"/>
                        </a:spcBef>
                        <a:spcAft>
                          <a:spcPts val="0"/>
                        </a:spcAft>
                      </a:pPr>
                      <a:r>
                        <a:rPr lang="en-US" sz="1800" b="1" dirty="0" smtClean="0">
                          <a:solidFill>
                            <a:schemeClr val="bg1"/>
                          </a:solidFill>
                          <a:latin typeface="Calibri"/>
                          <a:ea typeface="Calibri"/>
                          <a:cs typeface="Times New Roman"/>
                        </a:rPr>
                        <a:t>Service Portfolio Management</a:t>
                      </a:r>
                      <a:endParaRPr lang="en-US" sz="1800" b="1" dirty="0">
                        <a:solidFill>
                          <a:schemeClr val="bg1"/>
                        </a:solidFill>
                        <a:latin typeface="Calibri"/>
                        <a:ea typeface="Calibri"/>
                        <a:cs typeface="Times New Roman"/>
                      </a:endParaRPr>
                    </a:p>
                  </a:txBody>
                  <a:tcPr marL="43774" marR="43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AF"/>
                    </a:solidFill>
                  </a:tcPr>
                </a:tc>
                <a:tc>
                  <a:txBody>
                    <a:bodyPr/>
                    <a:lstStyle/>
                    <a:p>
                      <a:pPr marL="0" marR="0" algn="ctr">
                        <a:spcBef>
                          <a:spcPts val="0"/>
                        </a:spcBef>
                        <a:spcAft>
                          <a:spcPts val="0"/>
                        </a:spcAft>
                      </a:pPr>
                      <a:r>
                        <a:rPr lang="en-US" sz="1800" b="1" dirty="0">
                          <a:solidFill>
                            <a:schemeClr val="bg1"/>
                          </a:solidFill>
                          <a:latin typeface="Calibri"/>
                          <a:ea typeface="Calibri"/>
                          <a:cs typeface="Times New Roman"/>
                        </a:rPr>
                        <a:t>Security</a:t>
                      </a:r>
                      <a:endParaRPr lang="en-US" sz="1800" dirty="0">
                        <a:solidFill>
                          <a:schemeClr val="bg1"/>
                        </a:solidFill>
                        <a:latin typeface="Calibri"/>
                        <a:ea typeface="Calibri"/>
                        <a:cs typeface="Times New Roman"/>
                      </a:endParaRPr>
                    </a:p>
                  </a:txBody>
                  <a:tcPr marL="43774" marR="43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800" b="1" dirty="0">
                          <a:solidFill>
                            <a:schemeClr val="bg1"/>
                          </a:solidFill>
                          <a:latin typeface="Calibri"/>
                          <a:ea typeface="Calibri"/>
                          <a:cs typeface="Times New Roman"/>
                        </a:rPr>
                        <a:t>Service Assurance</a:t>
                      </a:r>
                      <a:endParaRPr lang="en-US" sz="1800" dirty="0">
                        <a:solidFill>
                          <a:schemeClr val="bg1"/>
                        </a:solidFill>
                        <a:latin typeface="Calibri"/>
                        <a:ea typeface="Calibri"/>
                        <a:cs typeface="Times New Roman"/>
                      </a:endParaRPr>
                    </a:p>
                  </a:txBody>
                  <a:tcPr marL="43774" marR="43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191000">
                <a:tc>
                  <a:txBody>
                    <a:bodyPr/>
                    <a:lstStyle/>
                    <a:p>
                      <a:pPr marL="0" marR="0">
                        <a:spcBef>
                          <a:spcPts val="0"/>
                        </a:spcBef>
                        <a:spcAft>
                          <a:spcPts val="0"/>
                        </a:spcAft>
                      </a:pPr>
                      <a:endParaRPr lang="en-US" sz="1000" dirty="0" smtClean="0">
                        <a:solidFill>
                          <a:srgbClr val="000000"/>
                        </a:solidFill>
                        <a:latin typeface="Calibri"/>
                        <a:ea typeface="Calibri"/>
                        <a:cs typeface="Times New Roman"/>
                      </a:endParaRPr>
                    </a:p>
                    <a:p>
                      <a:pPr marL="52388" marR="0" indent="0">
                        <a:spcBef>
                          <a:spcPts val="0"/>
                        </a:spcBef>
                        <a:spcAft>
                          <a:spcPts val="0"/>
                        </a:spcAft>
                      </a:pPr>
                      <a:r>
                        <a:rPr lang="en-US" sz="1400" b="0" dirty="0" smtClean="0">
                          <a:solidFill>
                            <a:srgbClr val="000000"/>
                          </a:solidFill>
                          <a:latin typeface="Calibri"/>
                          <a:ea typeface="Calibri"/>
                          <a:cs typeface="Times New Roman"/>
                        </a:rPr>
                        <a:t>CA -Service </a:t>
                      </a:r>
                      <a:r>
                        <a:rPr lang="en-US" sz="1400" b="0" dirty="0">
                          <a:solidFill>
                            <a:srgbClr val="000000"/>
                          </a:solidFill>
                          <a:latin typeface="Calibri"/>
                          <a:ea typeface="Calibri"/>
                          <a:cs typeface="Times New Roman"/>
                        </a:rPr>
                        <a:t>Desk </a:t>
                      </a:r>
                      <a:r>
                        <a:rPr lang="en-US" sz="1400" b="0" dirty="0" smtClean="0">
                          <a:solidFill>
                            <a:srgbClr val="000000"/>
                          </a:solidFill>
                          <a:latin typeface="Calibri"/>
                          <a:ea typeface="Calibri"/>
                          <a:cs typeface="Times New Roman"/>
                        </a:rPr>
                        <a:t>Manager</a:t>
                      </a:r>
                    </a:p>
                    <a:p>
                      <a:pPr marL="52388" marR="0" indent="0">
                        <a:spcBef>
                          <a:spcPts val="0"/>
                        </a:spcBef>
                        <a:spcAft>
                          <a:spcPts val="0"/>
                        </a:spcAft>
                      </a:pPr>
                      <a:r>
                        <a:rPr lang="en-US" sz="1000" dirty="0">
                          <a:solidFill>
                            <a:srgbClr val="000000"/>
                          </a:solidFill>
                          <a:latin typeface="Calibri"/>
                          <a:ea typeface="Calibri"/>
                          <a:cs typeface="Times New Roman"/>
                        </a:rPr>
                        <a:t/>
                      </a:r>
                      <a:br>
                        <a:rPr lang="en-US" sz="10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a:t>
                      </a:r>
                      <a:r>
                        <a:rPr lang="en-US" sz="1400" baseline="0" dirty="0" smtClean="0">
                          <a:solidFill>
                            <a:srgbClr val="000000"/>
                          </a:solidFill>
                          <a:latin typeface="Calibri"/>
                          <a:ea typeface="Calibri"/>
                          <a:cs typeface="Times New Roman"/>
                        </a:rPr>
                        <a:t> </a:t>
                      </a:r>
                      <a:r>
                        <a:rPr lang="en-US" sz="1400" dirty="0" smtClean="0">
                          <a:solidFill>
                            <a:srgbClr val="000000"/>
                          </a:solidFill>
                          <a:latin typeface="Calibri"/>
                          <a:ea typeface="Calibri"/>
                          <a:cs typeface="Times New Roman"/>
                        </a:rPr>
                        <a:t>Service Catalog</a:t>
                      </a:r>
                    </a:p>
                    <a:p>
                      <a:pPr marL="52388" marR="0" indent="0">
                        <a:spcBef>
                          <a:spcPts val="0"/>
                        </a:spcBef>
                        <a:spcAft>
                          <a:spcPts val="0"/>
                        </a:spcAft>
                      </a:pPr>
                      <a:endParaRPr lang="en-US" sz="1400" dirty="0" smtClean="0">
                        <a:solidFill>
                          <a:srgbClr val="000000"/>
                        </a:solidFill>
                        <a:latin typeface="Calibri"/>
                        <a:ea typeface="Calibri"/>
                        <a:cs typeface="Times New Roman"/>
                      </a:endParaRPr>
                    </a:p>
                    <a:p>
                      <a:pPr marL="52388" marR="0" indent="0">
                        <a:spcBef>
                          <a:spcPts val="0"/>
                        </a:spcBef>
                        <a:spcAft>
                          <a:spcPts val="0"/>
                        </a:spcAft>
                      </a:pPr>
                      <a:r>
                        <a:rPr lang="en-US" sz="1400" dirty="0" smtClean="0">
                          <a:solidFill>
                            <a:srgbClr val="000000"/>
                          </a:solidFill>
                          <a:latin typeface="Calibri"/>
                          <a:ea typeface="Calibri"/>
                          <a:cs typeface="Times New Roman"/>
                        </a:rPr>
                        <a:t>CA Clarity PPM</a:t>
                      </a:r>
                      <a:endParaRPr lang="en-US" sz="1400" dirty="0">
                        <a:latin typeface="Calibri"/>
                        <a:ea typeface="Calibri"/>
                        <a:cs typeface="Times New Roman"/>
                      </a:endParaRPr>
                    </a:p>
                  </a:txBody>
                  <a:tcPr marL="43774" marR="43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7475" marR="0" indent="-117475">
                        <a:spcBef>
                          <a:spcPts val="0"/>
                        </a:spcBef>
                        <a:spcAft>
                          <a:spcPts val="0"/>
                        </a:spcAft>
                      </a:pPr>
                      <a:endParaRPr lang="en-US" sz="1000" dirty="0" smtClean="0">
                        <a:solidFill>
                          <a:srgbClr val="000000"/>
                        </a:solidFill>
                        <a:latin typeface="Calibri"/>
                        <a:ea typeface="Calibri"/>
                        <a:cs typeface="Times New Roman"/>
                      </a:endParaRPr>
                    </a:p>
                    <a:p>
                      <a:pPr marL="52388" marR="0" indent="0">
                        <a:spcBef>
                          <a:spcPts val="0"/>
                        </a:spcBef>
                        <a:spcAft>
                          <a:spcPts val="0"/>
                        </a:spcAft>
                      </a:pPr>
                      <a:r>
                        <a:rPr lang="en-US" sz="1400" dirty="0" smtClean="0">
                          <a:solidFill>
                            <a:srgbClr val="000000"/>
                          </a:solidFill>
                          <a:latin typeface="Calibri"/>
                          <a:ea typeface="Calibri"/>
                          <a:cs typeface="Times New Roman"/>
                        </a:rPr>
                        <a:t>CA IdentityMinder </a:t>
                      </a:r>
                    </a:p>
                    <a:p>
                      <a:pPr marL="52388" marR="0" indent="0">
                        <a:spcBef>
                          <a:spcPts val="0"/>
                        </a:spcBef>
                        <a:spcAft>
                          <a:spcPts val="0"/>
                        </a:spcAft>
                      </a:pPr>
                      <a:endParaRPr lang="en-US" sz="1000" dirty="0" smtClean="0">
                        <a:solidFill>
                          <a:srgbClr val="000000"/>
                        </a:solidFill>
                        <a:latin typeface="Calibri"/>
                        <a:ea typeface="Calibri"/>
                        <a:cs typeface="Times New Roman"/>
                      </a:endParaRPr>
                    </a:p>
                    <a:p>
                      <a:pPr marL="52388" marR="0" indent="0">
                        <a:spcBef>
                          <a:spcPts val="0"/>
                        </a:spcBef>
                        <a:spcAft>
                          <a:spcPts val="0"/>
                        </a:spcAft>
                      </a:pPr>
                      <a:r>
                        <a:rPr lang="en-US" sz="1400" dirty="0" smtClean="0">
                          <a:solidFill>
                            <a:srgbClr val="000000"/>
                          </a:solidFill>
                          <a:latin typeface="Calibri"/>
                          <a:ea typeface="Calibri"/>
                          <a:cs typeface="Times New Roman"/>
                        </a:rPr>
                        <a:t>CA GovernanceMinder</a:t>
                      </a:r>
                    </a:p>
                    <a:p>
                      <a:pPr marL="52388" marR="0" indent="0">
                        <a:spcBef>
                          <a:spcPts val="0"/>
                        </a:spcBef>
                        <a:spcAft>
                          <a:spcPts val="0"/>
                        </a:spcAft>
                      </a:pPr>
                      <a:r>
                        <a:rPr lang="en-US" sz="1000" dirty="0">
                          <a:solidFill>
                            <a:srgbClr val="000000"/>
                          </a:solidFill>
                          <a:latin typeface="Calibri"/>
                          <a:ea typeface="Calibri"/>
                          <a:cs typeface="Times New Roman"/>
                        </a:rPr>
                        <a:t/>
                      </a:r>
                      <a:br>
                        <a:rPr lang="en-US" sz="10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a:t>
                      </a:r>
                      <a:r>
                        <a:rPr lang="en-US" sz="1400" baseline="0" dirty="0" smtClean="0">
                          <a:solidFill>
                            <a:srgbClr val="000000"/>
                          </a:solidFill>
                          <a:latin typeface="Calibri"/>
                          <a:ea typeface="Calibri"/>
                          <a:cs typeface="Times New Roman"/>
                        </a:rPr>
                        <a:t> </a:t>
                      </a:r>
                      <a:r>
                        <a:rPr lang="en-US" sz="1400" dirty="0" smtClean="0">
                          <a:solidFill>
                            <a:srgbClr val="000000"/>
                          </a:solidFill>
                          <a:latin typeface="Calibri"/>
                          <a:ea typeface="Calibri"/>
                          <a:cs typeface="Times New Roman"/>
                        </a:rPr>
                        <a:t>ControlMinder</a:t>
                      </a:r>
                      <a:endParaRPr lang="en-US" sz="1100" dirty="0" smtClean="0">
                        <a:solidFill>
                          <a:srgbClr val="000000"/>
                        </a:solidFill>
                        <a:latin typeface="Calibri"/>
                        <a:ea typeface="Calibri"/>
                        <a:cs typeface="Times New Roman"/>
                      </a:endParaRPr>
                    </a:p>
                    <a:p>
                      <a:pPr marL="52388" marR="0" indent="0">
                        <a:spcBef>
                          <a:spcPts val="0"/>
                        </a:spcBef>
                        <a:spcAft>
                          <a:spcPts val="0"/>
                        </a:spcAft>
                      </a:pPr>
                      <a:r>
                        <a:rPr lang="en-US" sz="1000" dirty="0">
                          <a:solidFill>
                            <a:srgbClr val="000000"/>
                          </a:solidFill>
                          <a:latin typeface="Calibri"/>
                          <a:ea typeface="Calibri"/>
                          <a:cs typeface="Times New Roman"/>
                        </a:rPr>
                        <a:t/>
                      </a:r>
                      <a:br>
                        <a:rPr lang="en-US" sz="10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SiteMinder</a:t>
                      </a:r>
                      <a:endParaRPr lang="en-US" sz="1200" dirty="0">
                        <a:latin typeface="Calibri"/>
                        <a:ea typeface="Calibri"/>
                        <a:cs typeface="Times New Roman"/>
                      </a:endParaRPr>
                    </a:p>
                  </a:txBody>
                  <a:tcPr marL="43774" marR="4377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b="1" dirty="0" smtClean="0">
                        <a:solidFill>
                          <a:srgbClr val="000000"/>
                        </a:solidFill>
                        <a:latin typeface="Calibri"/>
                        <a:ea typeface="Calibri"/>
                        <a:cs typeface="Times New Roman"/>
                      </a:endParaRPr>
                    </a:p>
                    <a:p>
                      <a:pPr marL="52388" marR="0" indent="0">
                        <a:spcBef>
                          <a:spcPts val="0"/>
                        </a:spcBef>
                        <a:spcAft>
                          <a:spcPts val="0"/>
                        </a:spcAft>
                      </a:pPr>
                      <a:r>
                        <a:rPr lang="en-US" sz="1400" b="1" dirty="0" smtClean="0">
                          <a:solidFill>
                            <a:srgbClr val="000000"/>
                          </a:solidFill>
                          <a:latin typeface="Calibri"/>
                          <a:ea typeface="Calibri"/>
                          <a:cs typeface="Times New Roman"/>
                        </a:rPr>
                        <a:t>Application </a:t>
                      </a:r>
                      <a:r>
                        <a:rPr lang="en-US" sz="1400" b="1" dirty="0">
                          <a:solidFill>
                            <a:srgbClr val="000000"/>
                          </a:solidFill>
                          <a:latin typeface="Calibri"/>
                          <a:ea typeface="Calibri"/>
                          <a:cs typeface="Times New Roman"/>
                        </a:rPr>
                        <a:t>Performance Management</a:t>
                      </a:r>
                      <a:r>
                        <a:rPr lang="en-US" sz="1400" dirty="0">
                          <a:solidFill>
                            <a:srgbClr val="000000"/>
                          </a:solidFill>
                          <a:latin typeface="Calibri"/>
                          <a:ea typeface="Calibri"/>
                          <a:cs typeface="Times New Roman"/>
                        </a:rPr>
                        <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APM </a:t>
                      </a:r>
                      <a:r>
                        <a:rPr lang="en-US" sz="1400" dirty="0">
                          <a:solidFill>
                            <a:srgbClr val="000000"/>
                          </a:solidFill>
                          <a:latin typeface="Calibri"/>
                          <a:ea typeface="Calibri"/>
                          <a:cs typeface="Times New Roman"/>
                        </a:rPr>
                        <a:t>Introscope</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APM </a:t>
                      </a:r>
                      <a:r>
                        <a:rPr lang="en-US" sz="1400" dirty="0">
                          <a:solidFill>
                            <a:srgbClr val="000000"/>
                          </a:solidFill>
                          <a:latin typeface="Calibri"/>
                          <a:ea typeface="Calibri"/>
                          <a:cs typeface="Times New Roman"/>
                        </a:rPr>
                        <a:t>Customer Experience Manager</a:t>
                      </a:r>
                      <a:br>
                        <a:rPr lang="en-US" sz="1400" dirty="0">
                          <a:solidFill>
                            <a:srgbClr val="000000"/>
                          </a:solidFill>
                          <a:latin typeface="Calibri"/>
                          <a:ea typeface="Calibri"/>
                          <a:cs typeface="Times New Roman"/>
                        </a:rPr>
                      </a:br>
                      <a:r>
                        <a:rPr lang="en-US" sz="1000" dirty="0">
                          <a:solidFill>
                            <a:srgbClr val="000000"/>
                          </a:solidFill>
                          <a:latin typeface="Calibri"/>
                          <a:ea typeface="Calibri"/>
                          <a:cs typeface="Times New Roman"/>
                        </a:rPr>
                        <a:t/>
                      </a:r>
                      <a:br>
                        <a:rPr lang="en-US" sz="1000" dirty="0">
                          <a:solidFill>
                            <a:srgbClr val="000000"/>
                          </a:solidFill>
                          <a:latin typeface="Calibri"/>
                          <a:ea typeface="Calibri"/>
                          <a:cs typeface="Times New Roman"/>
                        </a:rPr>
                      </a:br>
                      <a:r>
                        <a:rPr lang="en-US" sz="1400" b="1" dirty="0">
                          <a:solidFill>
                            <a:srgbClr val="000000"/>
                          </a:solidFill>
                          <a:latin typeface="Calibri"/>
                          <a:ea typeface="Calibri"/>
                          <a:cs typeface="Times New Roman"/>
                        </a:rPr>
                        <a:t>Converged Infrastructure Management</a:t>
                      </a:r>
                      <a:r>
                        <a:rPr lang="en-US" sz="1400" dirty="0">
                          <a:solidFill>
                            <a:srgbClr val="000000"/>
                          </a:solidFill>
                          <a:latin typeface="Calibri"/>
                          <a:ea typeface="Calibri"/>
                          <a:cs typeface="Times New Roman"/>
                        </a:rPr>
                        <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Spectrum</a:t>
                      </a:r>
                      <a:r>
                        <a:rPr lang="en-US" sz="1400" dirty="0">
                          <a:solidFill>
                            <a:srgbClr val="000000"/>
                          </a:solidFill>
                          <a:latin typeface="Calibri"/>
                          <a:ea typeface="Calibri"/>
                          <a:cs typeface="Times New Roman"/>
                        </a:rPr>
                        <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Network </a:t>
                      </a:r>
                      <a:r>
                        <a:rPr lang="en-US" sz="1400" dirty="0">
                          <a:solidFill>
                            <a:srgbClr val="000000"/>
                          </a:solidFill>
                          <a:latin typeface="Calibri"/>
                          <a:ea typeface="Calibri"/>
                          <a:cs typeface="Times New Roman"/>
                        </a:rPr>
                        <a:t>Flow Analysis</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System </a:t>
                      </a:r>
                      <a:r>
                        <a:rPr lang="en-US" sz="1400" dirty="0">
                          <a:solidFill>
                            <a:srgbClr val="000000"/>
                          </a:solidFill>
                          <a:latin typeface="Calibri"/>
                          <a:ea typeface="Calibri"/>
                          <a:cs typeface="Times New Roman"/>
                        </a:rPr>
                        <a:t>Performance for Infrastructure </a:t>
                      </a:r>
                      <a:r>
                        <a:rPr lang="en-US" sz="1400" dirty="0" smtClean="0">
                          <a:solidFill>
                            <a:srgbClr val="000000"/>
                          </a:solidFill>
                          <a:latin typeface="Calibri"/>
                          <a:ea typeface="Calibri"/>
                          <a:cs typeface="Times New Roman"/>
                        </a:rPr>
                        <a:t>Managers</a:t>
                      </a:r>
                      <a:r>
                        <a:rPr lang="en-US" sz="1400" dirty="0">
                          <a:solidFill>
                            <a:srgbClr val="000000"/>
                          </a:solidFill>
                          <a:latin typeface="Calibri"/>
                          <a:ea typeface="Calibri"/>
                          <a:cs typeface="Times New Roman"/>
                        </a:rPr>
                        <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Virtual </a:t>
                      </a:r>
                      <a:r>
                        <a:rPr lang="en-US" sz="1400" dirty="0">
                          <a:solidFill>
                            <a:srgbClr val="000000"/>
                          </a:solidFill>
                          <a:latin typeface="Calibri"/>
                          <a:ea typeface="Calibri"/>
                          <a:cs typeface="Times New Roman"/>
                        </a:rPr>
                        <a:t>Assurance for Infrastructure Managers</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Application </a:t>
                      </a:r>
                      <a:r>
                        <a:rPr lang="en-US" sz="1400" dirty="0">
                          <a:solidFill>
                            <a:srgbClr val="000000"/>
                          </a:solidFill>
                          <a:latin typeface="Calibri"/>
                          <a:ea typeface="Calibri"/>
                          <a:cs typeface="Times New Roman"/>
                        </a:rPr>
                        <a:t>Delivery </a:t>
                      </a:r>
                      <a:r>
                        <a:rPr lang="en-US" sz="1400" dirty="0" smtClean="0">
                          <a:solidFill>
                            <a:srgbClr val="000000"/>
                          </a:solidFill>
                          <a:latin typeface="Calibri"/>
                          <a:ea typeface="Calibri"/>
                          <a:cs typeface="Times New Roman"/>
                        </a:rPr>
                        <a:t>Analysis</a:t>
                      </a:r>
                    </a:p>
                    <a:p>
                      <a:pPr marL="52388" marR="0" indent="0">
                        <a:spcBef>
                          <a:spcPts val="0"/>
                        </a:spcBef>
                        <a:spcAft>
                          <a:spcPts val="0"/>
                        </a:spcAft>
                      </a:pPr>
                      <a:r>
                        <a:rPr lang="en-US" sz="1400" dirty="0" smtClean="0">
                          <a:solidFill>
                            <a:srgbClr val="000000"/>
                          </a:solidFill>
                          <a:latin typeface="Calibri"/>
                          <a:ea typeface="Calibri"/>
                          <a:cs typeface="Times New Roman"/>
                        </a:rPr>
                        <a:t>CA APM</a:t>
                      </a:r>
                      <a:r>
                        <a:rPr lang="en-US" sz="1400" dirty="0">
                          <a:solidFill>
                            <a:srgbClr val="000000"/>
                          </a:solidFill>
                          <a:latin typeface="Calibri"/>
                          <a:ea typeface="Calibri"/>
                          <a:cs typeface="Times New Roman"/>
                        </a:rPr>
                        <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NetVoyant</a:t>
                      </a:r>
                      <a:r>
                        <a:rPr lang="en-US" sz="1400" dirty="0">
                          <a:solidFill>
                            <a:srgbClr val="000000"/>
                          </a:solidFill>
                          <a:latin typeface="Calibri"/>
                          <a:ea typeface="Calibri"/>
                          <a:cs typeface="Times New Roman"/>
                        </a:rPr>
                        <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eHealth </a:t>
                      </a:r>
                      <a:r>
                        <a:rPr lang="en-US" sz="1400" dirty="0">
                          <a:solidFill>
                            <a:srgbClr val="000000"/>
                          </a:solidFill>
                          <a:latin typeface="Calibri"/>
                          <a:ea typeface="Calibri"/>
                          <a:cs typeface="Times New Roman"/>
                        </a:rPr>
                        <a:t>Performance Manager</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Nimsoft </a:t>
                      </a:r>
                      <a:r>
                        <a:rPr lang="en-US" sz="1400" dirty="0">
                          <a:solidFill>
                            <a:srgbClr val="000000"/>
                          </a:solidFill>
                          <a:latin typeface="Calibri"/>
                          <a:ea typeface="Calibri"/>
                          <a:cs typeface="Times New Roman"/>
                        </a:rPr>
                        <a:t>Monitor</a:t>
                      </a:r>
                      <a:br>
                        <a:rPr lang="en-US" sz="1400" dirty="0">
                          <a:solidFill>
                            <a:srgbClr val="000000"/>
                          </a:solidFill>
                          <a:latin typeface="Calibri"/>
                          <a:ea typeface="Calibri"/>
                          <a:cs typeface="Times New Roman"/>
                        </a:rPr>
                      </a:br>
                      <a:r>
                        <a:rPr lang="en-US" sz="1000" dirty="0">
                          <a:solidFill>
                            <a:srgbClr val="000000"/>
                          </a:solidFill>
                          <a:latin typeface="Calibri"/>
                          <a:ea typeface="Calibri"/>
                          <a:cs typeface="Times New Roman"/>
                        </a:rPr>
                        <a:t/>
                      </a:r>
                      <a:br>
                        <a:rPr lang="en-US" sz="10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a:t>
                      </a:r>
                      <a:r>
                        <a:rPr lang="en-US" sz="1400" b="0" dirty="0" smtClean="0">
                          <a:solidFill>
                            <a:srgbClr val="000000"/>
                          </a:solidFill>
                          <a:latin typeface="Calibri"/>
                          <a:ea typeface="Calibri"/>
                          <a:cs typeface="Times New Roman"/>
                        </a:rPr>
                        <a:t>Service </a:t>
                      </a:r>
                      <a:r>
                        <a:rPr lang="en-US" sz="1400" b="0" dirty="0">
                          <a:solidFill>
                            <a:srgbClr val="000000"/>
                          </a:solidFill>
                          <a:latin typeface="Calibri"/>
                          <a:ea typeface="Calibri"/>
                          <a:cs typeface="Times New Roman"/>
                        </a:rPr>
                        <a:t>Operations Insight</a:t>
                      </a:r>
                      <a:r>
                        <a:rPr lang="en-US" sz="1400" dirty="0">
                          <a:solidFill>
                            <a:srgbClr val="000000"/>
                          </a:solidFill>
                          <a:latin typeface="Calibri"/>
                          <a:ea typeface="Calibri"/>
                          <a:cs typeface="Times New Roman"/>
                        </a:rPr>
                        <a:t/>
                      </a:r>
                      <a:br>
                        <a:rPr lang="en-US" sz="1400" dirty="0">
                          <a:solidFill>
                            <a:srgbClr val="000000"/>
                          </a:solidFill>
                          <a:latin typeface="Calibri"/>
                          <a:ea typeface="Calibri"/>
                          <a:cs typeface="Times New Roman"/>
                        </a:rPr>
                      </a:br>
                      <a:r>
                        <a:rPr lang="en-US" sz="1400" dirty="0" smtClean="0">
                          <a:solidFill>
                            <a:srgbClr val="000000"/>
                          </a:solidFill>
                          <a:latin typeface="Calibri"/>
                          <a:ea typeface="Calibri"/>
                          <a:cs typeface="Times New Roman"/>
                        </a:rPr>
                        <a:t>CA </a:t>
                      </a:r>
                      <a:r>
                        <a:rPr lang="en-US" sz="1400" b="0" dirty="0" smtClean="0">
                          <a:solidFill>
                            <a:srgbClr val="000000"/>
                          </a:solidFill>
                          <a:latin typeface="Calibri"/>
                          <a:ea typeface="Calibri"/>
                          <a:cs typeface="Times New Roman"/>
                        </a:rPr>
                        <a:t>Executive </a:t>
                      </a:r>
                      <a:r>
                        <a:rPr lang="en-US" sz="1400" b="0" dirty="0">
                          <a:solidFill>
                            <a:srgbClr val="000000"/>
                          </a:solidFill>
                          <a:latin typeface="Calibri"/>
                          <a:ea typeface="Calibri"/>
                          <a:cs typeface="Times New Roman"/>
                        </a:rPr>
                        <a:t>Insight </a:t>
                      </a:r>
                      <a:endParaRPr lang="en-US" sz="1400" b="0" dirty="0">
                        <a:latin typeface="Calibri"/>
                        <a:ea typeface="Calibri"/>
                        <a:cs typeface="Times New Roman"/>
                      </a:endParaRPr>
                    </a:p>
                  </a:txBody>
                  <a:tcPr marL="43774" marR="437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4876800" y="1935480"/>
            <a:ext cx="3124200" cy="762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24284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FS Joey"/>
              </a:rPr>
              <a:t>Your stakeholders </a:t>
            </a:r>
            <a:r>
              <a:rPr lang="en-US" dirty="0">
                <a:cs typeface="FS Joey"/>
              </a:rPr>
              <a:t>a</a:t>
            </a:r>
            <a:r>
              <a:rPr lang="en-US" dirty="0" smtClean="0"/>
              <a:t>sked</a:t>
            </a:r>
            <a:r>
              <a:rPr lang="en-US" dirty="0"/>
              <a:t>. </a:t>
            </a:r>
            <a:r>
              <a:rPr lang="en-US" dirty="0" smtClean="0"/>
              <a:t/>
            </a:r>
            <a:br>
              <a:rPr lang="en-US" dirty="0" smtClean="0"/>
            </a:br>
            <a:r>
              <a:rPr lang="en-US" dirty="0" smtClean="0"/>
              <a:t>CA Application Performance Management delivers.</a:t>
            </a:r>
            <a:endParaRPr lang="en-US" dirty="0"/>
          </a:p>
        </p:txBody>
      </p:sp>
      <p:sp>
        <p:nvSpPr>
          <p:cNvPr id="6" name="Rectangle 2"/>
          <p:cNvSpPr>
            <a:spLocks noChangeArrowheads="1"/>
          </p:cNvSpPr>
          <p:nvPr/>
        </p:nvSpPr>
        <p:spPr bwMode="gray">
          <a:xfrm flipV="1">
            <a:off x="0" y="3962400"/>
            <a:ext cx="9144000" cy="2211353"/>
          </a:xfrm>
          <a:prstGeom prst="rect">
            <a:avLst/>
          </a:prstGeom>
          <a:gradFill>
            <a:gsLst>
              <a:gs pos="0">
                <a:srgbClr val="FFFFFF">
                  <a:alpha val="0"/>
                </a:srgbClr>
              </a:gs>
              <a:gs pos="85000">
                <a:schemeClr val="accent2">
                  <a:lumMod val="60000"/>
                  <a:lumOff val="40000"/>
                </a:schemeClr>
              </a:gs>
              <a:gs pos="98000">
                <a:schemeClr val="accent2"/>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sp>
        <p:nvSpPr>
          <p:cNvPr id="7" name="Rectangle 2"/>
          <p:cNvSpPr>
            <a:spLocks noChangeArrowheads="1"/>
          </p:cNvSpPr>
          <p:nvPr/>
        </p:nvSpPr>
        <p:spPr bwMode="gray">
          <a:xfrm flipV="1">
            <a:off x="0" y="1081090"/>
            <a:ext cx="9144000" cy="3756025"/>
          </a:xfrm>
          <a:prstGeom prst="rect">
            <a:avLst/>
          </a:prstGeom>
          <a:gradFill flip="none" rotWithShape="1">
            <a:gsLst>
              <a:gs pos="0">
                <a:schemeClr val="accent2"/>
              </a:gs>
              <a:gs pos="34000">
                <a:schemeClr val="accent2">
                  <a:lumMod val="40000"/>
                  <a:lumOff val="60000"/>
                </a:schemeClr>
              </a:gs>
              <a:gs pos="100000">
                <a:schemeClr val="accent2"/>
              </a:gs>
            </a:gsLst>
            <a:lin ang="5400000" scaled="1"/>
            <a:tileRect/>
          </a:gra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grpSp>
        <p:nvGrpSpPr>
          <p:cNvPr id="8" name="Group 44"/>
          <p:cNvGrpSpPr>
            <a:grpSpLocks/>
          </p:cNvGrpSpPr>
          <p:nvPr/>
        </p:nvGrpSpPr>
        <p:grpSpPr bwMode="auto">
          <a:xfrm>
            <a:off x="555431" y="1122787"/>
            <a:ext cx="8002579" cy="3732244"/>
            <a:chOff x="56" y="1006"/>
            <a:chExt cx="5634" cy="3048"/>
          </a:xfrm>
          <a:solidFill>
            <a:schemeClr val="accent2">
              <a:lumMod val="40000"/>
              <a:lumOff val="60000"/>
            </a:schemeClr>
          </a:solidFill>
          <a:effectLst>
            <a:reflection blurRad="6350" stA="50000" endA="275" endPos="40000" dist="101600" dir="5400000" sy="-100000" algn="bl" rotWithShape="0"/>
          </a:effectLst>
        </p:grpSpPr>
        <p:sp>
          <p:nvSpPr>
            <p:cNvPr id="9" name="Freeform 4"/>
            <p:cNvSpPr>
              <a:spLocks noChangeAspect="1" noEditPoints="1"/>
            </p:cNvSpPr>
            <p:nvPr/>
          </p:nvSpPr>
          <p:spPr bwMode="auto">
            <a:xfrm>
              <a:off x="2489" y="1006"/>
              <a:ext cx="3201" cy="2883"/>
            </a:xfrm>
            <a:custGeom>
              <a:avLst/>
              <a:gdLst/>
              <a:ahLst/>
              <a:cxnLst>
                <a:cxn ang="0">
                  <a:pos x="2146" y="1956"/>
                </a:cxn>
                <a:cxn ang="0">
                  <a:pos x="2100" y="1866"/>
                </a:cxn>
                <a:cxn ang="0">
                  <a:pos x="2180" y="1810"/>
                </a:cxn>
                <a:cxn ang="0">
                  <a:pos x="2152" y="1724"/>
                </a:cxn>
                <a:cxn ang="0">
                  <a:pos x="2920" y="422"/>
                </a:cxn>
                <a:cxn ang="0">
                  <a:pos x="2474" y="286"/>
                </a:cxn>
                <a:cxn ang="0">
                  <a:pos x="2216" y="240"/>
                </a:cxn>
                <a:cxn ang="0">
                  <a:pos x="2010" y="144"/>
                </a:cxn>
                <a:cxn ang="0">
                  <a:pos x="1482" y="300"/>
                </a:cxn>
                <a:cxn ang="0">
                  <a:pos x="1316" y="436"/>
                </a:cxn>
                <a:cxn ang="0">
                  <a:pos x="972" y="526"/>
                </a:cxn>
                <a:cxn ang="0">
                  <a:pos x="842" y="632"/>
                </a:cxn>
                <a:cxn ang="0">
                  <a:pos x="778" y="422"/>
                </a:cxn>
                <a:cxn ang="0">
                  <a:pos x="502" y="484"/>
                </a:cxn>
                <a:cxn ang="0">
                  <a:pos x="442" y="796"/>
                </a:cxn>
                <a:cxn ang="0">
                  <a:pos x="536" y="746"/>
                </a:cxn>
                <a:cxn ang="0">
                  <a:pos x="704" y="766"/>
                </a:cxn>
                <a:cxn ang="0">
                  <a:pos x="516" y="938"/>
                </a:cxn>
                <a:cxn ang="0">
                  <a:pos x="404" y="942"/>
                </a:cxn>
                <a:cxn ang="0">
                  <a:pos x="226" y="1106"/>
                </a:cxn>
                <a:cxn ang="0">
                  <a:pos x="164" y="1322"/>
                </a:cxn>
                <a:cxn ang="0">
                  <a:pos x="508" y="1316"/>
                </a:cxn>
                <a:cxn ang="0">
                  <a:pos x="570" y="1260"/>
                </a:cxn>
                <a:cxn ang="0">
                  <a:pos x="748" y="1330"/>
                </a:cxn>
                <a:cxn ang="0">
                  <a:pos x="534" y="1434"/>
                </a:cxn>
                <a:cxn ang="0">
                  <a:pos x="190" y="1354"/>
                </a:cxn>
                <a:cxn ang="0">
                  <a:pos x="32" y="1772"/>
                </a:cxn>
                <a:cxn ang="0">
                  <a:pos x="392" y="1878"/>
                </a:cxn>
                <a:cxn ang="0">
                  <a:pos x="484" y="2302"/>
                </a:cxn>
                <a:cxn ang="0">
                  <a:pos x="838" y="2228"/>
                </a:cxn>
                <a:cxn ang="0">
                  <a:pos x="1054" y="1770"/>
                </a:cxn>
                <a:cxn ang="0">
                  <a:pos x="898" y="1636"/>
                </a:cxn>
                <a:cxn ang="0">
                  <a:pos x="1058" y="1534"/>
                </a:cxn>
                <a:cxn ang="0">
                  <a:pos x="1386" y="1598"/>
                </a:cxn>
                <a:cxn ang="0">
                  <a:pos x="1728" y="1676"/>
                </a:cxn>
                <a:cxn ang="0">
                  <a:pos x="1848" y="1742"/>
                </a:cxn>
                <a:cxn ang="0">
                  <a:pos x="2076" y="1570"/>
                </a:cxn>
                <a:cxn ang="0">
                  <a:pos x="2158" y="1260"/>
                </a:cxn>
                <a:cxn ang="0">
                  <a:pos x="2314" y="1218"/>
                </a:cxn>
                <a:cxn ang="0">
                  <a:pos x="2576" y="796"/>
                </a:cxn>
                <a:cxn ang="0">
                  <a:pos x="2702" y="854"/>
                </a:cxn>
                <a:cxn ang="0">
                  <a:pos x="2908" y="786"/>
                </a:cxn>
                <a:cxn ang="0">
                  <a:pos x="864" y="1244"/>
                </a:cxn>
                <a:cxn ang="0">
                  <a:pos x="870" y="1166"/>
                </a:cxn>
                <a:cxn ang="0">
                  <a:pos x="980" y="1256"/>
                </a:cxn>
                <a:cxn ang="0">
                  <a:pos x="1140" y="262"/>
                </a:cxn>
                <a:cxn ang="0">
                  <a:pos x="1082" y="252"/>
                </a:cxn>
                <a:cxn ang="0">
                  <a:pos x="120" y="984"/>
                </a:cxn>
                <a:cxn ang="0">
                  <a:pos x="1814" y="1942"/>
                </a:cxn>
                <a:cxn ang="0">
                  <a:pos x="1030" y="2140"/>
                </a:cxn>
                <a:cxn ang="0">
                  <a:pos x="208" y="1038"/>
                </a:cxn>
                <a:cxn ang="0">
                  <a:pos x="206" y="840"/>
                </a:cxn>
                <a:cxn ang="0">
                  <a:pos x="2980" y="2638"/>
                </a:cxn>
                <a:cxn ang="0">
                  <a:pos x="2880" y="2756"/>
                </a:cxn>
                <a:cxn ang="0">
                  <a:pos x="2308" y="1394"/>
                </a:cxn>
                <a:cxn ang="0">
                  <a:pos x="2434" y="2068"/>
                </a:cxn>
                <a:cxn ang="0">
                  <a:pos x="2320" y="1948"/>
                </a:cxn>
                <a:cxn ang="0">
                  <a:pos x="2384" y="2138"/>
                </a:cxn>
                <a:cxn ang="0">
                  <a:pos x="2054" y="2448"/>
                </a:cxn>
                <a:cxn ang="0">
                  <a:pos x="2544" y="2592"/>
                </a:cxn>
                <a:cxn ang="0">
                  <a:pos x="2476" y="954"/>
                </a:cxn>
                <a:cxn ang="0">
                  <a:pos x="2488" y="1226"/>
                </a:cxn>
                <a:cxn ang="0">
                  <a:pos x="2408" y="1360"/>
                </a:cxn>
              </a:cxnLst>
              <a:rect l="0" t="0" r="r" b="b"/>
              <a:pathLst>
                <a:path w="3062" h="2758">
                  <a:moveTo>
                    <a:pt x="1982" y="1630"/>
                  </a:moveTo>
                  <a:lnTo>
                    <a:pt x="1982" y="1630"/>
                  </a:lnTo>
                  <a:lnTo>
                    <a:pt x="1976" y="1628"/>
                  </a:lnTo>
                  <a:lnTo>
                    <a:pt x="1972" y="1630"/>
                  </a:lnTo>
                  <a:lnTo>
                    <a:pt x="1972" y="1630"/>
                  </a:lnTo>
                  <a:lnTo>
                    <a:pt x="1962" y="1640"/>
                  </a:lnTo>
                  <a:lnTo>
                    <a:pt x="1962" y="1640"/>
                  </a:lnTo>
                  <a:lnTo>
                    <a:pt x="1960" y="1644"/>
                  </a:lnTo>
                  <a:lnTo>
                    <a:pt x="1962" y="1650"/>
                  </a:lnTo>
                  <a:lnTo>
                    <a:pt x="1962" y="1650"/>
                  </a:lnTo>
                  <a:lnTo>
                    <a:pt x="1966" y="1652"/>
                  </a:lnTo>
                  <a:lnTo>
                    <a:pt x="1972" y="1650"/>
                  </a:lnTo>
                  <a:lnTo>
                    <a:pt x="1972" y="1650"/>
                  </a:lnTo>
                  <a:lnTo>
                    <a:pt x="1982" y="1640"/>
                  </a:lnTo>
                  <a:lnTo>
                    <a:pt x="1982" y="1640"/>
                  </a:lnTo>
                  <a:lnTo>
                    <a:pt x="1984" y="1634"/>
                  </a:lnTo>
                  <a:lnTo>
                    <a:pt x="1982" y="1630"/>
                  </a:lnTo>
                  <a:lnTo>
                    <a:pt x="1982" y="1630"/>
                  </a:lnTo>
                  <a:close/>
                  <a:moveTo>
                    <a:pt x="2112" y="1982"/>
                  </a:moveTo>
                  <a:lnTo>
                    <a:pt x="2112" y="1982"/>
                  </a:lnTo>
                  <a:lnTo>
                    <a:pt x="2116" y="1994"/>
                  </a:lnTo>
                  <a:lnTo>
                    <a:pt x="2120" y="2000"/>
                  </a:lnTo>
                  <a:lnTo>
                    <a:pt x="2120" y="2000"/>
                  </a:lnTo>
                  <a:lnTo>
                    <a:pt x="2122" y="2006"/>
                  </a:lnTo>
                  <a:lnTo>
                    <a:pt x="2122" y="2014"/>
                  </a:lnTo>
                  <a:lnTo>
                    <a:pt x="2122" y="2018"/>
                  </a:lnTo>
                  <a:lnTo>
                    <a:pt x="2122" y="2018"/>
                  </a:lnTo>
                  <a:lnTo>
                    <a:pt x="2124" y="2022"/>
                  </a:lnTo>
                  <a:lnTo>
                    <a:pt x="2126" y="2024"/>
                  </a:lnTo>
                  <a:lnTo>
                    <a:pt x="2128" y="2026"/>
                  </a:lnTo>
                  <a:lnTo>
                    <a:pt x="2130" y="2026"/>
                  </a:lnTo>
                  <a:lnTo>
                    <a:pt x="2134" y="2026"/>
                  </a:lnTo>
                  <a:lnTo>
                    <a:pt x="2134" y="2026"/>
                  </a:lnTo>
                  <a:lnTo>
                    <a:pt x="2140" y="2024"/>
                  </a:lnTo>
                  <a:lnTo>
                    <a:pt x="2142" y="2022"/>
                  </a:lnTo>
                  <a:lnTo>
                    <a:pt x="2142" y="2022"/>
                  </a:lnTo>
                  <a:lnTo>
                    <a:pt x="2142" y="2008"/>
                  </a:lnTo>
                  <a:lnTo>
                    <a:pt x="2142" y="1996"/>
                  </a:lnTo>
                  <a:lnTo>
                    <a:pt x="2142" y="1996"/>
                  </a:lnTo>
                  <a:lnTo>
                    <a:pt x="2144" y="1992"/>
                  </a:lnTo>
                  <a:lnTo>
                    <a:pt x="2146" y="1994"/>
                  </a:lnTo>
                  <a:lnTo>
                    <a:pt x="2148" y="2000"/>
                  </a:lnTo>
                  <a:lnTo>
                    <a:pt x="2148" y="2000"/>
                  </a:lnTo>
                  <a:lnTo>
                    <a:pt x="2158" y="2012"/>
                  </a:lnTo>
                  <a:lnTo>
                    <a:pt x="2166" y="2020"/>
                  </a:lnTo>
                  <a:lnTo>
                    <a:pt x="2166" y="2020"/>
                  </a:lnTo>
                  <a:lnTo>
                    <a:pt x="2172" y="2024"/>
                  </a:lnTo>
                  <a:lnTo>
                    <a:pt x="2180" y="2026"/>
                  </a:lnTo>
                  <a:lnTo>
                    <a:pt x="2184" y="2026"/>
                  </a:lnTo>
                  <a:lnTo>
                    <a:pt x="2184" y="2026"/>
                  </a:lnTo>
                  <a:lnTo>
                    <a:pt x="2186" y="2026"/>
                  </a:lnTo>
                  <a:lnTo>
                    <a:pt x="2188" y="2024"/>
                  </a:lnTo>
                  <a:lnTo>
                    <a:pt x="2190" y="2022"/>
                  </a:lnTo>
                  <a:lnTo>
                    <a:pt x="2188" y="2020"/>
                  </a:lnTo>
                  <a:lnTo>
                    <a:pt x="2186" y="2014"/>
                  </a:lnTo>
                  <a:lnTo>
                    <a:pt x="2186" y="2014"/>
                  </a:lnTo>
                  <a:lnTo>
                    <a:pt x="2176" y="2002"/>
                  </a:lnTo>
                  <a:lnTo>
                    <a:pt x="2168" y="1992"/>
                  </a:lnTo>
                  <a:lnTo>
                    <a:pt x="2168" y="1992"/>
                  </a:lnTo>
                  <a:lnTo>
                    <a:pt x="2166" y="1988"/>
                  </a:lnTo>
                  <a:lnTo>
                    <a:pt x="2166" y="1984"/>
                  </a:lnTo>
                  <a:lnTo>
                    <a:pt x="2168" y="1982"/>
                  </a:lnTo>
                  <a:lnTo>
                    <a:pt x="2168" y="1982"/>
                  </a:lnTo>
                  <a:lnTo>
                    <a:pt x="2178" y="1972"/>
                  </a:lnTo>
                  <a:lnTo>
                    <a:pt x="2178" y="1972"/>
                  </a:lnTo>
                  <a:lnTo>
                    <a:pt x="2180" y="1968"/>
                  </a:lnTo>
                  <a:lnTo>
                    <a:pt x="2182" y="1962"/>
                  </a:lnTo>
                  <a:lnTo>
                    <a:pt x="2182" y="1962"/>
                  </a:lnTo>
                  <a:lnTo>
                    <a:pt x="2180" y="1960"/>
                  </a:lnTo>
                  <a:lnTo>
                    <a:pt x="2174" y="1958"/>
                  </a:lnTo>
                  <a:lnTo>
                    <a:pt x="2150" y="1958"/>
                  </a:lnTo>
                  <a:lnTo>
                    <a:pt x="2150" y="1958"/>
                  </a:lnTo>
                  <a:lnTo>
                    <a:pt x="2148" y="1958"/>
                  </a:lnTo>
                  <a:lnTo>
                    <a:pt x="2146" y="1956"/>
                  </a:lnTo>
                  <a:lnTo>
                    <a:pt x="2146" y="1954"/>
                  </a:lnTo>
                  <a:lnTo>
                    <a:pt x="2146" y="1950"/>
                  </a:lnTo>
                  <a:lnTo>
                    <a:pt x="2148" y="1946"/>
                  </a:lnTo>
                  <a:lnTo>
                    <a:pt x="2148" y="1946"/>
                  </a:lnTo>
                  <a:lnTo>
                    <a:pt x="2158" y="1934"/>
                  </a:lnTo>
                  <a:lnTo>
                    <a:pt x="2158" y="1934"/>
                  </a:lnTo>
                  <a:lnTo>
                    <a:pt x="2158" y="1932"/>
                  </a:lnTo>
                  <a:lnTo>
                    <a:pt x="2158" y="1930"/>
                  </a:lnTo>
                  <a:lnTo>
                    <a:pt x="2154" y="1928"/>
                  </a:lnTo>
                  <a:lnTo>
                    <a:pt x="2150" y="1928"/>
                  </a:lnTo>
                  <a:lnTo>
                    <a:pt x="2150" y="1928"/>
                  </a:lnTo>
                  <a:lnTo>
                    <a:pt x="2144" y="1930"/>
                  </a:lnTo>
                  <a:lnTo>
                    <a:pt x="2138" y="1934"/>
                  </a:lnTo>
                  <a:lnTo>
                    <a:pt x="2138" y="1934"/>
                  </a:lnTo>
                  <a:lnTo>
                    <a:pt x="2130" y="1946"/>
                  </a:lnTo>
                  <a:lnTo>
                    <a:pt x="2116" y="1970"/>
                  </a:lnTo>
                  <a:lnTo>
                    <a:pt x="2116" y="1970"/>
                  </a:lnTo>
                  <a:lnTo>
                    <a:pt x="2112" y="1982"/>
                  </a:lnTo>
                  <a:lnTo>
                    <a:pt x="2112" y="1982"/>
                  </a:lnTo>
                  <a:close/>
                  <a:moveTo>
                    <a:pt x="1966" y="1940"/>
                  </a:moveTo>
                  <a:lnTo>
                    <a:pt x="1966" y="1940"/>
                  </a:lnTo>
                  <a:lnTo>
                    <a:pt x="1968" y="1948"/>
                  </a:lnTo>
                  <a:lnTo>
                    <a:pt x="1970" y="1954"/>
                  </a:lnTo>
                  <a:lnTo>
                    <a:pt x="1972" y="1960"/>
                  </a:lnTo>
                  <a:lnTo>
                    <a:pt x="1972" y="1960"/>
                  </a:lnTo>
                  <a:lnTo>
                    <a:pt x="1980" y="1974"/>
                  </a:lnTo>
                  <a:lnTo>
                    <a:pt x="1982" y="1980"/>
                  </a:lnTo>
                  <a:lnTo>
                    <a:pt x="1982" y="1980"/>
                  </a:lnTo>
                  <a:lnTo>
                    <a:pt x="1988" y="1984"/>
                  </a:lnTo>
                  <a:lnTo>
                    <a:pt x="1994" y="1986"/>
                  </a:lnTo>
                  <a:lnTo>
                    <a:pt x="1998" y="1986"/>
                  </a:lnTo>
                  <a:lnTo>
                    <a:pt x="1998" y="1986"/>
                  </a:lnTo>
                  <a:lnTo>
                    <a:pt x="2014" y="1986"/>
                  </a:lnTo>
                  <a:lnTo>
                    <a:pt x="2018" y="1986"/>
                  </a:lnTo>
                  <a:lnTo>
                    <a:pt x="2018" y="1986"/>
                  </a:lnTo>
                  <a:lnTo>
                    <a:pt x="2024" y="1988"/>
                  </a:lnTo>
                  <a:lnTo>
                    <a:pt x="2032" y="1990"/>
                  </a:lnTo>
                  <a:lnTo>
                    <a:pt x="2038" y="1992"/>
                  </a:lnTo>
                  <a:lnTo>
                    <a:pt x="2038" y="1992"/>
                  </a:lnTo>
                  <a:lnTo>
                    <a:pt x="2044" y="1996"/>
                  </a:lnTo>
                  <a:lnTo>
                    <a:pt x="2052" y="1996"/>
                  </a:lnTo>
                  <a:lnTo>
                    <a:pt x="2056" y="1996"/>
                  </a:lnTo>
                  <a:lnTo>
                    <a:pt x="2056" y="1996"/>
                  </a:lnTo>
                  <a:lnTo>
                    <a:pt x="2062" y="1994"/>
                  </a:lnTo>
                  <a:lnTo>
                    <a:pt x="2066" y="1988"/>
                  </a:lnTo>
                  <a:lnTo>
                    <a:pt x="2072" y="1974"/>
                  </a:lnTo>
                  <a:lnTo>
                    <a:pt x="2072" y="1974"/>
                  </a:lnTo>
                  <a:lnTo>
                    <a:pt x="2074" y="1968"/>
                  </a:lnTo>
                  <a:lnTo>
                    <a:pt x="2078" y="1962"/>
                  </a:lnTo>
                  <a:lnTo>
                    <a:pt x="2078" y="1962"/>
                  </a:lnTo>
                  <a:lnTo>
                    <a:pt x="2088" y="1950"/>
                  </a:lnTo>
                  <a:lnTo>
                    <a:pt x="2090" y="1944"/>
                  </a:lnTo>
                  <a:lnTo>
                    <a:pt x="2090" y="1944"/>
                  </a:lnTo>
                  <a:lnTo>
                    <a:pt x="2094" y="1932"/>
                  </a:lnTo>
                  <a:lnTo>
                    <a:pt x="2094" y="1932"/>
                  </a:lnTo>
                  <a:lnTo>
                    <a:pt x="2096" y="1928"/>
                  </a:lnTo>
                  <a:lnTo>
                    <a:pt x="2100" y="1924"/>
                  </a:lnTo>
                  <a:lnTo>
                    <a:pt x="2106" y="1922"/>
                  </a:lnTo>
                  <a:lnTo>
                    <a:pt x="2106" y="1922"/>
                  </a:lnTo>
                  <a:lnTo>
                    <a:pt x="2108" y="1920"/>
                  </a:lnTo>
                  <a:lnTo>
                    <a:pt x="2108" y="1918"/>
                  </a:lnTo>
                  <a:lnTo>
                    <a:pt x="2108" y="1916"/>
                  </a:lnTo>
                  <a:lnTo>
                    <a:pt x="2106" y="1914"/>
                  </a:lnTo>
                  <a:lnTo>
                    <a:pt x="2100" y="1912"/>
                  </a:lnTo>
                  <a:lnTo>
                    <a:pt x="2100" y="1912"/>
                  </a:lnTo>
                  <a:lnTo>
                    <a:pt x="2096" y="1908"/>
                  </a:lnTo>
                  <a:lnTo>
                    <a:pt x="2094" y="1900"/>
                  </a:lnTo>
                  <a:lnTo>
                    <a:pt x="2094" y="1898"/>
                  </a:lnTo>
                  <a:lnTo>
                    <a:pt x="2094" y="1898"/>
                  </a:lnTo>
                  <a:lnTo>
                    <a:pt x="2094" y="1882"/>
                  </a:lnTo>
                  <a:lnTo>
                    <a:pt x="2094" y="1878"/>
                  </a:lnTo>
                  <a:lnTo>
                    <a:pt x="2094" y="1878"/>
                  </a:lnTo>
                  <a:lnTo>
                    <a:pt x="2096" y="1870"/>
                  </a:lnTo>
                  <a:lnTo>
                    <a:pt x="2100" y="1866"/>
                  </a:lnTo>
                  <a:lnTo>
                    <a:pt x="2106" y="1864"/>
                  </a:lnTo>
                  <a:lnTo>
                    <a:pt x="2106" y="1864"/>
                  </a:lnTo>
                  <a:lnTo>
                    <a:pt x="2108" y="1862"/>
                  </a:lnTo>
                  <a:lnTo>
                    <a:pt x="2110" y="1858"/>
                  </a:lnTo>
                  <a:lnTo>
                    <a:pt x="2110" y="1856"/>
                  </a:lnTo>
                  <a:lnTo>
                    <a:pt x="2110" y="1852"/>
                  </a:lnTo>
                  <a:lnTo>
                    <a:pt x="2106" y="1848"/>
                  </a:lnTo>
                  <a:lnTo>
                    <a:pt x="2106" y="1848"/>
                  </a:lnTo>
                  <a:lnTo>
                    <a:pt x="2102" y="1842"/>
                  </a:lnTo>
                  <a:lnTo>
                    <a:pt x="2096" y="1836"/>
                  </a:lnTo>
                  <a:lnTo>
                    <a:pt x="2090" y="1834"/>
                  </a:lnTo>
                  <a:lnTo>
                    <a:pt x="2090" y="1834"/>
                  </a:lnTo>
                  <a:lnTo>
                    <a:pt x="2084" y="1832"/>
                  </a:lnTo>
                  <a:lnTo>
                    <a:pt x="2076" y="1834"/>
                  </a:lnTo>
                  <a:lnTo>
                    <a:pt x="2052" y="1846"/>
                  </a:lnTo>
                  <a:lnTo>
                    <a:pt x="2052" y="1846"/>
                  </a:lnTo>
                  <a:lnTo>
                    <a:pt x="2046" y="1850"/>
                  </a:lnTo>
                  <a:lnTo>
                    <a:pt x="2040" y="1856"/>
                  </a:lnTo>
                  <a:lnTo>
                    <a:pt x="2020" y="1882"/>
                  </a:lnTo>
                  <a:lnTo>
                    <a:pt x="2020" y="1882"/>
                  </a:lnTo>
                  <a:lnTo>
                    <a:pt x="2014" y="1888"/>
                  </a:lnTo>
                  <a:lnTo>
                    <a:pt x="2008" y="1892"/>
                  </a:lnTo>
                  <a:lnTo>
                    <a:pt x="2004" y="1896"/>
                  </a:lnTo>
                  <a:lnTo>
                    <a:pt x="2004" y="1896"/>
                  </a:lnTo>
                  <a:lnTo>
                    <a:pt x="1988" y="1902"/>
                  </a:lnTo>
                  <a:lnTo>
                    <a:pt x="1984" y="1904"/>
                  </a:lnTo>
                  <a:lnTo>
                    <a:pt x="1984" y="1904"/>
                  </a:lnTo>
                  <a:lnTo>
                    <a:pt x="1972" y="191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2"/>
                  </a:lnTo>
                  <a:lnTo>
                    <a:pt x="2164" y="1834"/>
                  </a:lnTo>
                  <a:lnTo>
                    <a:pt x="2164" y="1836"/>
                  </a:lnTo>
                  <a:lnTo>
                    <a:pt x="2166" y="1838"/>
                  </a:lnTo>
                  <a:lnTo>
                    <a:pt x="2168" y="1836"/>
                  </a:lnTo>
                  <a:lnTo>
                    <a:pt x="2174" y="1834"/>
                  </a:lnTo>
                  <a:lnTo>
                    <a:pt x="2174" y="1834"/>
                  </a:lnTo>
                  <a:lnTo>
                    <a:pt x="2180" y="1832"/>
                  </a:lnTo>
                  <a:lnTo>
                    <a:pt x="2186" y="1834"/>
                  </a:lnTo>
                  <a:lnTo>
                    <a:pt x="2186" y="1834"/>
                  </a:lnTo>
                  <a:lnTo>
                    <a:pt x="2192" y="1838"/>
                  </a:lnTo>
                  <a:lnTo>
                    <a:pt x="2200" y="1840"/>
                  </a:lnTo>
                  <a:lnTo>
                    <a:pt x="2204" y="1840"/>
                  </a:lnTo>
                  <a:lnTo>
                    <a:pt x="2204" y="1840"/>
                  </a:lnTo>
                  <a:lnTo>
                    <a:pt x="2210" y="1840"/>
                  </a:lnTo>
                  <a:lnTo>
                    <a:pt x="2218" y="1844"/>
                  </a:lnTo>
                  <a:lnTo>
                    <a:pt x="2224" y="1846"/>
                  </a:lnTo>
                  <a:lnTo>
                    <a:pt x="2224" y="1846"/>
                  </a:lnTo>
                  <a:lnTo>
                    <a:pt x="2226" y="1846"/>
                  </a:lnTo>
                  <a:lnTo>
                    <a:pt x="2228" y="1846"/>
                  </a:lnTo>
                  <a:lnTo>
                    <a:pt x="2230" y="1844"/>
                  </a:lnTo>
                  <a:lnTo>
                    <a:pt x="2230" y="1842"/>
                  </a:lnTo>
                  <a:lnTo>
                    <a:pt x="2230" y="1818"/>
                  </a:lnTo>
                  <a:lnTo>
                    <a:pt x="2230" y="1818"/>
                  </a:lnTo>
                  <a:lnTo>
                    <a:pt x="2230" y="1812"/>
                  </a:lnTo>
                  <a:lnTo>
                    <a:pt x="2226" y="1806"/>
                  </a:lnTo>
                  <a:lnTo>
                    <a:pt x="2216" y="1798"/>
                  </a:lnTo>
                  <a:lnTo>
                    <a:pt x="2216" y="1798"/>
                  </a:lnTo>
                  <a:lnTo>
                    <a:pt x="2214" y="1796"/>
                  </a:lnTo>
                  <a:lnTo>
                    <a:pt x="2212" y="1794"/>
                  </a:lnTo>
                  <a:lnTo>
                    <a:pt x="2208" y="1796"/>
                  </a:lnTo>
                  <a:lnTo>
                    <a:pt x="2206" y="1798"/>
                  </a:lnTo>
                  <a:lnTo>
                    <a:pt x="2198" y="1806"/>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8" y="1550"/>
                  </a:lnTo>
                  <a:lnTo>
                    <a:pt x="2134" y="1558"/>
                  </a:lnTo>
                  <a:lnTo>
                    <a:pt x="2132" y="1564"/>
                  </a:lnTo>
                  <a:lnTo>
                    <a:pt x="2132" y="1568"/>
                  </a:lnTo>
                  <a:lnTo>
                    <a:pt x="2132" y="1568"/>
                  </a:lnTo>
                  <a:lnTo>
                    <a:pt x="2134" y="1576"/>
                  </a:lnTo>
                  <a:lnTo>
                    <a:pt x="2136" y="1584"/>
                  </a:lnTo>
                  <a:lnTo>
                    <a:pt x="2140" y="1588"/>
                  </a:lnTo>
                  <a:lnTo>
                    <a:pt x="2140" y="1588"/>
                  </a:lnTo>
                  <a:lnTo>
                    <a:pt x="2140" y="1590"/>
                  </a:lnTo>
                  <a:lnTo>
                    <a:pt x="2142" y="1592"/>
                  </a:lnTo>
                  <a:lnTo>
                    <a:pt x="2144" y="1590"/>
                  </a:lnTo>
                  <a:lnTo>
                    <a:pt x="2144" y="1588"/>
                  </a:lnTo>
                  <a:lnTo>
                    <a:pt x="2150" y="1564"/>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8" y="2072"/>
                  </a:lnTo>
                  <a:lnTo>
                    <a:pt x="2062" y="2066"/>
                  </a:lnTo>
                  <a:lnTo>
                    <a:pt x="2056" y="2062"/>
                  </a:lnTo>
                  <a:lnTo>
                    <a:pt x="2032" y="2058"/>
                  </a:lnTo>
                  <a:lnTo>
                    <a:pt x="2032" y="2058"/>
                  </a:lnTo>
                  <a:lnTo>
                    <a:pt x="2018" y="2052"/>
                  </a:lnTo>
                  <a:lnTo>
                    <a:pt x="2012" y="2048"/>
                  </a:lnTo>
                  <a:lnTo>
                    <a:pt x="2012" y="2048"/>
                  </a:lnTo>
                  <a:lnTo>
                    <a:pt x="2006" y="2046"/>
                  </a:lnTo>
                  <a:lnTo>
                    <a:pt x="1998" y="2046"/>
                  </a:lnTo>
                  <a:lnTo>
                    <a:pt x="1994" y="2046"/>
                  </a:lnTo>
                  <a:lnTo>
                    <a:pt x="1994" y="2046"/>
                  </a:lnTo>
                  <a:lnTo>
                    <a:pt x="1978" y="2046"/>
                  </a:lnTo>
                  <a:lnTo>
                    <a:pt x="1964" y="2046"/>
                  </a:lnTo>
                  <a:lnTo>
                    <a:pt x="1964" y="2046"/>
                  </a:lnTo>
                  <a:lnTo>
                    <a:pt x="1948" y="2046"/>
                  </a:lnTo>
                  <a:lnTo>
                    <a:pt x="1916" y="2046"/>
                  </a:lnTo>
                  <a:lnTo>
                    <a:pt x="1916" y="2046"/>
                  </a:lnTo>
                  <a:lnTo>
                    <a:pt x="1912" y="2046"/>
                  </a:lnTo>
                  <a:lnTo>
                    <a:pt x="1916" y="2048"/>
                  </a:lnTo>
                  <a:lnTo>
                    <a:pt x="1940" y="2062"/>
                  </a:lnTo>
                  <a:lnTo>
                    <a:pt x="1940" y="2062"/>
                  </a:lnTo>
                  <a:lnTo>
                    <a:pt x="1954" y="2066"/>
                  </a:lnTo>
                  <a:lnTo>
                    <a:pt x="1998" y="2074"/>
                  </a:lnTo>
                  <a:lnTo>
                    <a:pt x="1998" y="2074"/>
                  </a:lnTo>
                  <a:lnTo>
                    <a:pt x="2014" y="2074"/>
                  </a:lnTo>
                  <a:lnTo>
                    <a:pt x="2026" y="2074"/>
                  </a:lnTo>
                  <a:lnTo>
                    <a:pt x="2026" y="2074"/>
                  </a:lnTo>
                  <a:lnTo>
                    <a:pt x="2042" y="2076"/>
                  </a:lnTo>
                  <a:lnTo>
                    <a:pt x="2066" y="2082"/>
                  </a:lnTo>
                  <a:close/>
                  <a:moveTo>
                    <a:pt x="2126" y="1676"/>
                  </a:moveTo>
                  <a:lnTo>
                    <a:pt x="2126" y="1676"/>
                  </a:lnTo>
                  <a:lnTo>
                    <a:pt x="2124" y="1684"/>
                  </a:lnTo>
                  <a:lnTo>
                    <a:pt x="2126" y="1692"/>
                  </a:lnTo>
                  <a:lnTo>
                    <a:pt x="2130" y="1706"/>
                  </a:lnTo>
                  <a:lnTo>
                    <a:pt x="2130" y="1706"/>
                  </a:lnTo>
                  <a:lnTo>
                    <a:pt x="2134" y="1712"/>
                  </a:lnTo>
                  <a:lnTo>
                    <a:pt x="2138" y="1718"/>
                  </a:lnTo>
                  <a:lnTo>
                    <a:pt x="2138" y="1718"/>
                  </a:lnTo>
                  <a:lnTo>
                    <a:pt x="2142" y="1722"/>
                  </a:lnTo>
                  <a:lnTo>
                    <a:pt x="2148" y="1722"/>
                  </a:lnTo>
                  <a:lnTo>
                    <a:pt x="2148" y="1722"/>
                  </a:lnTo>
                  <a:lnTo>
                    <a:pt x="2152" y="1724"/>
                  </a:lnTo>
                  <a:lnTo>
                    <a:pt x="2158" y="1728"/>
                  </a:lnTo>
                  <a:lnTo>
                    <a:pt x="2174" y="1738"/>
                  </a:lnTo>
                  <a:lnTo>
                    <a:pt x="2174" y="1738"/>
                  </a:lnTo>
                  <a:lnTo>
                    <a:pt x="2180" y="1744"/>
                  </a:lnTo>
                  <a:lnTo>
                    <a:pt x="2186" y="1750"/>
                  </a:lnTo>
                  <a:lnTo>
                    <a:pt x="2188" y="1754"/>
                  </a:lnTo>
                  <a:lnTo>
                    <a:pt x="2188" y="1754"/>
                  </a:lnTo>
                  <a:lnTo>
                    <a:pt x="2192" y="1760"/>
                  </a:lnTo>
                  <a:lnTo>
                    <a:pt x="2198" y="1766"/>
                  </a:lnTo>
                  <a:lnTo>
                    <a:pt x="2204" y="1768"/>
                  </a:lnTo>
                  <a:lnTo>
                    <a:pt x="2204" y="1768"/>
                  </a:lnTo>
                  <a:lnTo>
                    <a:pt x="2206" y="1768"/>
                  </a:lnTo>
                  <a:lnTo>
                    <a:pt x="2208" y="1768"/>
                  </a:lnTo>
                  <a:lnTo>
                    <a:pt x="2210" y="1766"/>
                  </a:lnTo>
                  <a:lnTo>
                    <a:pt x="2210" y="1764"/>
                  </a:lnTo>
                  <a:lnTo>
                    <a:pt x="2210" y="1760"/>
                  </a:lnTo>
                  <a:lnTo>
                    <a:pt x="2210" y="1760"/>
                  </a:lnTo>
                  <a:lnTo>
                    <a:pt x="2210" y="1752"/>
                  </a:lnTo>
                  <a:lnTo>
                    <a:pt x="2206" y="1746"/>
                  </a:lnTo>
                  <a:lnTo>
                    <a:pt x="2196" y="1730"/>
                  </a:lnTo>
                  <a:lnTo>
                    <a:pt x="2196" y="1730"/>
                  </a:lnTo>
                  <a:lnTo>
                    <a:pt x="2190" y="1724"/>
                  </a:lnTo>
                  <a:lnTo>
                    <a:pt x="2184" y="1718"/>
                  </a:lnTo>
                  <a:lnTo>
                    <a:pt x="2168" y="1708"/>
                  </a:lnTo>
                  <a:lnTo>
                    <a:pt x="2168" y="1708"/>
                  </a:lnTo>
                  <a:lnTo>
                    <a:pt x="2164" y="1704"/>
                  </a:lnTo>
                  <a:lnTo>
                    <a:pt x="2162" y="1698"/>
                  </a:lnTo>
                  <a:lnTo>
                    <a:pt x="2162" y="1698"/>
                  </a:lnTo>
                  <a:lnTo>
                    <a:pt x="2164" y="1686"/>
                  </a:lnTo>
                  <a:lnTo>
                    <a:pt x="2170" y="1672"/>
                  </a:lnTo>
                  <a:lnTo>
                    <a:pt x="2170" y="1672"/>
                  </a:lnTo>
                  <a:lnTo>
                    <a:pt x="2168" y="1666"/>
                  </a:lnTo>
                  <a:lnTo>
                    <a:pt x="2164" y="1660"/>
                  </a:lnTo>
                  <a:lnTo>
                    <a:pt x="2160" y="1658"/>
                  </a:lnTo>
                  <a:lnTo>
                    <a:pt x="2160" y="1658"/>
                  </a:lnTo>
                  <a:lnTo>
                    <a:pt x="2152" y="1656"/>
                  </a:lnTo>
                  <a:lnTo>
                    <a:pt x="2146" y="1658"/>
                  </a:lnTo>
                  <a:lnTo>
                    <a:pt x="2140" y="1660"/>
                  </a:lnTo>
                  <a:lnTo>
                    <a:pt x="2140" y="1660"/>
                  </a:lnTo>
                  <a:lnTo>
                    <a:pt x="2134" y="1666"/>
                  </a:lnTo>
                  <a:lnTo>
                    <a:pt x="2130" y="1672"/>
                  </a:lnTo>
                  <a:lnTo>
                    <a:pt x="2126" y="1676"/>
                  </a:lnTo>
                  <a:close/>
                  <a:moveTo>
                    <a:pt x="3046" y="620"/>
                  </a:moveTo>
                  <a:lnTo>
                    <a:pt x="3046" y="620"/>
                  </a:lnTo>
                  <a:lnTo>
                    <a:pt x="3052" y="616"/>
                  </a:lnTo>
                  <a:lnTo>
                    <a:pt x="3054" y="610"/>
                  </a:lnTo>
                  <a:lnTo>
                    <a:pt x="3062" y="478"/>
                  </a:lnTo>
                  <a:lnTo>
                    <a:pt x="3062" y="478"/>
                  </a:lnTo>
                  <a:lnTo>
                    <a:pt x="3060" y="472"/>
                  </a:lnTo>
                  <a:lnTo>
                    <a:pt x="3056" y="466"/>
                  </a:lnTo>
                  <a:lnTo>
                    <a:pt x="3050" y="464"/>
                  </a:lnTo>
                  <a:lnTo>
                    <a:pt x="3050" y="464"/>
                  </a:lnTo>
                  <a:lnTo>
                    <a:pt x="3038" y="460"/>
                  </a:lnTo>
                  <a:lnTo>
                    <a:pt x="3038" y="460"/>
                  </a:lnTo>
                  <a:lnTo>
                    <a:pt x="3034" y="458"/>
                  </a:lnTo>
                  <a:lnTo>
                    <a:pt x="3028" y="454"/>
                  </a:lnTo>
                  <a:lnTo>
                    <a:pt x="3020" y="446"/>
                  </a:lnTo>
                  <a:lnTo>
                    <a:pt x="3020" y="446"/>
                  </a:lnTo>
                  <a:lnTo>
                    <a:pt x="3006" y="438"/>
                  </a:lnTo>
                  <a:lnTo>
                    <a:pt x="3002" y="434"/>
                  </a:lnTo>
                  <a:lnTo>
                    <a:pt x="3002" y="434"/>
                  </a:lnTo>
                  <a:lnTo>
                    <a:pt x="2994" y="432"/>
                  </a:lnTo>
                  <a:lnTo>
                    <a:pt x="2986" y="432"/>
                  </a:lnTo>
                  <a:lnTo>
                    <a:pt x="2972" y="432"/>
                  </a:lnTo>
                  <a:lnTo>
                    <a:pt x="2972" y="432"/>
                  </a:lnTo>
                  <a:lnTo>
                    <a:pt x="2966" y="430"/>
                  </a:lnTo>
                  <a:lnTo>
                    <a:pt x="2958" y="428"/>
                  </a:lnTo>
                  <a:lnTo>
                    <a:pt x="2952" y="424"/>
                  </a:lnTo>
                  <a:lnTo>
                    <a:pt x="2952" y="424"/>
                  </a:lnTo>
                  <a:lnTo>
                    <a:pt x="2946" y="422"/>
                  </a:lnTo>
                  <a:lnTo>
                    <a:pt x="2938" y="422"/>
                  </a:lnTo>
                  <a:lnTo>
                    <a:pt x="2934" y="422"/>
                  </a:lnTo>
                  <a:lnTo>
                    <a:pt x="2934" y="422"/>
                  </a:lnTo>
                  <a:lnTo>
                    <a:pt x="2920" y="422"/>
                  </a:lnTo>
                  <a:lnTo>
                    <a:pt x="2920" y="422"/>
                  </a:lnTo>
                  <a:lnTo>
                    <a:pt x="2920" y="422"/>
                  </a:lnTo>
                  <a:lnTo>
                    <a:pt x="2918" y="424"/>
                  </a:lnTo>
                  <a:lnTo>
                    <a:pt x="2918" y="430"/>
                  </a:lnTo>
                  <a:lnTo>
                    <a:pt x="2924" y="452"/>
                  </a:lnTo>
                  <a:lnTo>
                    <a:pt x="2924" y="452"/>
                  </a:lnTo>
                  <a:lnTo>
                    <a:pt x="2922" y="460"/>
                  </a:lnTo>
                  <a:lnTo>
                    <a:pt x="2918" y="464"/>
                  </a:lnTo>
                  <a:lnTo>
                    <a:pt x="2914" y="466"/>
                  </a:lnTo>
                  <a:lnTo>
                    <a:pt x="2914" y="466"/>
                  </a:lnTo>
                  <a:lnTo>
                    <a:pt x="2906" y="468"/>
                  </a:lnTo>
                  <a:lnTo>
                    <a:pt x="2900" y="466"/>
                  </a:lnTo>
                  <a:lnTo>
                    <a:pt x="2894" y="464"/>
                  </a:lnTo>
                  <a:lnTo>
                    <a:pt x="2894" y="464"/>
                  </a:lnTo>
                  <a:lnTo>
                    <a:pt x="2888" y="460"/>
                  </a:lnTo>
                  <a:lnTo>
                    <a:pt x="2882" y="454"/>
                  </a:lnTo>
                  <a:lnTo>
                    <a:pt x="2880" y="448"/>
                  </a:lnTo>
                  <a:lnTo>
                    <a:pt x="2880" y="448"/>
                  </a:lnTo>
                  <a:lnTo>
                    <a:pt x="2876" y="436"/>
                  </a:lnTo>
                  <a:lnTo>
                    <a:pt x="2876" y="436"/>
                  </a:lnTo>
                  <a:lnTo>
                    <a:pt x="2874" y="432"/>
                  </a:lnTo>
                  <a:lnTo>
                    <a:pt x="2868" y="432"/>
                  </a:lnTo>
                  <a:lnTo>
                    <a:pt x="2856" y="432"/>
                  </a:lnTo>
                  <a:lnTo>
                    <a:pt x="2856" y="432"/>
                  </a:lnTo>
                  <a:lnTo>
                    <a:pt x="2848" y="432"/>
                  </a:lnTo>
                  <a:lnTo>
                    <a:pt x="2842" y="436"/>
                  </a:lnTo>
                  <a:lnTo>
                    <a:pt x="2842" y="436"/>
                  </a:lnTo>
                  <a:lnTo>
                    <a:pt x="2836" y="438"/>
                  </a:lnTo>
                  <a:lnTo>
                    <a:pt x="2830" y="438"/>
                  </a:lnTo>
                  <a:lnTo>
                    <a:pt x="2816" y="434"/>
                  </a:lnTo>
                  <a:lnTo>
                    <a:pt x="2816" y="434"/>
                  </a:lnTo>
                  <a:lnTo>
                    <a:pt x="2800" y="432"/>
                  </a:lnTo>
                  <a:lnTo>
                    <a:pt x="2786" y="432"/>
                  </a:lnTo>
                  <a:lnTo>
                    <a:pt x="2786" y="432"/>
                  </a:lnTo>
                  <a:lnTo>
                    <a:pt x="2780" y="432"/>
                  </a:lnTo>
                  <a:lnTo>
                    <a:pt x="2774" y="436"/>
                  </a:lnTo>
                  <a:lnTo>
                    <a:pt x="2774" y="436"/>
                  </a:lnTo>
                  <a:lnTo>
                    <a:pt x="2772" y="438"/>
                  </a:lnTo>
                  <a:lnTo>
                    <a:pt x="2768" y="438"/>
                  </a:lnTo>
                  <a:lnTo>
                    <a:pt x="2764" y="436"/>
                  </a:lnTo>
                  <a:lnTo>
                    <a:pt x="2756" y="426"/>
                  </a:lnTo>
                  <a:lnTo>
                    <a:pt x="2756" y="426"/>
                  </a:lnTo>
                  <a:lnTo>
                    <a:pt x="2752" y="420"/>
                  </a:lnTo>
                  <a:lnTo>
                    <a:pt x="2750" y="414"/>
                  </a:lnTo>
                  <a:lnTo>
                    <a:pt x="2750" y="400"/>
                  </a:lnTo>
                  <a:lnTo>
                    <a:pt x="2750" y="400"/>
                  </a:lnTo>
                  <a:lnTo>
                    <a:pt x="2748" y="394"/>
                  </a:lnTo>
                  <a:lnTo>
                    <a:pt x="2742" y="388"/>
                  </a:lnTo>
                  <a:lnTo>
                    <a:pt x="2726" y="376"/>
                  </a:lnTo>
                  <a:lnTo>
                    <a:pt x="2726" y="376"/>
                  </a:lnTo>
                  <a:lnTo>
                    <a:pt x="2720" y="374"/>
                  </a:lnTo>
                  <a:lnTo>
                    <a:pt x="2712" y="372"/>
                  </a:lnTo>
                  <a:lnTo>
                    <a:pt x="2680" y="372"/>
                  </a:lnTo>
                  <a:lnTo>
                    <a:pt x="2680" y="372"/>
                  </a:lnTo>
                  <a:lnTo>
                    <a:pt x="2664" y="372"/>
                  </a:lnTo>
                  <a:lnTo>
                    <a:pt x="2630" y="372"/>
                  </a:lnTo>
                  <a:lnTo>
                    <a:pt x="2630" y="372"/>
                  </a:lnTo>
                  <a:lnTo>
                    <a:pt x="2624" y="370"/>
                  </a:lnTo>
                  <a:lnTo>
                    <a:pt x="2622" y="368"/>
                  </a:lnTo>
                  <a:lnTo>
                    <a:pt x="2622" y="368"/>
                  </a:lnTo>
                  <a:lnTo>
                    <a:pt x="2620" y="362"/>
                  </a:lnTo>
                  <a:lnTo>
                    <a:pt x="2618" y="358"/>
                  </a:lnTo>
                  <a:lnTo>
                    <a:pt x="2618" y="358"/>
                  </a:lnTo>
                  <a:lnTo>
                    <a:pt x="2606" y="348"/>
                  </a:lnTo>
                  <a:lnTo>
                    <a:pt x="2590" y="338"/>
                  </a:lnTo>
                  <a:lnTo>
                    <a:pt x="2590" y="338"/>
                  </a:lnTo>
                  <a:lnTo>
                    <a:pt x="2586" y="332"/>
                  </a:lnTo>
                  <a:lnTo>
                    <a:pt x="2584" y="326"/>
                  </a:lnTo>
                  <a:lnTo>
                    <a:pt x="2584" y="322"/>
                  </a:lnTo>
                  <a:lnTo>
                    <a:pt x="2584" y="322"/>
                  </a:lnTo>
                  <a:lnTo>
                    <a:pt x="2580" y="316"/>
                  </a:lnTo>
                  <a:lnTo>
                    <a:pt x="2576" y="312"/>
                  </a:lnTo>
                  <a:lnTo>
                    <a:pt x="2474" y="286"/>
                  </a:lnTo>
                  <a:lnTo>
                    <a:pt x="2474" y="286"/>
                  </a:lnTo>
                  <a:lnTo>
                    <a:pt x="2468" y="286"/>
                  </a:lnTo>
                  <a:lnTo>
                    <a:pt x="2466" y="288"/>
                  </a:lnTo>
                  <a:lnTo>
                    <a:pt x="2466" y="290"/>
                  </a:lnTo>
                  <a:lnTo>
                    <a:pt x="2466" y="290"/>
                  </a:lnTo>
                  <a:lnTo>
                    <a:pt x="2464" y="294"/>
                  </a:lnTo>
                  <a:lnTo>
                    <a:pt x="2458" y="298"/>
                  </a:lnTo>
                  <a:lnTo>
                    <a:pt x="2442" y="310"/>
                  </a:lnTo>
                  <a:lnTo>
                    <a:pt x="2442" y="310"/>
                  </a:lnTo>
                  <a:lnTo>
                    <a:pt x="2438" y="314"/>
                  </a:lnTo>
                  <a:lnTo>
                    <a:pt x="2438" y="322"/>
                  </a:lnTo>
                  <a:lnTo>
                    <a:pt x="2444" y="336"/>
                  </a:lnTo>
                  <a:lnTo>
                    <a:pt x="2444" y="336"/>
                  </a:lnTo>
                  <a:lnTo>
                    <a:pt x="2444" y="338"/>
                  </a:lnTo>
                  <a:lnTo>
                    <a:pt x="2444" y="342"/>
                  </a:lnTo>
                  <a:lnTo>
                    <a:pt x="2442" y="344"/>
                  </a:lnTo>
                  <a:lnTo>
                    <a:pt x="2438" y="346"/>
                  </a:lnTo>
                  <a:lnTo>
                    <a:pt x="2424" y="350"/>
                  </a:lnTo>
                  <a:lnTo>
                    <a:pt x="2424" y="350"/>
                  </a:lnTo>
                  <a:lnTo>
                    <a:pt x="2408" y="352"/>
                  </a:lnTo>
                  <a:lnTo>
                    <a:pt x="2406" y="352"/>
                  </a:lnTo>
                  <a:lnTo>
                    <a:pt x="2406" y="352"/>
                  </a:lnTo>
                  <a:lnTo>
                    <a:pt x="2390" y="350"/>
                  </a:lnTo>
                  <a:lnTo>
                    <a:pt x="2376" y="346"/>
                  </a:lnTo>
                  <a:lnTo>
                    <a:pt x="2376" y="346"/>
                  </a:lnTo>
                  <a:lnTo>
                    <a:pt x="2368" y="346"/>
                  </a:lnTo>
                  <a:lnTo>
                    <a:pt x="2362" y="348"/>
                  </a:lnTo>
                  <a:lnTo>
                    <a:pt x="2362" y="348"/>
                  </a:lnTo>
                  <a:lnTo>
                    <a:pt x="2358" y="350"/>
                  </a:lnTo>
                  <a:lnTo>
                    <a:pt x="2350" y="350"/>
                  </a:lnTo>
                  <a:lnTo>
                    <a:pt x="2346" y="346"/>
                  </a:lnTo>
                  <a:lnTo>
                    <a:pt x="2346" y="346"/>
                  </a:lnTo>
                  <a:lnTo>
                    <a:pt x="2332" y="340"/>
                  </a:lnTo>
                  <a:lnTo>
                    <a:pt x="2326" y="336"/>
                  </a:lnTo>
                  <a:lnTo>
                    <a:pt x="2326" y="336"/>
                  </a:lnTo>
                  <a:lnTo>
                    <a:pt x="2324" y="336"/>
                  </a:lnTo>
                  <a:lnTo>
                    <a:pt x="2322" y="336"/>
                  </a:lnTo>
                  <a:lnTo>
                    <a:pt x="2320" y="338"/>
                  </a:lnTo>
                  <a:lnTo>
                    <a:pt x="2318" y="342"/>
                  </a:lnTo>
                  <a:lnTo>
                    <a:pt x="2318" y="354"/>
                  </a:lnTo>
                  <a:lnTo>
                    <a:pt x="2318" y="354"/>
                  </a:lnTo>
                  <a:lnTo>
                    <a:pt x="2318" y="362"/>
                  </a:lnTo>
                  <a:lnTo>
                    <a:pt x="2314" y="368"/>
                  </a:lnTo>
                  <a:lnTo>
                    <a:pt x="2304" y="376"/>
                  </a:lnTo>
                  <a:lnTo>
                    <a:pt x="2304" y="376"/>
                  </a:lnTo>
                  <a:lnTo>
                    <a:pt x="2302" y="378"/>
                  </a:lnTo>
                  <a:lnTo>
                    <a:pt x="2300" y="378"/>
                  </a:lnTo>
                  <a:lnTo>
                    <a:pt x="2298" y="378"/>
                  </a:lnTo>
                  <a:lnTo>
                    <a:pt x="2294" y="376"/>
                  </a:lnTo>
                  <a:lnTo>
                    <a:pt x="2284" y="360"/>
                  </a:lnTo>
                  <a:lnTo>
                    <a:pt x="2284" y="360"/>
                  </a:lnTo>
                  <a:lnTo>
                    <a:pt x="2276" y="346"/>
                  </a:lnTo>
                  <a:lnTo>
                    <a:pt x="2264" y="330"/>
                  </a:lnTo>
                  <a:lnTo>
                    <a:pt x="2264" y="330"/>
                  </a:lnTo>
                  <a:lnTo>
                    <a:pt x="2262" y="324"/>
                  </a:lnTo>
                  <a:lnTo>
                    <a:pt x="2264" y="316"/>
                  </a:lnTo>
                  <a:lnTo>
                    <a:pt x="2276" y="300"/>
                  </a:lnTo>
                  <a:lnTo>
                    <a:pt x="2276" y="300"/>
                  </a:lnTo>
                  <a:lnTo>
                    <a:pt x="2278" y="294"/>
                  </a:lnTo>
                  <a:lnTo>
                    <a:pt x="2280" y="286"/>
                  </a:lnTo>
                  <a:lnTo>
                    <a:pt x="2280" y="282"/>
                  </a:lnTo>
                  <a:lnTo>
                    <a:pt x="2280" y="282"/>
                  </a:lnTo>
                  <a:lnTo>
                    <a:pt x="2278" y="276"/>
                  </a:lnTo>
                  <a:lnTo>
                    <a:pt x="2274" y="268"/>
                  </a:lnTo>
                  <a:lnTo>
                    <a:pt x="2266" y="260"/>
                  </a:lnTo>
                  <a:lnTo>
                    <a:pt x="2266" y="260"/>
                  </a:lnTo>
                  <a:lnTo>
                    <a:pt x="2252" y="252"/>
                  </a:lnTo>
                  <a:lnTo>
                    <a:pt x="2248" y="248"/>
                  </a:lnTo>
                  <a:lnTo>
                    <a:pt x="2248" y="248"/>
                  </a:lnTo>
                  <a:lnTo>
                    <a:pt x="2240" y="246"/>
                  </a:lnTo>
                  <a:lnTo>
                    <a:pt x="2232" y="246"/>
                  </a:lnTo>
                  <a:lnTo>
                    <a:pt x="2230" y="246"/>
                  </a:lnTo>
                  <a:lnTo>
                    <a:pt x="2230" y="246"/>
                  </a:lnTo>
                  <a:lnTo>
                    <a:pt x="2222" y="244"/>
                  </a:lnTo>
                  <a:lnTo>
                    <a:pt x="2216" y="240"/>
                  </a:lnTo>
                  <a:lnTo>
                    <a:pt x="2216" y="240"/>
                  </a:lnTo>
                  <a:lnTo>
                    <a:pt x="2204" y="232"/>
                  </a:lnTo>
                  <a:lnTo>
                    <a:pt x="2198" y="230"/>
                  </a:lnTo>
                  <a:lnTo>
                    <a:pt x="2198" y="230"/>
                  </a:lnTo>
                  <a:lnTo>
                    <a:pt x="2196" y="228"/>
                  </a:lnTo>
                  <a:lnTo>
                    <a:pt x="2192" y="228"/>
                  </a:lnTo>
                  <a:lnTo>
                    <a:pt x="2190" y="230"/>
                  </a:lnTo>
                  <a:lnTo>
                    <a:pt x="2188" y="232"/>
                  </a:lnTo>
                  <a:lnTo>
                    <a:pt x="2186" y="238"/>
                  </a:lnTo>
                  <a:lnTo>
                    <a:pt x="2186" y="238"/>
                  </a:lnTo>
                  <a:lnTo>
                    <a:pt x="2178" y="252"/>
                  </a:lnTo>
                  <a:lnTo>
                    <a:pt x="2176" y="258"/>
                  </a:lnTo>
                  <a:lnTo>
                    <a:pt x="2176" y="258"/>
                  </a:lnTo>
                  <a:lnTo>
                    <a:pt x="2170" y="262"/>
                  </a:lnTo>
                  <a:lnTo>
                    <a:pt x="2164" y="264"/>
                  </a:lnTo>
                  <a:lnTo>
                    <a:pt x="2132" y="264"/>
                  </a:lnTo>
                  <a:lnTo>
                    <a:pt x="2132" y="264"/>
                  </a:lnTo>
                  <a:lnTo>
                    <a:pt x="2124" y="264"/>
                  </a:lnTo>
                  <a:lnTo>
                    <a:pt x="2116" y="262"/>
                  </a:lnTo>
                  <a:lnTo>
                    <a:pt x="2110" y="258"/>
                  </a:lnTo>
                  <a:lnTo>
                    <a:pt x="2110" y="258"/>
                  </a:lnTo>
                  <a:lnTo>
                    <a:pt x="2104" y="254"/>
                  </a:lnTo>
                  <a:lnTo>
                    <a:pt x="2100" y="248"/>
                  </a:lnTo>
                  <a:lnTo>
                    <a:pt x="2098" y="242"/>
                  </a:lnTo>
                  <a:lnTo>
                    <a:pt x="2098" y="242"/>
                  </a:lnTo>
                  <a:lnTo>
                    <a:pt x="2092" y="238"/>
                  </a:lnTo>
                  <a:lnTo>
                    <a:pt x="2086" y="236"/>
                  </a:lnTo>
                  <a:lnTo>
                    <a:pt x="2062" y="236"/>
                  </a:lnTo>
                  <a:lnTo>
                    <a:pt x="2062" y="236"/>
                  </a:lnTo>
                  <a:lnTo>
                    <a:pt x="2054" y="236"/>
                  </a:lnTo>
                  <a:lnTo>
                    <a:pt x="2048" y="240"/>
                  </a:lnTo>
                  <a:lnTo>
                    <a:pt x="2032" y="250"/>
                  </a:lnTo>
                  <a:lnTo>
                    <a:pt x="2032" y="250"/>
                  </a:lnTo>
                  <a:lnTo>
                    <a:pt x="2030" y="252"/>
                  </a:lnTo>
                  <a:lnTo>
                    <a:pt x="2028" y="252"/>
                  </a:lnTo>
                  <a:lnTo>
                    <a:pt x="2026" y="250"/>
                  </a:lnTo>
                  <a:lnTo>
                    <a:pt x="2026" y="246"/>
                  </a:lnTo>
                  <a:lnTo>
                    <a:pt x="2026" y="244"/>
                  </a:lnTo>
                  <a:lnTo>
                    <a:pt x="2026" y="244"/>
                  </a:lnTo>
                  <a:lnTo>
                    <a:pt x="2024" y="236"/>
                  </a:lnTo>
                  <a:lnTo>
                    <a:pt x="2020" y="230"/>
                  </a:lnTo>
                  <a:lnTo>
                    <a:pt x="2012" y="222"/>
                  </a:lnTo>
                  <a:lnTo>
                    <a:pt x="2012" y="222"/>
                  </a:lnTo>
                  <a:lnTo>
                    <a:pt x="2004" y="218"/>
                  </a:lnTo>
                  <a:lnTo>
                    <a:pt x="1998" y="216"/>
                  </a:lnTo>
                  <a:lnTo>
                    <a:pt x="1994" y="216"/>
                  </a:lnTo>
                  <a:lnTo>
                    <a:pt x="1994" y="216"/>
                  </a:lnTo>
                  <a:lnTo>
                    <a:pt x="1986" y="218"/>
                  </a:lnTo>
                  <a:lnTo>
                    <a:pt x="1980" y="222"/>
                  </a:lnTo>
                  <a:lnTo>
                    <a:pt x="1972" y="230"/>
                  </a:lnTo>
                  <a:lnTo>
                    <a:pt x="1972" y="230"/>
                  </a:lnTo>
                  <a:lnTo>
                    <a:pt x="1960" y="240"/>
                  </a:lnTo>
                  <a:lnTo>
                    <a:pt x="1944" y="250"/>
                  </a:lnTo>
                  <a:lnTo>
                    <a:pt x="1944" y="250"/>
                  </a:lnTo>
                  <a:lnTo>
                    <a:pt x="1930" y="260"/>
                  </a:lnTo>
                  <a:lnTo>
                    <a:pt x="1914" y="270"/>
                  </a:lnTo>
                  <a:lnTo>
                    <a:pt x="1914" y="270"/>
                  </a:lnTo>
                  <a:lnTo>
                    <a:pt x="1910" y="272"/>
                  </a:lnTo>
                  <a:lnTo>
                    <a:pt x="1912" y="268"/>
                  </a:lnTo>
                  <a:lnTo>
                    <a:pt x="1922" y="252"/>
                  </a:lnTo>
                  <a:lnTo>
                    <a:pt x="1922" y="252"/>
                  </a:lnTo>
                  <a:lnTo>
                    <a:pt x="1928" y="246"/>
                  </a:lnTo>
                  <a:lnTo>
                    <a:pt x="1934" y="242"/>
                  </a:lnTo>
                  <a:lnTo>
                    <a:pt x="1940" y="238"/>
                  </a:lnTo>
                  <a:lnTo>
                    <a:pt x="1940" y="238"/>
                  </a:lnTo>
                  <a:lnTo>
                    <a:pt x="1946" y="234"/>
                  </a:lnTo>
                  <a:lnTo>
                    <a:pt x="1952" y="228"/>
                  </a:lnTo>
                  <a:lnTo>
                    <a:pt x="1972" y="194"/>
                  </a:lnTo>
                  <a:lnTo>
                    <a:pt x="1972" y="194"/>
                  </a:lnTo>
                  <a:lnTo>
                    <a:pt x="1982" y="180"/>
                  </a:lnTo>
                  <a:lnTo>
                    <a:pt x="1990" y="172"/>
                  </a:lnTo>
                  <a:lnTo>
                    <a:pt x="1990" y="172"/>
                  </a:lnTo>
                  <a:lnTo>
                    <a:pt x="2000" y="160"/>
                  </a:lnTo>
                  <a:lnTo>
                    <a:pt x="2010" y="144"/>
                  </a:lnTo>
                  <a:lnTo>
                    <a:pt x="2010" y="144"/>
                  </a:lnTo>
                  <a:lnTo>
                    <a:pt x="2014" y="138"/>
                  </a:lnTo>
                  <a:lnTo>
                    <a:pt x="2014" y="130"/>
                  </a:lnTo>
                  <a:lnTo>
                    <a:pt x="2008" y="96"/>
                  </a:lnTo>
                  <a:lnTo>
                    <a:pt x="2008" y="96"/>
                  </a:lnTo>
                  <a:lnTo>
                    <a:pt x="2004" y="90"/>
                  </a:lnTo>
                  <a:lnTo>
                    <a:pt x="2000" y="84"/>
                  </a:lnTo>
                  <a:lnTo>
                    <a:pt x="1972" y="64"/>
                  </a:lnTo>
                  <a:lnTo>
                    <a:pt x="1972" y="64"/>
                  </a:lnTo>
                  <a:lnTo>
                    <a:pt x="1958" y="56"/>
                  </a:lnTo>
                  <a:lnTo>
                    <a:pt x="1944" y="52"/>
                  </a:lnTo>
                  <a:lnTo>
                    <a:pt x="1944" y="52"/>
                  </a:lnTo>
                  <a:lnTo>
                    <a:pt x="1940" y="48"/>
                  </a:lnTo>
                  <a:lnTo>
                    <a:pt x="1938" y="44"/>
                  </a:lnTo>
                  <a:lnTo>
                    <a:pt x="1938" y="44"/>
                  </a:lnTo>
                  <a:lnTo>
                    <a:pt x="1934" y="32"/>
                  </a:lnTo>
                  <a:lnTo>
                    <a:pt x="1922" y="8"/>
                  </a:lnTo>
                  <a:lnTo>
                    <a:pt x="1922" y="8"/>
                  </a:lnTo>
                  <a:lnTo>
                    <a:pt x="1916" y="2"/>
                  </a:lnTo>
                  <a:lnTo>
                    <a:pt x="1910" y="0"/>
                  </a:lnTo>
                  <a:lnTo>
                    <a:pt x="1886" y="0"/>
                  </a:lnTo>
                  <a:lnTo>
                    <a:pt x="1886" y="0"/>
                  </a:lnTo>
                  <a:lnTo>
                    <a:pt x="1880" y="2"/>
                  </a:lnTo>
                  <a:lnTo>
                    <a:pt x="1872" y="6"/>
                  </a:lnTo>
                  <a:lnTo>
                    <a:pt x="1844" y="34"/>
                  </a:lnTo>
                  <a:lnTo>
                    <a:pt x="1844" y="34"/>
                  </a:lnTo>
                  <a:lnTo>
                    <a:pt x="1840" y="40"/>
                  </a:lnTo>
                  <a:lnTo>
                    <a:pt x="1838" y="48"/>
                  </a:lnTo>
                  <a:lnTo>
                    <a:pt x="1832" y="70"/>
                  </a:lnTo>
                  <a:lnTo>
                    <a:pt x="1832" y="70"/>
                  </a:lnTo>
                  <a:lnTo>
                    <a:pt x="1828" y="78"/>
                  </a:lnTo>
                  <a:lnTo>
                    <a:pt x="1822" y="82"/>
                  </a:lnTo>
                  <a:lnTo>
                    <a:pt x="1788" y="104"/>
                  </a:lnTo>
                  <a:lnTo>
                    <a:pt x="1788" y="104"/>
                  </a:lnTo>
                  <a:lnTo>
                    <a:pt x="1780" y="106"/>
                  </a:lnTo>
                  <a:lnTo>
                    <a:pt x="1774" y="104"/>
                  </a:lnTo>
                  <a:lnTo>
                    <a:pt x="1758" y="92"/>
                  </a:lnTo>
                  <a:lnTo>
                    <a:pt x="1758" y="92"/>
                  </a:lnTo>
                  <a:lnTo>
                    <a:pt x="1750" y="90"/>
                  </a:lnTo>
                  <a:lnTo>
                    <a:pt x="1744" y="92"/>
                  </a:lnTo>
                  <a:lnTo>
                    <a:pt x="1710" y="106"/>
                  </a:lnTo>
                  <a:lnTo>
                    <a:pt x="1710" y="106"/>
                  </a:lnTo>
                  <a:lnTo>
                    <a:pt x="1696" y="112"/>
                  </a:lnTo>
                  <a:lnTo>
                    <a:pt x="1660" y="134"/>
                  </a:lnTo>
                  <a:lnTo>
                    <a:pt x="1660" y="134"/>
                  </a:lnTo>
                  <a:lnTo>
                    <a:pt x="1648" y="144"/>
                  </a:lnTo>
                  <a:lnTo>
                    <a:pt x="1630" y="162"/>
                  </a:lnTo>
                  <a:lnTo>
                    <a:pt x="1630" y="162"/>
                  </a:lnTo>
                  <a:lnTo>
                    <a:pt x="1626" y="168"/>
                  </a:lnTo>
                  <a:lnTo>
                    <a:pt x="1622" y="174"/>
                  </a:lnTo>
                  <a:lnTo>
                    <a:pt x="1616" y="218"/>
                  </a:lnTo>
                  <a:lnTo>
                    <a:pt x="1616" y="218"/>
                  </a:lnTo>
                  <a:lnTo>
                    <a:pt x="1612" y="224"/>
                  </a:lnTo>
                  <a:lnTo>
                    <a:pt x="1606" y="228"/>
                  </a:lnTo>
                  <a:lnTo>
                    <a:pt x="1544" y="244"/>
                  </a:lnTo>
                  <a:lnTo>
                    <a:pt x="1544" y="244"/>
                  </a:lnTo>
                  <a:lnTo>
                    <a:pt x="1536" y="246"/>
                  </a:lnTo>
                  <a:lnTo>
                    <a:pt x="1532" y="252"/>
                  </a:lnTo>
                  <a:lnTo>
                    <a:pt x="1530" y="258"/>
                  </a:lnTo>
                  <a:lnTo>
                    <a:pt x="1530" y="258"/>
                  </a:lnTo>
                  <a:lnTo>
                    <a:pt x="1528" y="264"/>
                  </a:lnTo>
                  <a:lnTo>
                    <a:pt x="1526" y="272"/>
                  </a:lnTo>
                  <a:lnTo>
                    <a:pt x="1526" y="306"/>
                  </a:lnTo>
                  <a:lnTo>
                    <a:pt x="1526" y="306"/>
                  </a:lnTo>
                  <a:lnTo>
                    <a:pt x="1524" y="310"/>
                  </a:lnTo>
                  <a:lnTo>
                    <a:pt x="1524" y="310"/>
                  </a:lnTo>
                  <a:lnTo>
                    <a:pt x="1522" y="308"/>
                  </a:lnTo>
                  <a:lnTo>
                    <a:pt x="1522" y="308"/>
                  </a:lnTo>
                  <a:lnTo>
                    <a:pt x="1516" y="304"/>
                  </a:lnTo>
                  <a:lnTo>
                    <a:pt x="1508" y="302"/>
                  </a:lnTo>
                  <a:lnTo>
                    <a:pt x="1494" y="296"/>
                  </a:lnTo>
                  <a:lnTo>
                    <a:pt x="1494" y="296"/>
                  </a:lnTo>
                  <a:lnTo>
                    <a:pt x="1488" y="296"/>
                  </a:lnTo>
                  <a:lnTo>
                    <a:pt x="1482" y="300"/>
                  </a:lnTo>
                  <a:lnTo>
                    <a:pt x="1472" y="316"/>
                  </a:lnTo>
                  <a:lnTo>
                    <a:pt x="1472" y="316"/>
                  </a:lnTo>
                  <a:lnTo>
                    <a:pt x="1468" y="320"/>
                  </a:lnTo>
                  <a:lnTo>
                    <a:pt x="1464" y="320"/>
                  </a:lnTo>
                  <a:lnTo>
                    <a:pt x="1462" y="318"/>
                  </a:lnTo>
                  <a:lnTo>
                    <a:pt x="1462" y="318"/>
                  </a:lnTo>
                  <a:lnTo>
                    <a:pt x="1458" y="314"/>
                  </a:lnTo>
                  <a:lnTo>
                    <a:pt x="1458" y="308"/>
                  </a:lnTo>
                  <a:lnTo>
                    <a:pt x="1458" y="308"/>
                  </a:lnTo>
                  <a:lnTo>
                    <a:pt x="1456" y="304"/>
                  </a:lnTo>
                  <a:lnTo>
                    <a:pt x="1452" y="298"/>
                  </a:lnTo>
                  <a:lnTo>
                    <a:pt x="1444" y="290"/>
                  </a:lnTo>
                  <a:lnTo>
                    <a:pt x="1444" y="290"/>
                  </a:lnTo>
                  <a:lnTo>
                    <a:pt x="1438" y="286"/>
                  </a:lnTo>
                  <a:lnTo>
                    <a:pt x="1434" y="284"/>
                  </a:lnTo>
                  <a:lnTo>
                    <a:pt x="1434" y="284"/>
                  </a:lnTo>
                  <a:lnTo>
                    <a:pt x="1428" y="286"/>
                  </a:lnTo>
                  <a:lnTo>
                    <a:pt x="1426" y="292"/>
                  </a:lnTo>
                  <a:lnTo>
                    <a:pt x="1420" y="306"/>
                  </a:lnTo>
                  <a:lnTo>
                    <a:pt x="1420" y="306"/>
                  </a:lnTo>
                  <a:lnTo>
                    <a:pt x="1418" y="322"/>
                  </a:lnTo>
                  <a:lnTo>
                    <a:pt x="1418" y="336"/>
                  </a:lnTo>
                  <a:lnTo>
                    <a:pt x="1418" y="336"/>
                  </a:lnTo>
                  <a:lnTo>
                    <a:pt x="1418" y="352"/>
                  </a:lnTo>
                  <a:lnTo>
                    <a:pt x="1418" y="374"/>
                  </a:lnTo>
                  <a:lnTo>
                    <a:pt x="1418" y="374"/>
                  </a:lnTo>
                  <a:lnTo>
                    <a:pt x="1416" y="382"/>
                  </a:lnTo>
                  <a:lnTo>
                    <a:pt x="1414" y="388"/>
                  </a:lnTo>
                  <a:lnTo>
                    <a:pt x="1414" y="388"/>
                  </a:lnTo>
                  <a:lnTo>
                    <a:pt x="1412" y="388"/>
                  </a:lnTo>
                  <a:lnTo>
                    <a:pt x="1408" y="388"/>
                  </a:lnTo>
                  <a:lnTo>
                    <a:pt x="1404" y="384"/>
                  </a:lnTo>
                  <a:lnTo>
                    <a:pt x="1402" y="380"/>
                  </a:lnTo>
                  <a:lnTo>
                    <a:pt x="1402" y="380"/>
                  </a:lnTo>
                  <a:lnTo>
                    <a:pt x="1400" y="372"/>
                  </a:lnTo>
                  <a:lnTo>
                    <a:pt x="1400" y="364"/>
                  </a:lnTo>
                  <a:lnTo>
                    <a:pt x="1406" y="340"/>
                  </a:lnTo>
                  <a:lnTo>
                    <a:pt x="1406" y="340"/>
                  </a:lnTo>
                  <a:lnTo>
                    <a:pt x="1408" y="334"/>
                  </a:lnTo>
                  <a:lnTo>
                    <a:pt x="1406" y="326"/>
                  </a:lnTo>
                  <a:lnTo>
                    <a:pt x="1402" y="312"/>
                  </a:lnTo>
                  <a:lnTo>
                    <a:pt x="1402" y="312"/>
                  </a:lnTo>
                  <a:lnTo>
                    <a:pt x="1398" y="296"/>
                  </a:lnTo>
                  <a:lnTo>
                    <a:pt x="1398" y="292"/>
                  </a:lnTo>
                  <a:lnTo>
                    <a:pt x="1398" y="292"/>
                  </a:lnTo>
                  <a:lnTo>
                    <a:pt x="1396" y="286"/>
                  </a:lnTo>
                  <a:lnTo>
                    <a:pt x="1392" y="282"/>
                  </a:lnTo>
                  <a:lnTo>
                    <a:pt x="1376" y="278"/>
                  </a:lnTo>
                  <a:lnTo>
                    <a:pt x="1376" y="278"/>
                  </a:lnTo>
                  <a:lnTo>
                    <a:pt x="1362" y="274"/>
                  </a:lnTo>
                  <a:lnTo>
                    <a:pt x="1348" y="274"/>
                  </a:lnTo>
                  <a:lnTo>
                    <a:pt x="1348" y="274"/>
                  </a:lnTo>
                  <a:lnTo>
                    <a:pt x="1342" y="276"/>
                  </a:lnTo>
                  <a:lnTo>
                    <a:pt x="1338" y="282"/>
                  </a:lnTo>
                  <a:lnTo>
                    <a:pt x="1322" y="336"/>
                  </a:lnTo>
                  <a:lnTo>
                    <a:pt x="1322" y="336"/>
                  </a:lnTo>
                  <a:lnTo>
                    <a:pt x="1320" y="342"/>
                  </a:lnTo>
                  <a:lnTo>
                    <a:pt x="1316" y="348"/>
                  </a:lnTo>
                  <a:lnTo>
                    <a:pt x="1316" y="348"/>
                  </a:lnTo>
                  <a:lnTo>
                    <a:pt x="1308" y="360"/>
                  </a:lnTo>
                  <a:lnTo>
                    <a:pt x="1304" y="366"/>
                  </a:lnTo>
                  <a:lnTo>
                    <a:pt x="1304" y="366"/>
                  </a:lnTo>
                  <a:lnTo>
                    <a:pt x="1304" y="372"/>
                  </a:lnTo>
                  <a:lnTo>
                    <a:pt x="1304" y="380"/>
                  </a:lnTo>
                  <a:lnTo>
                    <a:pt x="1308" y="384"/>
                  </a:lnTo>
                  <a:lnTo>
                    <a:pt x="1308" y="384"/>
                  </a:lnTo>
                  <a:lnTo>
                    <a:pt x="1310" y="392"/>
                  </a:lnTo>
                  <a:lnTo>
                    <a:pt x="1310" y="400"/>
                  </a:lnTo>
                  <a:lnTo>
                    <a:pt x="1310" y="414"/>
                  </a:lnTo>
                  <a:lnTo>
                    <a:pt x="1310" y="414"/>
                  </a:lnTo>
                  <a:lnTo>
                    <a:pt x="1310" y="426"/>
                  </a:lnTo>
                  <a:lnTo>
                    <a:pt x="1310" y="426"/>
                  </a:lnTo>
                  <a:lnTo>
                    <a:pt x="1312" y="432"/>
                  </a:lnTo>
                  <a:lnTo>
                    <a:pt x="1316" y="436"/>
                  </a:lnTo>
                  <a:lnTo>
                    <a:pt x="1334" y="454"/>
                  </a:lnTo>
                  <a:lnTo>
                    <a:pt x="1334" y="454"/>
                  </a:lnTo>
                  <a:lnTo>
                    <a:pt x="1338" y="460"/>
                  </a:lnTo>
                  <a:lnTo>
                    <a:pt x="1336" y="468"/>
                  </a:lnTo>
                  <a:lnTo>
                    <a:pt x="1324" y="484"/>
                  </a:lnTo>
                  <a:lnTo>
                    <a:pt x="1324" y="484"/>
                  </a:lnTo>
                  <a:lnTo>
                    <a:pt x="1322" y="486"/>
                  </a:lnTo>
                  <a:lnTo>
                    <a:pt x="1320" y="486"/>
                  </a:lnTo>
                  <a:lnTo>
                    <a:pt x="1318" y="486"/>
                  </a:lnTo>
                  <a:lnTo>
                    <a:pt x="1314" y="484"/>
                  </a:lnTo>
                  <a:lnTo>
                    <a:pt x="1296" y="466"/>
                  </a:lnTo>
                  <a:lnTo>
                    <a:pt x="1296" y="466"/>
                  </a:lnTo>
                  <a:lnTo>
                    <a:pt x="1284" y="456"/>
                  </a:lnTo>
                  <a:lnTo>
                    <a:pt x="1258" y="436"/>
                  </a:lnTo>
                  <a:lnTo>
                    <a:pt x="1258" y="436"/>
                  </a:lnTo>
                  <a:lnTo>
                    <a:pt x="1252" y="432"/>
                  </a:lnTo>
                  <a:lnTo>
                    <a:pt x="1244" y="432"/>
                  </a:lnTo>
                  <a:lnTo>
                    <a:pt x="1230" y="432"/>
                  </a:lnTo>
                  <a:lnTo>
                    <a:pt x="1230" y="432"/>
                  </a:lnTo>
                  <a:lnTo>
                    <a:pt x="1214" y="432"/>
                  </a:lnTo>
                  <a:lnTo>
                    <a:pt x="1212" y="432"/>
                  </a:lnTo>
                  <a:lnTo>
                    <a:pt x="1212" y="432"/>
                  </a:lnTo>
                  <a:lnTo>
                    <a:pt x="1208" y="432"/>
                  </a:lnTo>
                  <a:lnTo>
                    <a:pt x="1206" y="434"/>
                  </a:lnTo>
                  <a:lnTo>
                    <a:pt x="1204" y="436"/>
                  </a:lnTo>
                  <a:lnTo>
                    <a:pt x="1204" y="440"/>
                  </a:lnTo>
                  <a:lnTo>
                    <a:pt x="1204" y="452"/>
                  </a:lnTo>
                  <a:lnTo>
                    <a:pt x="1204" y="452"/>
                  </a:lnTo>
                  <a:lnTo>
                    <a:pt x="1202" y="460"/>
                  </a:lnTo>
                  <a:lnTo>
                    <a:pt x="1198" y="466"/>
                  </a:lnTo>
                  <a:lnTo>
                    <a:pt x="1198" y="466"/>
                  </a:lnTo>
                  <a:lnTo>
                    <a:pt x="1192" y="468"/>
                  </a:lnTo>
                  <a:lnTo>
                    <a:pt x="1186" y="466"/>
                  </a:lnTo>
                  <a:lnTo>
                    <a:pt x="1180" y="464"/>
                  </a:lnTo>
                  <a:lnTo>
                    <a:pt x="1180" y="464"/>
                  </a:lnTo>
                  <a:lnTo>
                    <a:pt x="1174" y="462"/>
                  </a:lnTo>
                  <a:lnTo>
                    <a:pt x="1166" y="464"/>
                  </a:lnTo>
                  <a:lnTo>
                    <a:pt x="1162" y="466"/>
                  </a:lnTo>
                  <a:lnTo>
                    <a:pt x="1162" y="466"/>
                  </a:lnTo>
                  <a:lnTo>
                    <a:pt x="1146" y="474"/>
                  </a:lnTo>
                  <a:lnTo>
                    <a:pt x="1142" y="476"/>
                  </a:lnTo>
                  <a:lnTo>
                    <a:pt x="1142" y="476"/>
                  </a:lnTo>
                  <a:lnTo>
                    <a:pt x="1134" y="478"/>
                  </a:lnTo>
                  <a:lnTo>
                    <a:pt x="1126" y="480"/>
                  </a:lnTo>
                  <a:lnTo>
                    <a:pt x="1124" y="480"/>
                  </a:lnTo>
                  <a:lnTo>
                    <a:pt x="1124" y="480"/>
                  </a:lnTo>
                  <a:lnTo>
                    <a:pt x="1116" y="478"/>
                  </a:lnTo>
                  <a:lnTo>
                    <a:pt x="1110" y="476"/>
                  </a:lnTo>
                  <a:lnTo>
                    <a:pt x="1110" y="476"/>
                  </a:lnTo>
                  <a:lnTo>
                    <a:pt x="1104" y="472"/>
                  </a:lnTo>
                  <a:lnTo>
                    <a:pt x="1098" y="474"/>
                  </a:lnTo>
                  <a:lnTo>
                    <a:pt x="1092" y="476"/>
                  </a:lnTo>
                  <a:lnTo>
                    <a:pt x="1092" y="476"/>
                  </a:lnTo>
                  <a:lnTo>
                    <a:pt x="1078" y="484"/>
                  </a:lnTo>
                  <a:lnTo>
                    <a:pt x="1062" y="496"/>
                  </a:lnTo>
                  <a:lnTo>
                    <a:pt x="1062" y="496"/>
                  </a:lnTo>
                  <a:lnTo>
                    <a:pt x="1050" y="504"/>
                  </a:lnTo>
                  <a:lnTo>
                    <a:pt x="1024" y="516"/>
                  </a:lnTo>
                  <a:lnTo>
                    <a:pt x="1024" y="516"/>
                  </a:lnTo>
                  <a:lnTo>
                    <a:pt x="1012" y="520"/>
                  </a:lnTo>
                  <a:lnTo>
                    <a:pt x="1012" y="520"/>
                  </a:lnTo>
                  <a:lnTo>
                    <a:pt x="1008" y="522"/>
                  </a:lnTo>
                  <a:lnTo>
                    <a:pt x="1004" y="526"/>
                  </a:lnTo>
                  <a:lnTo>
                    <a:pt x="1000" y="540"/>
                  </a:lnTo>
                  <a:lnTo>
                    <a:pt x="1000" y="540"/>
                  </a:lnTo>
                  <a:lnTo>
                    <a:pt x="996" y="546"/>
                  </a:lnTo>
                  <a:lnTo>
                    <a:pt x="992" y="548"/>
                  </a:lnTo>
                  <a:lnTo>
                    <a:pt x="992" y="548"/>
                  </a:lnTo>
                  <a:lnTo>
                    <a:pt x="988" y="546"/>
                  </a:lnTo>
                  <a:lnTo>
                    <a:pt x="982" y="542"/>
                  </a:lnTo>
                  <a:lnTo>
                    <a:pt x="974" y="534"/>
                  </a:lnTo>
                  <a:lnTo>
                    <a:pt x="974" y="534"/>
                  </a:lnTo>
                  <a:lnTo>
                    <a:pt x="972" y="530"/>
                  </a:lnTo>
                  <a:lnTo>
                    <a:pt x="972" y="526"/>
                  </a:lnTo>
                  <a:lnTo>
                    <a:pt x="974" y="524"/>
                  </a:lnTo>
                  <a:lnTo>
                    <a:pt x="974" y="524"/>
                  </a:lnTo>
                  <a:lnTo>
                    <a:pt x="982" y="514"/>
                  </a:lnTo>
                  <a:lnTo>
                    <a:pt x="982" y="514"/>
                  </a:lnTo>
                  <a:lnTo>
                    <a:pt x="986" y="508"/>
                  </a:lnTo>
                  <a:lnTo>
                    <a:pt x="988" y="502"/>
                  </a:lnTo>
                  <a:lnTo>
                    <a:pt x="988" y="498"/>
                  </a:lnTo>
                  <a:lnTo>
                    <a:pt x="988" y="498"/>
                  </a:lnTo>
                  <a:lnTo>
                    <a:pt x="986" y="492"/>
                  </a:lnTo>
                  <a:lnTo>
                    <a:pt x="980" y="486"/>
                  </a:lnTo>
                  <a:lnTo>
                    <a:pt x="976" y="484"/>
                  </a:lnTo>
                  <a:lnTo>
                    <a:pt x="976" y="484"/>
                  </a:lnTo>
                  <a:lnTo>
                    <a:pt x="964" y="480"/>
                  </a:lnTo>
                  <a:lnTo>
                    <a:pt x="964" y="480"/>
                  </a:lnTo>
                  <a:lnTo>
                    <a:pt x="950" y="480"/>
                  </a:lnTo>
                  <a:lnTo>
                    <a:pt x="946" y="480"/>
                  </a:lnTo>
                  <a:lnTo>
                    <a:pt x="946" y="480"/>
                  </a:lnTo>
                  <a:lnTo>
                    <a:pt x="944" y="480"/>
                  </a:lnTo>
                  <a:lnTo>
                    <a:pt x="942" y="482"/>
                  </a:lnTo>
                  <a:lnTo>
                    <a:pt x="942" y="484"/>
                  </a:lnTo>
                  <a:lnTo>
                    <a:pt x="942" y="488"/>
                  </a:lnTo>
                  <a:lnTo>
                    <a:pt x="944" y="492"/>
                  </a:lnTo>
                  <a:lnTo>
                    <a:pt x="944" y="492"/>
                  </a:lnTo>
                  <a:lnTo>
                    <a:pt x="948" y="500"/>
                  </a:lnTo>
                  <a:lnTo>
                    <a:pt x="948" y="508"/>
                  </a:lnTo>
                  <a:lnTo>
                    <a:pt x="948" y="520"/>
                  </a:lnTo>
                  <a:lnTo>
                    <a:pt x="948" y="520"/>
                  </a:lnTo>
                  <a:lnTo>
                    <a:pt x="950" y="528"/>
                  </a:lnTo>
                  <a:lnTo>
                    <a:pt x="952" y="536"/>
                  </a:lnTo>
                  <a:lnTo>
                    <a:pt x="954" y="542"/>
                  </a:lnTo>
                  <a:lnTo>
                    <a:pt x="954" y="542"/>
                  </a:lnTo>
                  <a:lnTo>
                    <a:pt x="956" y="548"/>
                  </a:lnTo>
                  <a:lnTo>
                    <a:pt x="956" y="556"/>
                  </a:lnTo>
                  <a:lnTo>
                    <a:pt x="952" y="570"/>
                  </a:lnTo>
                  <a:lnTo>
                    <a:pt x="952" y="570"/>
                  </a:lnTo>
                  <a:lnTo>
                    <a:pt x="948" y="574"/>
                  </a:lnTo>
                  <a:lnTo>
                    <a:pt x="946" y="574"/>
                  </a:lnTo>
                  <a:lnTo>
                    <a:pt x="944" y="572"/>
                  </a:lnTo>
                  <a:lnTo>
                    <a:pt x="944" y="572"/>
                  </a:lnTo>
                  <a:lnTo>
                    <a:pt x="938" y="570"/>
                  </a:lnTo>
                  <a:lnTo>
                    <a:pt x="930" y="568"/>
                  </a:lnTo>
                  <a:lnTo>
                    <a:pt x="928" y="568"/>
                  </a:lnTo>
                  <a:lnTo>
                    <a:pt x="928" y="568"/>
                  </a:lnTo>
                  <a:lnTo>
                    <a:pt x="920" y="570"/>
                  </a:lnTo>
                  <a:lnTo>
                    <a:pt x="914" y="572"/>
                  </a:lnTo>
                  <a:lnTo>
                    <a:pt x="914" y="572"/>
                  </a:lnTo>
                  <a:lnTo>
                    <a:pt x="902" y="582"/>
                  </a:lnTo>
                  <a:lnTo>
                    <a:pt x="896" y="584"/>
                  </a:lnTo>
                  <a:lnTo>
                    <a:pt x="896" y="584"/>
                  </a:lnTo>
                  <a:lnTo>
                    <a:pt x="884" y="592"/>
                  </a:lnTo>
                  <a:lnTo>
                    <a:pt x="884" y="592"/>
                  </a:lnTo>
                  <a:lnTo>
                    <a:pt x="882" y="598"/>
                  </a:lnTo>
                  <a:lnTo>
                    <a:pt x="884" y="604"/>
                  </a:lnTo>
                  <a:lnTo>
                    <a:pt x="896" y="630"/>
                  </a:lnTo>
                  <a:lnTo>
                    <a:pt x="896" y="630"/>
                  </a:lnTo>
                  <a:lnTo>
                    <a:pt x="898" y="634"/>
                  </a:lnTo>
                  <a:lnTo>
                    <a:pt x="894" y="632"/>
                  </a:lnTo>
                  <a:lnTo>
                    <a:pt x="894" y="632"/>
                  </a:lnTo>
                  <a:lnTo>
                    <a:pt x="888" y="628"/>
                  </a:lnTo>
                  <a:lnTo>
                    <a:pt x="882" y="626"/>
                  </a:lnTo>
                  <a:lnTo>
                    <a:pt x="868" y="626"/>
                  </a:lnTo>
                  <a:lnTo>
                    <a:pt x="868" y="626"/>
                  </a:lnTo>
                  <a:lnTo>
                    <a:pt x="860" y="626"/>
                  </a:lnTo>
                  <a:lnTo>
                    <a:pt x="854" y="624"/>
                  </a:lnTo>
                  <a:lnTo>
                    <a:pt x="848" y="620"/>
                  </a:lnTo>
                  <a:lnTo>
                    <a:pt x="848" y="620"/>
                  </a:lnTo>
                  <a:lnTo>
                    <a:pt x="842" y="620"/>
                  </a:lnTo>
                  <a:lnTo>
                    <a:pt x="842" y="620"/>
                  </a:lnTo>
                  <a:lnTo>
                    <a:pt x="840" y="622"/>
                  </a:lnTo>
                  <a:lnTo>
                    <a:pt x="840" y="622"/>
                  </a:lnTo>
                  <a:lnTo>
                    <a:pt x="842" y="630"/>
                  </a:lnTo>
                  <a:lnTo>
                    <a:pt x="842" y="630"/>
                  </a:lnTo>
                  <a:lnTo>
                    <a:pt x="842" y="630"/>
                  </a:lnTo>
                  <a:lnTo>
                    <a:pt x="842" y="632"/>
                  </a:lnTo>
                  <a:lnTo>
                    <a:pt x="836" y="630"/>
                  </a:lnTo>
                  <a:lnTo>
                    <a:pt x="818" y="624"/>
                  </a:lnTo>
                  <a:lnTo>
                    <a:pt x="818" y="624"/>
                  </a:lnTo>
                  <a:lnTo>
                    <a:pt x="812" y="622"/>
                  </a:lnTo>
                  <a:lnTo>
                    <a:pt x="808" y="616"/>
                  </a:lnTo>
                  <a:lnTo>
                    <a:pt x="804" y="604"/>
                  </a:lnTo>
                  <a:lnTo>
                    <a:pt x="804" y="604"/>
                  </a:lnTo>
                  <a:lnTo>
                    <a:pt x="804" y="598"/>
                  </a:lnTo>
                  <a:lnTo>
                    <a:pt x="806" y="592"/>
                  </a:lnTo>
                  <a:lnTo>
                    <a:pt x="806" y="592"/>
                  </a:lnTo>
                  <a:lnTo>
                    <a:pt x="810" y="588"/>
                  </a:lnTo>
                  <a:lnTo>
                    <a:pt x="812" y="582"/>
                  </a:lnTo>
                  <a:lnTo>
                    <a:pt x="812" y="582"/>
                  </a:lnTo>
                  <a:lnTo>
                    <a:pt x="810" y="578"/>
                  </a:lnTo>
                  <a:lnTo>
                    <a:pt x="804" y="574"/>
                  </a:lnTo>
                  <a:lnTo>
                    <a:pt x="800" y="572"/>
                  </a:lnTo>
                  <a:lnTo>
                    <a:pt x="800" y="572"/>
                  </a:lnTo>
                  <a:lnTo>
                    <a:pt x="786" y="562"/>
                  </a:lnTo>
                  <a:lnTo>
                    <a:pt x="778" y="554"/>
                  </a:lnTo>
                  <a:lnTo>
                    <a:pt x="778" y="554"/>
                  </a:lnTo>
                  <a:lnTo>
                    <a:pt x="768" y="544"/>
                  </a:lnTo>
                  <a:lnTo>
                    <a:pt x="768" y="544"/>
                  </a:lnTo>
                  <a:lnTo>
                    <a:pt x="766" y="540"/>
                  </a:lnTo>
                  <a:lnTo>
                    <a:pt x="768" y="538"/>
                  </a:lnTo>
                  <a:lnTo>
                    <a:pt x="768" y="538"/>
                  </a:lnTo>
                  <a:lnTo>
                    <a:pt x="772" y="540"/>
                  </a:lnTo>
                  <a:lnTo>
                    <a:pt x="778" y="544"/>
                  </a:lnTo>
                  <a:lnTo>
                    <a:pt x="778" y="544"/>
                  </a:lnTo>
                  <a:lnTo>
                    <a:pt x="784" y="546"/>
                  </a:lnTo>
                  <a:lnTo>
                    <a:pt x="790" y="548"/>
                  </a:lnTo>
                  <a:lnTo>
                    <a:pt x="794" y="548"/>
                  </a:lnTo>
                  <a:lnTo>
                    <a:pt x="794" y="548"/>
                  </a:lnTo>
                  <a:lnTo>
                    <a:pt x="800" y="550"/>
                  </a:lnTo>
                  <a:lnTo>
                    <a:pt x="806" y="556"/>
                  </a:lnTo>
                  <a:lnTo>
                    <a:pt x="808" y="560"/>
                  </a:lnTo>
                  <a:lnTo>
                    <a:pt x="808" y="560"/>
                  </a:lnTo>
                  <a:lnTo>
                    <a:pt x="812" y="566"/>
                  </a:lnTo>
                  <a:lnTo>
                    <a:pt x="820" y="570"/>
                  </a:lnTo>
                  <a:lnTo>
                    <a:pt x="842" y="576"/>
                  </a:lnTo>
                  <a:lnTo>
                    <a:pt x="842" y="576"/>
                  </a:lnTo>
                  <a:lnTo>
                    <a:pt x="850" y="576"/>
                  </a:lnTo>
                  <a:lnTo>
                    <a:pt x="858" y="576"/>
                  </a:lnTo>
                  <a:lnTo>
                    <a:pt x="872" y="570"/>
                  </a:lnTo>
                  <a:lnTo>
                    <a:pt x="872" y="570"/>
                  </a:lnTo>
                  <a:lnTo>
                    <a:pt x="888" y="564"/>
                  </a:lnTo>
                  <a:lnTo>
                    <a:pt x="892" y="562"/>
                  </a:lnTo>
                  <a:lnTo>
                    <a:pt x="892" y="562"/>
                  </a:lnTo>
                  <a:lnTo>
                    <a:pt x="898" y="558"/>
                  </a:lnTo>
                  <a:lnTo>
                    <a:pt x="902" y="550"/>
                  </a:lnTo>
                  <a:lnTo>
                    <a:pt x="906" y="536"/>
                  </a:lnTo>
                  <a:lnTo>
                    <a:pt x="906" y="536"/>
                  </a:lnTo>
                  <a:lnTo>
                    <a:pt x="906" y="530"/>
                  </a:lnTo>
                  <a:lnTo>
                    <a:pt x="904" y="524"/>
                  </a:lnTo>
                  <a:lnTo>
                    <a:pt x="876" y="496"/>
                  </a:lnTo>
                  <a:lnTo>
                    <a:pt x="876" y="496"/>
                  </a:lnTo>
                  <a:lnTo>
                    <a:pt x="864" y="486"/>
                  </a:lnTo>
                  <a:lnTo>
                    <a:pt x="848" y="474"/>
                  </a:lnTo>
                  <a:lnTo>
                    <a:pt x="848" y="474"/>
                  </a:lnTo>
                  <a:lnTo>
                    <a:pt x="836" y="464"/>
                  </a:lnTo>
                  <a:lnTo>
                    <a:pt x="826" y="456"/>
                  </a:lnTo>
                  <a:lnTo>
                    <a:pt x="826" y="456"/>
                  </a:lnTo>
                  <a:lnTo>
                    <a:pt x="820" y="452"/>
                  </a:lnTo>
                  <a:lnTo>
                    <a:pt x="814" y="448"/>
                  </a:lnTo>
                  <a:lnTo>
                    <a:pt x="800" y="444"/>
                  </a:lnTo>
                  <a:lnTo>
                    <a:pt x="800" y="444"/>
                  </a:lnTo>
                  <a:lnTo>
                    <a:pt x="788" y="440"/>
                  </a:lnTo>
                  <a:lnTo>
                    <a:pt x="788" y="440"/>
                  </a:lnTo>
                  <a:lnTo>
                    <a:pt x="784" y="438"/>
                  </a:lnTo>
                  <a:lnTo>
                    <a:pt x="782" y="432"/>
                  </a:lnTo>
                  <a:lnTo>
                    <a:pt x="782" y="430"/>
                  </a:lnTo>
                  <a:lnTo>
                    <a:pt x="782" y="430"/>
                  </a:lnTo>
                  <a:lnTo>
                    <a:pt x="782" y="426"/>
                  </a:lnTo>
                  <a:lnTo>
                    <a:pt x="780" y="424"/>
                  </a:lnTo>
                  <a:lnTo>
                    <a:pt x="778" y="422"/>
                  </a:lnTo>
                  <a:lnTo>
                    <a:pt x="774" y="422"/>
                  </a:lnTo>
                  <a:lnTo>
                    <a:pt x="770" y="422"/>
                  </a:lnTo>
                  <a:lnTo>
                    <a:pt x="770" y="422"/>
                  </a:lnTo>
                  <a:lnTo>
                    <a:pt x="754" y="422"/>
                  </a:lnTo>
                  <a:lnTo>
                    <a:pt x="752" y="422"/>
                  </a:lnTo>
                  <a:lnTo>
                    <a:pt x="752" y="422"/>
                  </a:lnTo>
                  <a:lnTo>
                    <a:pt x="742" y="422"/>
                  </a:lnTo>
                  <a:lnTo>
                    <a:pt x="742" y="422"/>
                  </a:lnTo>
                  <a:lnTo>
                    <a:pt x="738" y="416"/>
                  </a:lnTo>
                  <a:lnTo>
                    <a:pt x="738" y="416"/>
                  </a:lnTo>
                  <a:lnTo>
                    <a:pt x="734" y="412"/>
                  </a:lnTo>
                  <a:lnTo>
                    <a:pt x="734" y="406"/>
                  </a:lnTo>
                  <a:lnTo>
                    <a:pt x="734" y="406"/>
                  </a:lnTo>
                  <a:lnTo>
                    <a:pt x="736" y="394"/>
                  </a:lnTo>
                  <a:lnTo>
                    <a:pt x="740" y="390"/>
                  </a:lnTo>
                  <a:lnTo>
                    <a:pt x="740" y="390"/>
                  </a:lnTo>
                  <a:lnTo>
                    <a:pt x="740" y="384"/>
                  </a:lnTo>
                  <a:lnTo>
                    <a:pt x="738" y="378"/>
                  </a:lnTo>
                  <a:lnTo>
                    <a:pt x="738" y="378"/>
                  </a:lnTo>
                  <a:lnTo>
                    <a:pt x="728" y="368"/>
                  </a:lnTo>
                  <a:lnTo>
                    <a:pt x="720" y="358"/>
                  </a:lnTo>
                  <a:lnTo>
                    <a:pt x="720" y="358"/>
                  </a:lnTo>
                  <a:lnTo>
                    <a:pt x="716" y="358"/>
                  </a:lnTo>
                  <a:lnTo>
                    <a:pt x="714" y="356"/>
                  </a:lnTo>
                  <a:lnTo>
                    <a:pt x="710" y="358"/>
                  </a:lnTo>
                  <a:lnTo>
                    <a:pt x="708" y="358"/>
                  </a:lnTo>
                  <a:lnTo>
                    <a:pt x="700" y="368"/>
                  </a:lnTo>
                  <a:lnTo>
                    <a:pt x="700" y="368"/>
                  </a:lnTo>
                  <a:lnTo>
                    <a:pt x="694" y="370"/>
                  </a:lnTo>
                  <a:lnTo>
                    <a:pt x="686" y="370"/>
                  </a:lnTo>
                  <a:lnTo>
                    <a:pt x="682" y="366"/>
                  </a:lnTo>
                  <a:lnTo>
                    <a:pt x="682" y="366"/>
                  </a:lnTo>
                  <a:lnTo>
                    <a:pt x="670" y="362"/>
                  </a:lnTo>
                  <a:lnTo>
                    <a:pt x="670" y="362"/>
                  </a:lnTo>
                  <a:lnTo>
                    <a:pt x="656" y="362"/>
                  </a:lnTo>
                  <a:lnTo>
                    <a:pt x="654" y="362"/>
                  </a:lnTo>
                  <a:lnTo>
                    <a:pt x="654" y="362"/>
                  </a:lnTo>
                  <a:lnTo>
                    <a:pt x="646" y="364"/>
                  </a:lnTo>
                  <a:lnTo>
                    <a:pt x="640" y="368"/>
                  </a:lnTo>
                  <a:lnTo>
                    <a:pt x="632" y="376"/>
                  </a:lnTo>
                  <a:lnTo>
                    <a:pt x="632" y="376"/>
                  </a:lnTo>
                  <a:lnTo>
                    <a:pt x="626" y="380"/>
                  </a:lnTo>
                  <a:lnTo>
                    <a:pt x="620" y="382"/>
                  </a:lnTo>
                  <a:lnTo>
                    <a:pt x="620" y="382"/>
                  </a:lnTo>
                  <a:lnTo>
                    <a:pt x="610" y="382"/>
                  </a:lnTo>
                  <a:lnTo>
                    <a:pt x="610" y="382"/>
                  </a:lnTo>
                  <a:lnTo>
                    <a:pt x="606" y="384"/>
                  </a:lnTo>
                  <a:lnTo>
                    <a:pt x="600" y="388"/>
                  </a:lnTo>
                  <a:lnTo>
                    <a:pt x="600" y="388"/>
                  </a:lnTo>
                  <a:lnTo>
                    <a:pt x="596" y="390"/>
                  </a:lnTo>
                  <a:lnTo>
                    <a:pt x="592" y="392"/>
                  </a:lnTo>
                  <a:lnTo>
                    <a:pt x="592" y="392"/>
                  </a:lnTo>
                  <a:lnTo>
                    <a:pt x="586" y="394"/>
                  </a:lnTo>
                  <a:lnTo>
                    <a:pt x="584" y="400"/>
                  </a:lnTo>
                  <a:lnTo>
                    <a:pt x="578" y="414"/>
                  </a:lnTo>
                  <a:lnTo>
                    <a:pt x="578" y="414"/>
                  </a:lnTo>
                  <a:lnTo>
                    <a:pt x="574" y="420"/>
                  </a:lnTo>
                  <a:lnTo>
                    <a:pt x="568" y="422"/>
                  </a:lnTo>
                  <a:lnTo>
                    <a:pt x="556" y="422"/>
                  </a:lnTo>
                  <a:lnTo>
                    <a:pt x="556" y="422"/>
                  </a:lnTo>
                  <a:lnTo>
                    <a:pt x="548" y="424"/>
                  </a:lnTo>
                  <a:lnTo>
                    <a:pt x="544" y="430"/>
                  </a:lnTo>
                  <a:lnTo>
                    <a:pt x="540" y="444"/>
                  </a:lnTo>
                  <a:lnTo>
                    <a:pt x="540" y="444"/>
                  </a:lnTo>
                  <a:lnTo>
                    <a:pt x="538" y="456"/>
                  </a:lnTo>
                  <a:lnTo>
                    <a:pt x="538" y="456"/>
                  </a:lnTo>
                  <a:lnTo>
                    <a:pt x="534" y="460"/>
                  </a:lnTo>
                  <a:lnTo>
                    <a:pt x="530" y="460"/>
                  </a:lnTo>
                  <a:lnTo>
                    <a:pt x="526" y="460"/>
                  </a:lnTo>
                  <a:lnTo>
                    <a:pt x="526" y="460"/>
                  </a:lnTo>
                  <a:lnTo>
                    <a:pt x="518" y="462"/>
                  </a:lnTo>
                  <a:lnTo>
                    <a:pt x="514" y="468"/>
                  </a:lnTo>
                  <a:lnTo>
                    <a:pt x="502" y="484"/>
                  </a:lnTo>
                  <a:lnTo>
                    <a:pt x="502" y="484"/>
                  </a:lnTo>
                  <a:lnTo>
                    <a:pt x="500" y="490"/>
                  </a:lnTo>
                  <a:lnTo>
                    <a:pt x="498" y="498"/>
                  </a:lnTo>
                  <a:lnTo>
                    <a:pt x="498" y="502"/>
                  </a:lnTo>
                  <a:lnTo>
                    <a:pt x="498" y="502"/>
                  </a:lnTo>
                  <a:lnTo>
                    <a:pt x="496" y="510"/>
                  </a:lnTo>
                  <a:lnTo>
                    <a:pt x="494" y="516"/>
                  </a:lnTo>
                  <a:lnTo>
                    <a:pt x="482" y="532"/>
                  </a:lnTo>
                  <a:lnTo>
                    <a:pt x="482" y="532"/>
                  </a:lnTo>
                  <a:lnTo>
                    <a:pt x="474" y="546"/>
                  </a:lnTo>
                  <a:lnTo>
                    <a:pt x="472" y="552"/>
                  </a:lnTo>
                  <a:lnTo>
                    <a:pt x="472" y="552"/>
                  </a:lnTo>
                  <a:lnTo>
                    <a:pt x="466" y="566"/>
                  </a:lnTo>
                  <a:lnTo>
                    <a:pt x="462" y="570"/>
                  </a:lnTo>
                  <a:lnTo>
                    <a:pt x="462" y="570"/>
                  </a:lnTo>
                  <a:lnTo>
                    <a:pt x="456" y="586"/>
                  </a:lnTo>
                  <a:lnTo>
                    <a:pt x="452" y="590"/>
                  </a:lnTo>
                  <a:lnTo>
                    <a:pt x="452" y="590"/>
                  </a:lnTo>
                  <a:lnTo>
                    <a:pt x="444" y="604"/>
                  </a:lnTo>
                  <a:lnTo>
                    <a:pt x="424" y="640"/>
                  </a:lnTo>
                  <a:lnTo>
                    <a:pt x="424" y="640"/>
                  </a:lnTo>
                  <a:lnTo>
                    <a:pt x="414" y="652"/>
                  </a:lnTo>
                  <a:lnTo>
                    <a:pt x="406" y="660"/>
                  </a:lnTo>
                  <a:lnTo>
                    <a:pt x="406" y="660"/>
                  </a:lnTo>
                  <a:lnTo>
                    <a:pt x="392" y="670"/>
                  </a:lnTo>
                  <a:lnTo>
                    <a:pt x="388" y="672"/>
                  </a:lnTo>
                  <a:lnTo>
                    <a:pt x="388" y="672"/>
                  </a:lnTo>
                  <a:lnTo>
                    <a:pt x="382" y="676"/>
                  </a:lnTo>
                  <a:lnTo>
                    <a:pt x="376" y="682"/>
                  </a:lnTo>
                  <a:lnTo>
                    <a:pt x="374" y="688"/>
                  </a:lnTo>
                  <a:lnTo>
                    <a:pt x="374" y="688"/>
                  </a:lnTo>
                  <a:lnTo>
                    <a:pt x="366" y="700"/>
                  </a:lnTo>
                  <a:lnTo>
                    <a:pt x="366" y="700"/>
                  </a:lnTo>
                  <a:lnTo>
                    <a:pt x="356" y="710"/>
                  </a:lnTo>
                  <a:lnTo>
                    <a:pt x="356" y="710"/>
                  </a:lnTo>
                  <a:lnTo>
                    <a:pt x="352" y="714"/>
                  </a:lnTo>
                  <a:lnTo>
                    <a:pt x="350" y="720"/>
                  </a:lnTo>
                  <a:lnTo>
                    <a:pt x="350" y="720"/>
                  </a:lnTo>
                  <a:lnTo>
                    <a:pt x="346" y="732"/>
                  </a:lnTo>
                  <a:lnTo>
                    <a:pt x="344" y="736"/>
                  </a:lnTo>
                  <a:lnTo>
                    <a:pt x="344" y="736"/>
                  </a:lnTo>
                  <a:lnTo>
                    <a:pt x="342" y="744"/>
                  </a:lnTo>
                  <a:lnTo>
                    <a:pt x="340" y="752"/>
                  </a:lnTo>
                  <a:lnTo>
                    <a:pt x="340" y="756"/>
                  </a:lnTo>
                  <a:lnTo>
                    <a:pt x="340" y="756"/>
                  </a:lnTo>
                  <a:lnTo>
                    <a:pt x="342" y="764"/>
                  </a:lnTo>
                  <a:lnTo>
                    <a:pt x="344" y="770"/>
                  </a:lnTo>
                  <a:lnTo>
                    <a:pt x="346" y="776"/>
                  </a:lnTo>
                  <a:lnTo>
                    <a:pt x="346" y="776"/>
                  </a:lnTo>
                  <a:lnTo>
                    <a:pt x="348" y="784"/>
                  </a:lnTo>
                  <a:lnTo>
                    <a:pt x="350" y="792"/>
                  </a:lnTo>
                  <a:lnTo>
                    <a:pt x="350" y="794"/>
                  </a:lnTo>
                  <a:lnTo>
                    <a:pt x="350" y="794"/>
                  </a:lnTo>
                  <a:lnTo>
                    <a:pt x="350" y="810"/>
                  </a:lnTo>
                  <a:lnTo>
                    <a:pt x="350" y="814"/>
                  </a:lnTo>
                  <a:lnTo>
                    <a:pt x="350" y="814"/>
                  </a:lnTo>
                  <a:lnTo>
                    <a:pt x="352" y="820"/>
                  </a:lnTo>
                  <a:lnTo>
                    <a:pt x="356" y="826"/>
                  </a:lnTo>
                  <a:lnTo>
                    <a:pt x="364" y="828"/>
                  </a:lnTo>
                  <a:lnTo>
                    <a:pt x="364" y="828"/>
                  </a:lnTo>
                  <a:lnTo>
                    <a:pt x="370" y="830"/>
                  </a:lnTo>
                  <a:lnTo>
                    <a:pt x="378" y="832"/>
                  </a:lnTo>
                  <a:lnTo>
                    <a:pt x="382" y="832"/>
                  </a:lnTo>
                  <a:lnTo>
                    <a:pt x="382" y="832"/>
                  </a:lnTo>
                  <a:lnTo>
                    <a:pt x="390" y="830"/>
                  </a:lnTo>
                  <a:lnTo>
                    <a:pt x="396" y="828"/>
                  </a:lnTo>
                  <a:lnTo>
                    <a:pt x="412" y="816"/>
                  </a:lnTo>
                  <a:lnTo>
                    <a:pt x="412" y="816"/>
                  </a:lnTo>
                  <a:lnTo>
                    <a:pt x="424" y="808"/>
                  </a:lnTo>
                  <a:lnTo>
                    <a:pt x="424" y="808"/>
                  </a:lnTo>
                  <a:lnTo>
                    <a:pt x="430" y="804"/>
                  </a:lnTo>
                  <a:lnTo>
                    <a:pt x="434" y="802"/>
                  </a:lnTo>
                  <a:lnTo>
                    <a:pt x="434" y="802"/>
                  </a:lnTo>
                  <a:lnTo>
                    <a:pt x="438" y="800"/>
                  </a:lnTo>
                  <a:lnTo>
                    <a:pt x="442" y="796"/>
                  </a:lnTo>
                  <a:lnTo>
                    <a:pt x="446" y="790"/>
                  </a:lnTo>
                  <a:lnTo>
                    <a:pt x="446" y="790"/>
                  </a:lnTo>
                  <a:lnTo>
                    <a:pt x="454" y="778"/>
                  </a:lnTo>
                  <a:lnTo>
                    <a:pt x="454" y="778"/>
                  </a:lnTo>
                  <a:lnTo>
                    <a:pt x="458" y="774"/>
                  </a:lnTo>
                  <a:lnTo>
                    <a:pt x="458" y="774"/>
                  </a:lnTo>
                  <a:lnTo>
                    <a:pt x="454" y="778"/>
                  </a:lnTo>
                  <a:lnTo>
                    <a:pt x="454" y="778"/>
                  </a:lnTo>
                  <a:lnTo>
                    <a:pt x="446" y="790"/>
                  </a:lnTo>
                  <a:lnTo>
                    <a:pt x="442" y="796"/>
                  </a:lnTo>
                  <a:lnTo>
                    <a:pt x="442" y="796"/>
                  </a:lnTo>
                  <a:lnTo>
                    <a:pt x="440" y="808"/>
                  </a:lnTo>
                  <a:lnTo>
                    <a:pt x="440" y="808"/>
                  </a:lnTo>
                  <a:lnTo>
                    <a:pt x="442" y="820"/>
                  </a:lnTo>
                  <a:lnTo>
                    <a:pt x="446" y="826"/>
                  </a:lnTo>
                  <a:lnTo>
                    <a:pt x="446" y="826"/>
                  </a:lnTo>
                  <a:lnTo>
                    <a:pt x="448" y="832"/>
                  </a:lnTo>
                  <a:lnTo>
                    <a:pt x="448" y="840"/>
                  </a:lnTo>
                  <a:lnTo>
                    <a:pt x="448" y="844"/>
                  </a:lnTo>
                  <a:lnTo>
                    <a:pt x="448" y="844"/>
                  </a:lnTo>
                  <a:lnTo>
                    <a:pt x="452" y="860"/>
                  </a:lnTo>
                  <a:lnTo>
                    <a:pt x="456" y="874"/>
                  </a:lnTo>
                  <a:lnTo>
                    <a:pt x="456" y="874"/>
                  </a:lnTo>
                  <a:lnTo>
                    <a:pt x="458" y="886"/>
                  </a:lnTo>
                  <a:lnTo>
                    <a:pt x="458" y="886"/>
                  </a:lnTo>
                  <a:lnTo>
                    <a:pt x="460" y="892"/>
                  </a:lnTo>
                  <a:lnTo>
                    <a:pt x="464" y="896"/>
                  </a:lnTo>
                  <a:lnTo>
                    <a:pt x="464" y="896"/>
                  </a:lnTo>
                  <a:lnTo>
                    <a:pt x="466" y="902"/>
                  </a:lnTo>
                  <a:lnTo>
                    <a:pt x="468" y="906"/>
                  </a:lnTo>
                  <a:lnTo>
                    <a:pt x="468" y="906"/>
                  </a:lnTo>
                  <a:lnTo>
                    <a:pt x="470" y="910"/>
                  </a:lnTo>
                  <a:lnTo>
                    <a:pt x="476" y="910"/>
                  </a:lnTo>
                  <a:lnTo>
                    <a:pt x="480" y="910"/>
                  </a:lnTo>
                  <a:lnTo>
                    <a:pt x="480" y="910"/>
                  </a:lnTo>
                  <a:lnTo>
                    <a:pt x="486" y="910"/>
                  </a:lnTo>
                  <a:lnTo>
                    <a:pt x="488" y="906"/>
                  </a:lnTo>
                  <a:lnTo>
                    <a:pt x="488" y="906"/>
                  </a:lnTo>
                  <a:lnTo>
                    <a:pt x="490" y="902"/>
                  </a:lnTo>
                  <a:lnTo>
                    <a:pt x="492" y="896"/>
                  </a:lnTo>
                  <a:lnTo>
                    <a:pt x="492" y="896"/>
                  </a:lnTo>
                  <a:lnTo>
                    <a:pt x="498" y="892"/>
                  </a:lnTo>
                  <a:lnTo>
                    <a:pt x="506" y="892"/>
                  </a:lnTo>
                  <a:lnTo>
                    <a:pt x="510" y="892"/>
                  </a:lnTo>
                  <a:lnTo>
                    <a:pt x="510" y="892"/>
                  </a:lnTo>
                  <a:lnTo>
                    <a:pt x="516" y="890"/>
                  </a:lnTo>
                  <a:lnTo>
                    <a:pt x="520" y="884"/>
                  </a:lnTo>
                  <a:lnTo>
                    <a:pt x="524" y="878"/>
                  </a:lnTo>
                  <a:lnTo>
                    <a:pt x="524" y="878"/>
                  </a:lnTo>
                  <a:lnTo>
                    <a:pt x="526" y="872"/>
                  </a:lnTo>
                  <a:lnTo>
                    <a:pt x="528" y="864"/>
                  </a:lnTo>
                  <a:lnTo>
                    <a:pt x="528" y="840"/>
                  </a:lnTo>
                  <a:lnTo>
                    <a:pt x="528" y="840"/>
                  </a:lnTo>
                  <a:lnTo>
                    <a:pt x="528" y="824"/>
                  </a:lnTo>
                  <a:lnTo>
                    <a:pt x="528" y="822"/>
                  </a:lnTo>
                  <a:lnTo>
                    <a:pt x="528" y="822"/>
                  </a:lnTo>
                  <a:lnTo>
                    <a:pt x="528" y="816"/>
                  </a:lnTo>
                  <a:lnTo>
                    <a:pt x="532" y="814"/>
                  </a:lnTo>
                  <a:lnTo>
                    <a:pt x="532" y="814"/>
                  </a:lnTo>
                  <a:lnTo>
                    <a:pt x="544" y="810"/>
                  </a:lnTo>
                  <a:lnTo>
                    <a:pt x="550" y="806"/>
                  </a:lnTo>
                  <a:lnTo>
                    <a:pt x="550" y="806"/>
                  </a:lnTo>
                  <a:lnTo>
                    <a:pt x="554" y="802"/>
                  </a:lnTo>
                  <a:lnTo>
                    <a:pt x="556" y="796"/>
                  </a:lnTo>
                  <a:lnTo>
                    <a:pt x="556" y="792"/>
                  </a:lnTo>
                  <a:lnTo>
                    <a:pt x="556" y="792"/>
                  </a:lnTo>
                  <a:lnTo>
                    <a:pt x="556" y="784"/>
                  </a:lnTo>
                  <a:lnTo>
                    <a:pt x="554" y="776"/>
                  </a:lnTo>
                  <a:lnTo>
                    <a:pt x="550" y="772"/>
                  </a:lnTo>
                  <a:lnTo>
                    <a:pt x="550" y="772"/>
                  </a:lnTo>
                  <a:lnTo>
                    <a:pt x="542" y="760"/>
                  </a:lnTo>
                  <a:lnTo>
                    <a:pt x="542" y="760"/>
                  </a:lnTo>
                  <a:lnTo>
                    <a:pt x="538" y="754"/>
                  </a:lnTo>
                  <a:lnTo>
                    <a:pt x="536" y="746"/>
                  </a:lnTo>
                  <a:lnTo>
                    <a:pt x="536" y="732"/>
                  </a:lnTo>
                  <a:lnTo>
                    <a:pt x="536" y="732"/>
                  </a:lnTo>
                  <a:lnTo>
                    <a:pt x="536" y="716"/>
                  </a:lnTo>
                  <a:lnTo>
                    <a:pt x="536" y="704"/>
                  </a:lnTo>
                  <a:lnTo>
                    <a:pt x="536" y="704"/>
                  </a:lnTo>
                  <a:lnTo>
                    <a:pt x="538" y="696"/>
                  </a:lnTo>
                  <a:lnTo>
                    <a:pt x="542" y="690"/>
                  </a:lnTo>
                  <a:lnTo>
                    <a:pt x="550" y="682"/>
                  </a:lnTo>
                  <a:lnTo>
                    <a:pt x="550" y="682"/>
                  </a:lnTo>
                  <a:lnTo>
                    <a:pt x="562" y="672"/>
                  </a:lnTo>
                  <a:lnTo>
                    <a:pt x="562" y="672"/>
                  </a:lnTo>
                  <a:lnTo>
                    <a:pt x="572" y="662"/>
                  </a:lnTo>
                  <a:lnTo>
                    <a:pt x="590" y="652"/>
                  </a:lnTo>
                  <a:lnTo>
                    <a:pt x="590" y="652"/>
                  </a:lnTo>
                  <a:lnTo>
                    <a:pt x="594" y="646"/>
                  </a:lnTo>
                  <a:lnTo>
                    <a:pt x="600" y="640"/>
                  </a:lnTo>
                  <a:lnTo>
                    <a:pt x="602" y="634"/>
                  </a:lnTo>
                  <a:lnTo>
                    <a:pt x="602" y="634"/>
                  </a:lnTo>
                  <a:lnTo>
                    <a:pt x="604" y="628"/>
                  </a:lnTo>
                  <a:lnTo>
                    <a:pt x="600" y="622"/>
                  </a:lnTo>
                  <a:lnTo>
                    <a:pt x="600" y="622"/>
                  </a:lnTo>
                  <a:lnTo>
                    <a:pt x="598" y="616"/>
                  </a:lnTo>
                  <a:lnTo>
                    <a:pt x="600" y="610"/>
                  </a:lnTo>
                  <a:lnTo>
                    <a:pt x="602" y="604"/>
                  </a:lnTo>
                  <a:lnTo>
                    <a:pt x="602" y="604"/>
                  </a:lnTo>
                  <a:lnTo>
                    <a:pt x="612" y="592"/>
                  </a:lnTo>
                  <a:lnTo>
                    <a:pt x="620" y="584"/>
                  </a:lnTo>
                  <a:lnTo>
                    <a:pt x="620" y="584"/>
                  </a:lnTo>
                  <a:lnTo>
                    <a:pt x="624" y="580"/>
                  </a:lnTo>
                  <a:lnTo>
                    <a:pt x="630" y="576"/>
                  </a:lnTo>
                  <a:lnTo>
                    <a:pt x="630" y="576"/>
                  </a:lnTo>
                  <a:lnTo>
                    <a:pt x="634" y="578"/>
                  </a:lnTo>
                  <a:lnTo>
                    <a:pt x="640" y="582"/>
                  </a:lnTo>
                  <a:lnTo>
                    <a:pt x="640" y="582"/>
                  </a:lnTo>
                  <a:lnTo>
                    <a:pt x="648" y="594"/>
                  </a:lnTo>
                  <a:lnTo>
                    <a:pt x="652" y="600"/>
                  </a:lnTo>
                  <a:lnTo>
                    <a:pt x="652" y="600"/>
                  </a:lnTo>
                  <a:lnTo>
                    <a:pt x="652" y="608"/>
                  </a:lnTo>
                  <a:lnTo>
                    <a:pt x="652" y="614"/>
                  </a:lnTo>
                  <a:lnTo>
                    <a:pt x="638" y="640"/>
                  </a:lnTo>
                  <a:lnTo>
                    <a:pt x="638" y="640"/>
                  </a:lnTo>
                  <a:lnTo>
                    <a:pt x="634" y="646"/>
                  </a:lnTo>
                  <a:lnTo>
                    <a:pt x="628" y="650"/>
                  </a:lnTo>
                  <a:lnTo>
                    <a:pt x="612" y="662"/>
                  </a:lnTo>
                  <a:lnTo>
                    <a:pt x="612" y="662"/>
                  </a:lnTo>
                  <a:lnTo>
                    <a:pt x="606" y="666"/>
                  </a:lnTo>
                  <a:lnTo>
                    <a:pt x="604" y="674"/>
                  </a:lnTo>
                  <a:lnTo>
                    <a:pt x="598" y="688"/>
                  </a:lnTo>
                  <a:lnTo>
                    <a:pt x="598" y="688"/>
                  </a:lnTo>
                  <a:lnTo>
                    <a:pt x="596" y="704"/>
                  </a:lnTo>
                  <a:lnTo>
                    <a:pt x="596" y="726"/>
                  </a:lnTo>
                  <a:lnTo>
                    <a:pt x="596" y="726"/>
                  </a:lnTo>
                  <a:lnTo>
                    <a:pt x="596" y="734"/>
                  </a:lnTo>
                  <a:lnTo>
                    <a:pt x="600" y="742"/>
                  </a:lnTo>
                  <a:lnTo>
                    <a:pt x="602" y="748"/>
                  </a:lnTo>
                  <a:lnTo>
                    <a:pt x="602" y="748"/>
                  </a:lnTo>
                  <a:lnTo>
                    <a:pt x="610" y="760"/>
                  </a:lnTo>
                  <a:lnTo>
                    <a:pt x="610" y="760"/>
                  </a:lnTo>
                  <a:lnTo>
                    <a:pt x="620" y="770"/>
                  </a:lnTo>
                  <a:lnTo>
                    <a:pt x="620" y="770"/>
                  </a:lnTo>
                  <a:lnTo>
                    <a:pt x="626" y="772"/>
                  </a:lnTo>
                  <a:lnTo>
                    <a:pt x="634" y="774"/>
                  </a:lnTo>
                  <a:lnTo>
                    <a:pt x="636" y="774"/>
                  </a:lnTo>
                  <a:lnTo>
                    <a:pt x="636" y="774"/>
                  </a:lnTo>
                  <a:lnTo>
                    <a:pt x="652" y="772"/>
                  </a:lnTo>
                  <a:lnTo>
                    <a:pt x="676" y="766"/>
                  </a:lnTo>
                  <a:lnTo>
                    <a:pt x="676" y="766"/>
                  </a:lnTo>
                  <a:lnTo>
                    <a:pt x="690" y="764"/>
                  </a:lnTo>
                  <a:lnTo>
                    <a:pt x="690" y="764"/>
                  </a:lnTo>
                  <a:lnTo>
                    <a:pt x="694" y="764"/>
                  </a:lnTo>
                  <a:lnTo>
                    <a:pt x="694" y="764"/>
                  </a:lnTo>
                  <a:lnTo>
                    <a:pt x="700" y="764"/>
                  </a:lnTo>
                  <a:lnTo>
                    <a:pt x="700" y="764"/>
                  </a:lnTo>
                  <a:lnTo>
                    <a:pt x="704" y="766"/>
                  </a:lnTo>
                  <a:lnTo>
                    <a:pt x="708" y="768"/>
                  </a:lnTo>
                  <a:lnTo>
                    <a:pt x="708" y="768"/>
                  </a:lnTo>
                  <a:lnTo>
                    <a:pt x="712" y="774"/>
                  </a:lnTo>
                  <a:lnTo>
                    <a:pt x="714" y="782"/>
                  </a:lnTo>
                  <a:lnTo>
                    <a:pt x="714" y="786"/>
                  </a:lnTo>
                  <a:lnTo>
                    <a:pt x="714" y="786"/>
                  </a:lnTo>
                  <a:lnTo>
                    <a:pt x="712" y="790"/>
                  </a:lnTo>
                  <a:lnTo>
                    <a:pt x="708" y="794"/>
                  </a:lnTo>
                  <a:lnTo>
                    <a:pt x="708" y="794"/>
                  </a:lnTo>
                  <a:lnTo>
                    <a:pt x="704" y="794"/>
                  </a:lnTo>
                  <a:lnTo>
                    <a:pt x="704" y="794"/>
                  </a:lnTo>
                  <a:lnTo>
                    <a:pt x="700" y="792"/>
                  </a:lnTo>
                  <a:lnTo>
                    <a:pt x="700" y="792"/>
                  </a:lnTo>
                  <a:lnTo>
                    <a:pt x="686" y="792"/>
                  </a:lnTo>
                  <a:lnTo>
                    <a:pt x="672" y="792"/>
                  </a:lnTo>
                  <a:lnTo>
                    <a:pt x="672" y="792"/>
                  </a:lnTo>
                  <a:lnTo>
                    <a:pt x="658" y="796"/>
                  </a:lnTo>
                  <a:lnTo>
                    <a:pt x="642" y="800"/>
                  </a:lnTo>
                  <a:lnTo>
                    <a:pt x="642" y="800"/>
                  </a:lnTo>
                  <a:lnTo>
                    <a:pt x="638" y="804"/>
                  </a:lnTo>
                  <a:lnTo>
                    <a:pt x="634" y="808"/>
                  </a:lnTo>
                  <a:lnTo>
                    <a:pt x="634" y="808"/>
                  </a:lnTo>
                  <a:lnTo>
                    <a:pt x="634" y="818"/>
                  </a:lnTo>
                  <a:lnTo>
                    <a:pt x="634" y="818"/>
                  </a:lnTo>
                  <a:lnTo>
                    <a:pt x="636" y="822"/>
                  </a:lnTo>
                  <a:lnTo>
                    <a:pt x="640" y="828"/>
                  </a:lnTo>
                  <a:lnTo>
                    <a:pt x="640" y="828"/>
                  </a:lnTo>
                  <a:lnTo>
                    <a:pt x="644" y="832"/>
                  </a:lnTo>
                  <a:lnTo>
                    <a:pt x="644" y="838"/>
                  </a:lnTo>
                  <a:lnTo>
                    <a:pt x="644" y="838"/>
                  </a:lnTo>
                  <a:lnTo>
                    <a:pt x="644" y="842"/>
                  </a:lnTo>
                  <a:lnTo>
                    <a:pt x="644" y="842"/>
                  </a:lnTo>
                  <a:lnTo>
                    <a:pt x="642" y="850"/>
                  </a:lnTo>
                  <a:lnTo>
                    <a:pt x="638" y="854"/>
                  </a:lnTo>
                  <a:lnTo>
                    <a:pt x="638" y="854"/>
                  </a:lnTo>
                  <a:lnTo>
                    <a:pt x="636" y="856"/>
                  </a:lnTo>
                  <a:lnTo>
                    <a:pt x="634" y="858"/>
                  </a:lnTo>
                  <a:lnTo>
                    <a:pt x="632" y="858"/>
                  </a:lnTo>
                  <a:lnTo>
                    <a:pt x="628" y="858"/>
                  </a:lnTo>
                  <a:lnTo>
                    <a:pt x="622" y="856"/>
                  </a:lnTo>
                  <a:lnTo>
                    <a:pt x="622" y="856"/>
                  </a:lnTo>
                  <a:lnTo>
                    <a:pt x="610" y="852"/>
                  </a:lnTo>
                  <a:lnTo>
                    <a:pt x="610" y="852"/>
                  </a:lnTo>
                  <a:lnTo>
                    <a:pt x="606" y="854"/>
                  </a:lnTo>
                  <a:lnTo>
                    <a:pt x="602" y="858"/>
                  </a:lnTo>
                  <a:lnTo>
                    <a:pt x="600" y="864"/>
                  </a:lnTo>
                  <a:lnTo>
                    <a:pt x="600" y="864"/>
                  </a:lnTo>
                  <a:lnTo>
                    <a:pt x="598" y="872"/>
                  </a:lnTo>
                  <a:lnTo>
                    <a:pt x="596" y="880"/>
                  </a:lnTo>
                  <a:lnTo>
                    <a:pt x="596" y="882"/>
                  </a:lnTo>
                  <a:lnTo>
                    <a:pt x="596" y="882"/>
                  </a:lnTo>
                  <a:lnTo>
                    <a:pt x="596" y="890"/>
                  </a:lnTo>
                  <a:lnTo>
                    <a:pt x="596" y="890"/>
                  </a:lnTo>
                  <a:lnTo>
                    <a:pt x="596" y="898"/>
                  </a:lnTo>
                  <a:lnTo>
                    <a:pt x="596" y="902"/>
                  </a:lnTo>
                  <a:lnTo>
                    <a:pt x="596" y="902"/>
                  </a:lnTo>
                  <a:lnTo>
                    <a:pt x="596" y="910"/>
                  </a:lnTo>
                  <a:lnTo>
                    <a:pt x="596" y="910"/>
                  </a:lnTo>
                  <a:lnTo>
                    <a:pt x="592" y="910"/>
                  </a:lnTo>
                  <a:lnTo>
                    <a:pt x="592" y="910"/>
                  </a:lnTo>
                  <a:lnTo>
                    <a:pt x="586" y="912"/>
                  </a:lnTo>
                  <a:lnTo>
                    <a:pt x="582" y="916"/>
                  </a:lnTo>
                  <a:lnTo>
                    <a:pt x="582" y="916"/>
                  </a:lnTo>
                  <a:lnTo>
                    <a:pt x="578" y="920"/>
                  </a:lnTo>
                  <a:lnTo>
                    <a:pt x="576" y="926"/>
                  </a:lnTo>
                  <a:lnTo>
                    <a:pt x="576" y="926"/>
                  </a:lnTo>
                  <a:lnTo>
                    <a:pt x="574" y="928"/>
                  </a:lnTo>
                  <a:lnTo>
                    <a:pt x="568" y="930"/>
                  </a:lnTo>
                  <a:lnTo>
                    <a:pt x="564" y="930"/>
                  </a:lnTo>
                  <a:lnTo>
                    <a:pt x="564" y="930"/>
                  </a:lnTo>
                  <a:lnTo>
                    <a:pt x="552" y="930"/>
                  </a:lnTo>
                  <a:lnTo>
                    <a:pt x="552" y="930"/>
                  </a:lnTo>
                  <a:lnTo>
                    <a:pt x="540" y="932"/>
                  </a:lnTo>
                  <a:lnTo>
                    <a:pt x="516" y="938"/>
                  </a:lnTo>
                  <a:lnTo>
                    <a:pt x="516" y="938"/>
                  </a:lnTo>
                  <a:lnTo>
                    <a:pt x="500" y="944"/>
                  </a:lnTo>
                  <a:lnTo>
                    <a:pt x="496" y="946"/>
                  </a:lnTo>
                  <a:lnTo>
                    <a:pt x="496" y="946"/>
                  </a:lnTo>
                  <a:lnTo>
                    <a:pt x="488" y="950"/>
                  </a:lnTo>
                  <a:lnTo>
                    <a:pt x="488" y="950"/>
                  </a:lnTo>
                  <a:lnTo>
                    <a:pt x="482" y="946"/>
                  </a:lnTo>
                  <a:lnTo>
                    <a:pt x="476" y="944"/>
                  </a:lnTo>
                  <a:lnTo>
                    <a:pt x="476" y="944"/>
                  </a:lnTo>
                  <a:lnTo>
                    <a:pt x="468" y="942"/>
                  </a:lnTo>
                  <a:lnTo>
                    <a:pt x="462" y="944"/>
                  </a:lnTo>
                  <a:lnTo>
                    <a:pt x="456" y="946"/>
                  </a:lnTo>
                  <a:lnTo>
                    <a:pt x="456" y="946"/>
                  </a:lnTo>
                  <a:lnTo>
                    <a:pt x="450" y="946"/>
                  </a:lnTo>
                  <a:lnTo>
                    <a:pt x="444" y="944"/>
                  </a:lnTo>
                  <a:lnTo>
                    <a:pt x="444" y="944"/>
                  </a:lnTo>
                  <a:lnTo>
                    <a:pt x="440" y="940"/>
                  </a:lnTo>
                  <a:lnTo>
                    <a:pt x="440" y="934"/>
                  </a:lnTo>
                  <a:lnTo>
                    <a:pt x="440" y="934"/>
                  </a:lnTo>
                  <a:lnTo>
                    <a:pt x="436" y="932"/>
                  </a:lnTo>
                  <a:lnTo>
                    <a:pt x="432" y="930"/>
                  </a:lnTo>
                  <a:lnTo>
                    <a:pt x="428" y="930"/>
                  </a:lnTo>
                  <a:lnTo>
                    <a:pt x="428" y="930"/>
                  </a:lnTo>
                  <a:lnTo>
                    <a:pt x="424" y="930"/>
                  </a:lnTo>
                  <a:lnTo>
                    <a:pt x="422" y="928"/>
                  </a:lnTo>
                  <a:lnTo>
                    <a:pt x="420" y="924"/>
                  </a:lnTo>
                  <a:lnTo>
                    <a:pt x="420" y="922"/>
                  </a:lnTo>
                  <a:lnTo>
                    <a:pt x="420" y="918"/>
                  </a:lnTo>
                  <a:lnTo>
                    <a:pt x="420" y="918"/>
                  </a:lnTo>
                  <a:lnTo>
                    <a:pt x="420" y="902"/>
                  </a:lnTo>
                  <a:lnTo>
                    <a:pt x="420" y="898"/>
                  </a:lnTo>
                  <a:lnTo>
                    <a:pt x="420" y="898"/>
                  </a:lnTo>
                  <a:lnTo>
                    <a:pt x="422" y="894"/>
                  </a:lnTo>
                  <a:lnTo>
                    <a:pt x="424" y="890"/>
                  </a:lnTo>
                  <a:lnTo>
                    <a:pt x="424" y="890"/>
                  </a:lnTo>
                  <a:lnTo>
                    <a:pt x="430" y="890"/>
                  </a:lnTo>
                  <a:lnTo>
                    <a:pt x="434" y="886"/>
                  </a:lnTo>
                  <a:lnTo>
                    <a:pt x="434" y="886"/>
                  </a:lnTo>
                  <a:lnTo>
                    <a:pt x="436" y="882"/>
                  </a:lnTo>
                  <a:lnTo>
                    <a:pt x="434" y="882"/>
                  </a:lnTo>
                  <a:lnTo>
                    <a:pt x="434" y="882"/>
                  </a:lnTo>
                  <a:lnTo>
                    <a:pt x="430" y="880"/>
                  </a:lnTo>
                  <a:lnTo>
                    <a:pt x="430" y="876"/>
                  </a:lnTo>
                  <a:lnTo>
                    <a:pt x="430" y="876"/>
                  </a:lnTo>
                  <a:lnTo>
                    <a:pt x="430" y="864"/>
                  </a:lnTo>
                  <a:lnTo>
                    <a:pt x="430" y="860"/>
                  </a:lnTo>
                  <a:lnTo>
                    <a:pt x="430" y="860"/>
                  </a:lnTo>
                  <a:lnTo>
                    <a:pt x="428" y="858"/>
                  </a:lnTo>
                  <a:lnTo>
                    <a:pt x="428" y="856"/>
                  </a:lnTo>
                  <a:lnTo>
                    <a:pt x="426" y="854"/>
                  </a:lnTo>
                  <a:lnTo>
                    <a:pt x="422" y="856"/>
                  </a:lnTo>
                  <a:lnTo>
                    <a:pt x="418" y="858"/>
                  </a:lnTo>
                  <a:lnTo>
                    <a:pt x="418" y="858"/>
                  </a:lnTo>
                  <a:lnTo>
                    <a:pt x="406" y="862"/>
                  </a:lnTo>
                  <a:lnTo>
                    <a:pt x="406" y="862"/>
                  </a:lnTo>
                  <a:lnTo>
                    <a:pt x="400" y="864"/>
                  </a:lnTo>
                  <a:lnTo>
                    <a:pt x="398" y="868"/>
                  </a:lnTo>
                  <a:lnTo>
                    <a:pt x="394" y="874"/>
                  </a:lnTo>
                  <a:lnTo>
                    <a:pt x="394" y="874"/>
                  </a:lnTo>
                  <a:lnTo>
                    <a:pt x="392" y="882"/>
                  </a:lnTo>
                  <a:lnTo>
                    <a:pt x="392" y="890"/>
                  </a:lnTo>
                  <a:lnTo>
                    <a:pt x="392" y="892"/>
                  </a:lnTo>
                  <a:lnTo>
                    <a:pt x="392" y="892"/>
                  </a:lnTo>
                  <a:lnTo>
                    <a:pt x="392" y="900"/>
                  </a:lnTo>
                  <a:lnTo>
                    <a:pt x="396" y="906"/>
                  </a:lnTo>
                  <a:lnTo>
                    <a:pt x="396" y="906"/>
                  </a:lnTo>
                  <a:lnTo>
                    <a:pt x="404" y="918"/>
                  </a:lnTo>
                  <a:lnTo>
                    <a:pt x="406" y="922"/>
                  </a:lnTo>
                  <a:lnTo>
                    <a:pt x="406" y="922"/>
                  </a:lnTo>
                  <a:lnTo>
                    <a:pt x="410" y="930"/>
                  </a:lnTo>
                  <a:lnTo>
                    <a:pt x="410" y="930"/>
                  </a:lnTo>
                  <a:lnTo>
                    <a:pt x="406" y="936"/>
                  </a:lnTo>
                  <a:lnTo>
                    <a:pt x="404" y="942"/>
                  </a:lnTo>
                  <a:lnTo>
                    <a:pt x="404" y="942"/>
                  </a:lnTo>
                  <a:lnTo>
                    <a:pt x="400" y="954"/>
                  </a:lnTo>
                  <a:lnTo>
                    <a:pt x="400" y="954"/>
                  </a:lnTo>
                  <a:lnTo>
                    <a:pt x="398" y="958"/>
                  </a:lnTo>
                  <a:lnTo>
                    <a:pt x="396" y="958"/>
                  </a:lnTo>
                  <a:lnTo>
                    <a:pt x="396" y="958"/>
                  </a:lnTo>
                  <a:lnTo>
                    <a:pt x="386" y="958"/>
                  </a:lnTo>
                  <a:lnTo>
                    <a:pt x="386" y="958"/>
                  </a:lnTo>
                  <a:lnTo>
                    <a:pt x="380" y="960"/>
                  </a:lnTo>
                  <a:lnTo>
                    <a:pt x="380" y="960"/>
                  </a:lnTo>
                  <a:lnTo>
                    <a:pt x="376" y="960"/>
                  </a:lnTo>
                  <a:lnTo>
                    <a:pt x="376" y="960"/>
                  </a:lnTo>
                  <a:lnTo>
                    <a:pt x="364" y="964"/>
                  </a:lnTo>
                  <a:lnTo>
                    <a:pt x="358" y="966"/>
                  </a:lnTo>
                  <a:lnTo>
                    <a:pt x="358" y="966"/>
                  </a:lnTo>
                  <a:lnTo>
                    <a:pt x="352" y="970"/>
                  </a:lnTo>
                  <a:lnTo>
                    <a:pt x="346" y="976"/>
                  </a:lnTo>
                  <a:lnTo>
                    <a:pt x="336" y="992"/>
                  </a:lnTo>
                  <a:lnTo>
                    <a:pt x="336" y="992"/>
                  </a:lnTo>
                  <a:lnTo>
                    <a:pt x="326" y="1004"/>
                  </a:lnTo>
                  <a:lnTo>
                    <a:pt x="326" y="1004"/>
                  </a:lnTo>
                  <a:lnTo>
                    <a:pt x="320" y="1008"/>
                  </a:lnTo>
                  <a:lnTo>
                    <a:pt x="320" y="1008"/>
                  </a:lnTo>
                  <a:lnTo>
                    <a:pt x="316" y="1012"/>
                  </a:lnTo>
                  <a:lnTo>
                    <a:pt x="316" y="1012"/>
                  </a:lnTo>
                  <a:lnTo>
                    <a:pt x="312" y="1018"/>
                  </a:lnTo>
                  <a:lnTo>
                    <a:pt x="312" y="1018"/>
                  </a:lnTo>
                  <a:lnTo>
                    <a:pt x="306" y="1024"/>
                  </a:lnTo>
                  <a:lnTo>
                    <a:pt x="306" y="1024"/>
                  </a:lnTo>
                  <a:lnTo>
                    <a:pt x="298" y="1034"/>
                  </a:lnTo>
                  <a:lnTo>
                    <a:pt x="296" y="1040"/>
                  </a:lnTo>
                  <a:lnTo>
                    <a:pt x="296" y="1040"/>
                  </a:lnTo>
                  <a:lnTo>
                    <a:pt x="292" y="1046"/>
                  </a:lnTo>
                  <a:lnTo>
                    <a:pt x="288" y="1048"/>
                  </a:lnTo>
                  <a:lnTo>
                    <a:pt x="288" y="1048"/>
                  </a:lnTo>
                  <a:lnTo>
                    <a:pt x="282" y="1050"/>
                  </a:lnTo>
                  <a:lnTo>
                    <a:pt x="278" y="1054"/>
                  </a:lnTo>
                  <a:lnTo>
                    <a:pt x="276" y="1060"/>
                  </a:lnTo>
                  <a:lnTo>
                    <a:pt x="276" y="1060"/>
                  </a:lnTo>
                  <a:lnTo>
                    <a:pt x="272" y="1064"/>
                  </a:lnTo>
                  <a:lnTo>
                    <a:pt x="264" y="1066"/>
                  </a:lnTo>
                  <a:lnTo>
                    <a:pt x="260" y="1066"/>
                  </a:lnTo>
                  <a:lnTo>
                    <a:pt x="260" y="1066"/>
                  </a:lnTo>
                  <a:lnTo>
                    <a:pt x="256" y="1066"/>
                  </a:lnTo>
                  <a:lnTo>
                    <a:pt x="252" y="1062"/>
                  </a:lnTo>
                  <a:lnTo>
                    <a:pt x="252" y="1062"/>
                  </a:lnTo>
                  <a:lnTo>
                    <a:pt x="252" y="1058"/>
                  </a:lnTo>
                  <a:lnTo>
                    <a:pt x="248" y="1058"/>
                  </a:lnTo>
                  <a:lnTo>
                    <a:pt x="248" y="1058"/>
                  </a:lnTo>
                  <a:lnTo>
                    <a:pt x="244" y="1058"/>
                  </a:lnTo>
                  <a:lnTo>
                    <a:pt x="242" y="1062"/>
                  </a:lnTo>
                  <a:lnTo>
                    <a:pt x="242" y="1062"/>
                  </a:lnTo>
                  <a:lnTo>
                    <a:pt x="242" y="1072"/>
                  </a:lnTo>
                  <a:lnTo>
                    <a:pt x="242" y="1072"/>
                  </a:lnTo>
                  <a:lnTo>
                    <a:pt x="242" y="1076"/>
                  </a:lnTo>
                  <a:lnTo>
                    <a:pt x="238" y="1076"/>
                  </a:lnTo>
                  <a:lnTo>
                    <a:pt x="238" y="1076"/>
                  </a:lnTo>
                  <a:lnTo>
                    <a:pt x="228" y="1076"/>
                  </a:lnTo>
                  <a:lnTo>
                    <a:pt x="228" y="1076"/>
                  </a:lnTo>
                  <a:lnTo>
                    <a:pt x="218" y="1076"/>
                  </a:lnTo>
                  <a:lnTo>
                    <a:pt x="218" y="1076"/>
                  </a:lnTo>
                  <a:lnTo>
                    <a:pt x="206" y="1080"/>
                  </a:lnTo>
                  <a:lnTo>
                    <a:pt x="202" y="1082"/>
                  </a:lnTo>
                  <a:lnTo>
                    <a:pt x="202" y="1082"/>
                  </a:lnTo>
                  <a:lnTo>
                    <a:pt x="196" y="1086"/>
                  </a:lnTo>
                  <a:lnTo>
                    <a:pt x="194" y="1092"/>
                  </a:lnTo>
                  <a:lnTo>
                    <a:pt x="194" y="1092"/>
                  </a:lnTo>
                  <a:lnTo>
                    <a:pt x="196" y="1096"/>
                  </a:lnTo>
                  <a:lnTo>
                    <a:pt x="202" y="1100"/>
                  </a:lnTo>
                  <a:lnTo>
                    <a:pt x="206" y="1102"/>
                  </a:lnTo>
                  <a:lnTo>
                    <a:pt x="206" y="1102"/>
                  </a:lnTo>
                  <a:lnTo>
                    <a:pt x="214" y="1106"/>
                  </a:lnTo>
                  <a:lnTo>
                    <a:pt x="222" y="1106"/>
                  </a:lnTo>
                  <a:lnTo>
                    <a:pt x="226" y="1106"/>
                  </a:lnTo>
                  <a:lnTo>
                    <a:pt x="226" y="1106"/>
                  </a:lnTo>
                  <a:lnTo>
                    <a:pt x="230" y="1108"/>
                  </a:lnTo>
                  <a:lnTo>
                    <a:pt x="234" y="1110"/>
                  </a:lnTo>
                  <a:lnTo>
                    <a:pt x="234" y="1110"/>
                  </a:lnTo>
                  <a:lnTo>
                    <a:pt x="234" y="1116"/>
                  </a:lnTo>
                  <a:lnTo>
                    <a:pt x="238" y="1120"/>
                  </a:lnTo>
                  <a:lnTo>
                    <a:pt x="238" y="1120"/>
                  </a:lnTo>
                  <a:lnTo>
                    <a:pt x="242" y="1126"/>
                  </a:lnTo>
                  <a:lnTo>
                    <a:pt x="242" y="1134"/>
                  </a:lnTo>
                  <a:lnTo>
                    <a:pt x="242" y="1138"/>
                  </a:lnTo>
                  <a:lnTo>
                    <a:pt x="242" y="1138"/>
                  </a:lnTo>
                  <a:lnTo>
                    <a:pt x="244" y="1142"/>
                  </a:lnTo>
                  <a:lnTo>
                    <a:pt x="248" y="1146"/>
                  </a:lnTo>
                  <a:lnTo>
                    <a:pt x="248" y="1146"/>
                  </a:lnTo>
                  <a:lnTo>
                    <a:pt x="252" y="1148"/>
                  </a:lnTo>
                  <a:lnTo>
                    <a:pt x="252" y="1154"/>
                  </a:lnTo>
                  <a:lnTo>
                    <a:pt x="252" y="1156"/>
                  </a:lnTo>
                  <a:lnTo>
                    <a:pt x="252" y="1156"/>
                  </a:lnTo>
                  <a:lnTo>
                    <a:pt x="250" y="1172"/>
                  </a:lnTo>
                  <a:lnTo>
                    <a:pt x="244" y="1196"/>
                  </a:lnTo>
                  <a:lnTo>
                    <a:pt x="244" y="1196"/>
                  </a:lnTo>
                  <a:lnTo>
                    <a:pt x="242" y="1204"/>
                  </a:lnTo>
                  <a:lnTo>
                    <a:pt x="242" y="1204"/>
                  </a:lnTo>
                  <a:lnTo>
                    <a:pt x="234" y="1202"/>
                  </a:lnTo>
                  <a:lnTo>
                    <a:pt x="192" y="1194"/>
                  </a:lnTo>
                  <a:lnTo>
                    <a:pt x="192" y="1194"/>
                  </a:lnTo>
                  <a:lnTo>
                    <a:pt x="176" y="1194"/>
                  </a:lnTo>
                  <a:lnTo>
                    <a:pt x="162" y="1194"/>
                  </a:lnTo>
                  <a:lnTo>
                    <a:pt x="162" y="1194"/>
                  </a:lnTo>
                  <a:lnTo>
                    <a:pt x="150" y="1194"/>
                  </a:lnTo>
                  <a:lnTo>
                    <a:pt x="150" y="1194"/>
                  </a:lnTo>
                  <a:lnTo>
                    <a:pt x="140" y="1194"/>
                  </a:lnTo>
                  <a:lnTo>
                    <a:pt x="140" y="1194"/>
                  </a:lnTo>
                  <a:lnTo>
                    <a:pt x="134" y="1196"/>
                  </a:lnTo>
                  <a:lnTo>
                    <a:pt x="130" y="1198"/>
                  </a:lnTo>
                  <a:lnTo>
                    <a:pt x="130" y="1198"/>
                  </a:lnTo>
                  <a:lnTo>
                    <a:pt x="128" y="1204"/>
                  </a:lnTo>
                  <a:lnTo>
                    <a:pt x="128" y="1212"/>
                  </a:lnTo>
                  <a:lnTo>
                    <a:pt x="132" y="1226"/>
                  </a:lnTo>
                  <a:lnTo>
                    <a:pt x="132" y="1226"/>
                  </a:lnTo>
                  <a:lnTo>
                    <a:pt x="134" y="1234"/>
                  </a:lnTo>
                  <a:lnTo>
                    <a:pt x="134" y="1234"/>
                  </a:lnTo>
                  <a:lnTo>
                    <a:pt x="130" y="1234"/>
                  </a:lnTo>
                  <a:lnTo>
                    <a:pt x="130" y="1234"/>
                  </a:lnTo>
                  <a:lnTo>
                    <a:pt x="128" y="1234"/>
                  </a:lnTo>
                  <a:lnTo>
                    <a:pt x="128" y="1236"/>
                  </a:lnTo>
                  <a:lnTo>
                    <a:pt x="128" y="1240"/>
                  </a:lnTo>
                  <a:lnTo>
                    <a:pt x="132" y="1246"/>
                  </a:lnTo>
                  <a:lnTo>
                    <a:pt x="132" y="1246"/>
                  </a:lnTo>
                  <a:lnTo>
                    <a:pt x="134" y="1254"/>
                  </a:lnTo>
                  <a:lnTo>
                    <a:pt x="134" y="1262"/>
                  </a:lnTo>
                  <a:lnTo>
                    <a:pt x="134" y="1264"/>
                  </a:lnTo>
                  <a:lnTo>
                    <a:pt x="134" y="1264"/>
                  </a:lnTo>
                  <a:lnTo>
                    <a:pt x="134" y="1272"/>
                  </a:lnTo>
                  <a:lnTo>
                    <a:pt x="132" y="1280"/>
                  </a:lnTo>
                  <a:lnTo>
                    <a:pt x="128" y="1286"/>
                  </a:lnTo>
                  <a:lnTo>
                    <a:pt x="128" y="1286"/>
                  </a:lnTo>
                  <a:lnTo>
                    <a:pt x="128" y="1292"/>
                  </a:lnTo>
                  <a:lnTo>
                    <a:pt x="130" y="1298"/>
                  </a:lnTo>
                  <a:lnTo>
                    <a:pt x="130" y="1298"/>
                  </a:lnTo>
                  <a:lnTo>
                    <a:pt x="134" y="1304"/>
                  </a:lnTo>
                  <a:lnTo>
                    <a:pt x="134" y="1310"/>
                  </a:lnTo>
                  <a:lnTo>
                    <a:pt x="134" y="1314"/>
                  </a:lnTo>
                  <a:lnTo>
                    <a:pt x="134" y="1314"/>
                  </a:lnTo>
                  <a:lnTo>
                    <a:pt x="136" y="1316"/>
                  </a:lnTo>
                  <a:lnTo>
                    <a:pt x="138" y="1320"/>
                  </a:lnTo>
                  <a:lnTo>
                    <a:pt x="140" y="1322"/>
                  </a:lnTo>
                  <a:lnTo>
                    <a:pt x="142" y="1322"/>
                  </a:lnTo>
                  <a:lnTo>
                    <a:pt x="146" y="1322"/>
                  </a:lnTo>
                  <a:lnTo>
                    <a:pt x="146" y="1322"/>
                  </a:lnTo>
                  <a:lnTo>
                    <a:pt x="154" y="1322"/>
                  </a:lnTo>
                  <a:lnTo>
                    <a:pt x="154" y="1322"/>
                  </a:lnTo>
                  <a:lnTo>
                    <a:pt x="160" y="1322"/>
                  </a:lnTo>
                  <a:lnTo>
                    <a:pt x="160" y="1322"/>
                  </a:lnTo>
                  <a:lnTo>
                    <a:pt x="164" y="1322"/>
                  </a:lnTo>
                  <a:lnTo>
                    <a:pt x="170" y="1326"/>
                  </a:lnTo>
                  <a:lnTo>
                    <a:pt x="178" y="1334"/>
                  </a:lnTo>
                  <a:lnTo>
                    <a:pt x="178" y="1334"/>
                  </a:lnTo>
                  <a:lnTo>
                    <a:pt x="184" y="1338"/>
                  </a:lnTo>
                  <a:lnTo>
                    <a:pt x="192" y="1338"/>
                  </a:lnTo>
                  <a:lnTo>
                    <a:pt x="206" y="1334"/>
                  </a:lnTo>
                  <a:lnTo>
                    <a:pt x="206" y="1334"/>
                  </a:lnTo>
                  <a:lnTo>
                    <a:pt x="220" y="1328"/>
                  </a:lnTo>
                  <a:lnTo>
                    <a:pt x="234" y="1324"/>
                  </a:lnTo>
                  <a:lnTo>
                    <a:pt x="234" y="1324"/>
                  </a:lnTo>
                  <a:lnTo>
                    <a:pt x="242" y="1320"/>
                  </a:lnTo>
                  <a:lnTo>
                    <a:pt x="246" y="1314"/>
                  </a:lnTo>
                  <a:lnTo>
                    <a:pt x="248" y="1308"/>
                  </a:lnTo>
                  <a:lnTo>
                    <a:pt x="248" y="1308"/>
                  </a:lnTo>
                  <a:lnTo>
                    <a:pt x="258" y="1296"/>
                  </a:lnTo>
                  <a:lnTo>
                    <a:pt x="266" y="1288"/>
                  </a:lnTo>
                  <a:lnTo>
                    <a:pt x="266" y="1288"/>
                  </a:lnTo>
                  <a:lnTo>
                    <a:pt x="270" y="1282"/>
                  </a:lnTo>
                  <a:lnTo>
                    <a:pt x="272" y="1276"/>
                  </a:lnTo>
                  <a:lnTo>
                    <a:pt x="272" y="1276"/>
                  </a:lnTo>
                  <a:lnTo>
                    <a:pt x="274" y="1264"/>
                  </a:lnTo>
                  <a:lnTo>
                    <a:pt x="280" y="1250"/>
                  </a:lnTo>
                  <a:lnTo>
                    <a:pt x="280" y="1250"/>
                  </a:lnTo>
                  <a:lnTo>
                    <a:pt x="282" y="1244"/>
                  </a:lnTo>
                  <a:lnTo>
                    <a:pt x="288" y="1238"/>
                  </a:lnTo>
                  <a:lnTo>
                    <a:pt x="304" y="1228"/>
                  </a:lnTo>
                  <a:lnTo>
                    <a:pt x="304" y="1228"/>
                  </a:lnTo>
                  <a:lnTo>
                    <a:pt x="310" y="1224"/>
                  </a:lnTo>
                  <a:lnTo>
                    <a:pt x="310" y="1224"/>
                  </a:lnTo>
                  <a:lnTo>
                    <a:pt x="316" y="1216"/>
                  </a:lnTo>
                  <a:lnTo>
                    <a:pt x="318" y="1212"/>
                  </a:lnTo>
                  <a:lnTo>
                    <a:pt x="318" y="1212"/>
                  </a:lnTo>
                  <a:lnTo>
                    <a:pt x="322" y="1206"/>
                  </a:lnTo>
                  <a:lnTo>
                    <a:pt x="326" y="1204"/>
                  </a:lnTo>
                  <a:lnTo>
                    <a:pt x="326" y="1204"/>
                  </a:lnTo>
                  <a:lnTo>
                    <a:pt x="340" y="1204"/>
                  </a:lnTo>
                  <a:lnTo>
                    <a:pt x="342" y="1204"/>
                  </a:lnTo>
                  <a:lnTo>
                    <a:pt x="342" y="1204"/>
                  </a:lnTo>
                  <a:lnTo>
                    <a:pt x="350" y="1202"/>
                  </a:lnTo>
                  <a:lnTo>
                    <a:pt x="358" y="1200"/>
                  </a:lnTo>
                  <a:lnTo>
                    <a:pt x="374" y="1188"/>
                  </a:lnTo>
                  <a:lnTo>
                    <a:pt x="374" y="1188"/>
                  </a:lnTo>
                  <a:lnTo>
                    <a:pt x="380" y="1186"/>
                  </a:lnTo>
                  <a:lnTo>
                    <a:pt x="386" y="1184"/>
                  </a:lnTo>
                  <a:lnTo>
                    <a:pt x="386" y="1184"/>
                  </a:lnTo>
                  <a:lnTo>
                    <a:pt x="390" y="1182"/>
                  </a:lnTo>
                  <a:lnTo>
                    <a:pt x="396" y="1180"/>
                  </a:lnTo>
                  <a:lnTo>
                    <a:pt x="396" y="1180"/>
                  </a:lnTo>
                  <a:lnTo>
                    <a:pt x="402" y="1178"/>
                  </a:lnTo>
                  <a:lnTo>
                    <a:pt x="408" y="1178"/>
                  </a:lnTo>
                  <a:lnTo>
                    <a:pt x="412" y="1180"/>
                  </a:lnTo>
                  <a:lnTo>
                    <a:pt x="412" y="1180"/>
                  </a:lnTo>
                  <a:lnTo>
                    <a:pt x="420" y="1186"/>
                  </a:lnTo>
                  <a:lnTo>
                    <a:pt x="424" y="1192"/>
                  </a:lnTo>
                  <a:lnTo>
                    <a:pt x="436" y="1208"/>
                  </a:lnTo>
                  <a:lnTo>
                    <a:pt x="436" y="1208"/>
                  </a:lnTo>
                  <a:lnTo>
                    <a:pt x="444" y="1220"/>
                  </a:lnTo>
                  <a:lnTo>
                    <a:pt x="446" y="1226"/>
                  </a:lnTo>
                  <a:lnTo>
                    <a:pt x="446" y="1226"/>
                  </a:lnTo>
                  <a:lnTo>
                    <a:pt x="450" y="1232"/>
                  </a:lnTo>
                  <a:lnTo>
                    <a:pt x="456" y="1236"/>
                  </a:lnTo>
                  <a:lnTo>
                    <a:pt x="482" y="1250"/>
                  </a:lnTo>
                  <a:lnTo>
                    <a:pt x="482" y="1250"/>
                  </a:lnTo>
                  <a:lnTo>
                    <a:pt x="488" y="1254"/>
                  </a:lnTo>
                  <a:lnTo>
                    <a:pt x="492" y="1260"/>
                  </a:lnTo>
                  <a:lnTo>
                    <a:pt x="502" y="1274"/>
                  </a:lnTo>
                  <a:lnTo>
                    <a:pt x="502" y="1274"/>
                  </a:lnTo>
                  <a:lnTo>
                    <a:pt x="506" y="1282"/>
                  </a:lnTo>
                  <a:lnTo>
                    <a:pt x="506" y="1290"/>
                  </a:lnTo>
                  <a:lnTo>
                    <a:pt x="506" y="1304"/>
                  </a:lnTo>
                  <a:lnTo>
                    <a:pt x="506" y="1304"/>
                  </a:lnTo>
                  <a:lnTo>
                    <a:pt x="506" y="1312"/>
                  </a:lnTo>
                  <a:lnTo>
                    <a:pt x="508" y="1316"/>
                  </a:lnTo>
                  <a:lnTo>
                    <a:pt x="508" y="1316"/>
                  </a:lnTo>
                  <a:lnTo>
                    <a:pt x="510" y="1316"/>
                  </a:lnTo>
                  <a:lnTo>
                    <a:pt x="512" y="1316"/>
                  </a:lnTo>
                  <a:lnTo>
                    <a:pt x="514" y="1312"/>
                  </a:lnTo>
                  <a:lnTo>
                    <a:pt x="518" y="1302"/>
                  </a:lnTo>
                  <a:lnTo>
                    <a:pt x="518" y="1302"/>
                  </a:lnTo>
                  <a:lnTo>
                    <a:pt x="522" y="1294"/>
                  </a:lnTo>
                  <a:lnTo>
                    <a:pt x="522" y="1294"/>
                  </a:lnTo>
                  <a:lnTo>
                    <a:pt x="524" y="1288"/>
                  </a:lnTo>
                  <a:lnTo>
                    <a:pt x="524" y="1288"/>
                  </a:lnTo>
                  <a:lnTo>
                    <a:pt x="526" y="1282"/>
                  </a:lnTo>
                  <a:lnTo>
                    <a:pt x="528" y="1274"/>
                  </a:lnTo>
                  <a:lnTo>
                    <a:pt x="528" y="1270"/>
                  </a:lnTo>
                  <a:lnTo>
                    <a:pt x="528" y="1270"/>
                  </a:lnTo>
                  <a:lnTo>
                    <a:pt x="528" y="1268"/>
                  </a:lnTo>
                  <a:lnTo>
                    <a:pt x="530" y="1266"/>
                  </a:lnTo>
                  <a:lnTo>
                    <a:pt x="532" y="1266"/>
                  </a:lnTo>
                  <a:lnTo>
                    <a:pt x="534" y="1266"/>
                  </a:lnTo>
                  <a:lnTo>
                    <a:pt x="540" y="1268"/>
                  </a:lnTo>
                  <a:lnTo>
                    <a:pt x="540" y="1268"/>
                  </a:lnTo>
                  <a:lnTo>
                    <a:pt x="552" y="1272"/>
                  </a:lnTo>
                  <a:lnTo>
                    <a:pt x="552" y="1272"/>
                  </a:lnTo>
                  <a:lnTo>
                    <a:pt x="554" y="1272"/>
                  </a:lnTo>
                  <a:lnTo>
                    <a:pt x="554" y="1270"/>
                  </a:lnTo>
                  <a:lnTo>
                    <a:pt x="552" y="1266"/>
                  </a:lnTo>
                  <a:lnTo>
                    <a:pt x="534" y="1248"/>
                  </a:lnTo>
                  <a:lnTo>
                    <a:pt x="534" y="1248"/>
                  </a:lnTo>
                  <a:lnTo>
                    <a:pt x="520" y="1240"/>
                  </a:lnTo>
                  <a:lnTo>
                    <a:pt x="516" y="1236"/>
                  </a:lnTo>
                  <a:lnTo>
                    <a:pt x="516" y="1236"/>
                  </a:lnTo>
                  <a:lnTo>
                    <a:pt x="504" y="1228"/>
                  </a:lnTo>
                  <a:lnTo>
                    <a:pt x="504" y="1228"/>
                  </a:lnTo>
                  <a:lnTo>
                    <a:pt x="494" y="1216"/>
                  </a:lnTo>
                  <a:lnTo>
                    <a:pt x="484" y="1200"/>
                  </a:lnTo>
                  <a:lnTo>
                    <a:pt x="484" y="1200"/>
                  </a:lnTo>
                  <a:lnTo>
                    <a:pt x="476" y="1188"/>
                  </a:lnTo>
                  <a:lnTo>
                    <a:pt x="472" y="1182"/>
                  </a:lnTo>
                  <a:lnTo>
                    <a:pt x="472" y="1182"/>
                  </a:lnTo>
                  <a:lnTo>
                    <a:pt x="470" y="1174"/>
                  </a:lnTo>
                  <a:lnTo>
                    <a:pt x="468" y="1166"/>
                  </a:lnTo>
                  <a:lnTo>
                    <a:pt x="468" y="1164"/>
                  </a:lnTo>
                  <a:lnTo>
                    <a:pt x="468" y="1164"/>
                  </a:lnTo>
                  <a:lnTo>
                    <a:pt x="470" y="1158"/>
                  </a:lnTo>
                  <a:lnTo>
                    <a:pt x="474" y="1156"/>
                  </a:lnTo>
                  <a:lnTo>
                    <a:pt x="474" y="1156"/>
                  </a:lnTo>
                  <a:lnTo>
                    <a:pt x="478" y="1154"/>
                  </a:lnTo>
                  <a:lnTo>
                    <a:pt x="478" y="1154"/>
                  </a:lnTo>
                  <a:lnTo>
                    <a:pt x="478" y="1154"/>
                  </a:lnTo>
                  <a:lnTo>
                    <a:pt x="478" y="1154"/>
                  </a:lnTo>
                  <a:lnTo>
                    <a:pt x="478" y="1154"/>
                  </a:lnTo>
                  <a:lnTo>
                    <a:pt x="478" y="1154"/>
                  </a:lnTo>
                  <a:lnTo>
                    <a:pt x="482" y="1156"/>
                  </a:lnTo>
                  <a:lnTo>
                    <a:pt x="482" y="1156"/>
                  </a:lnTo>
                  <a:lnTo>
                    <a:pt x="488" y="1156"/>
                  </a:lnTo>
                  <a:lnTo>
                    <a:pt x="488" y="1156"/>
                  </a:lnTo>
                  <a:lnTo>
                    <a:pt x="496" y="1162"/>
                  </a:lnTo>
                  <a:lnTo>
                    <a:pt x="502" y="1168"/>
                  </a:lnTo>
                  <a:lnTo>
                    <a:pt x="502" y="1168"/>
                  </a:lnTo>
                  <a:lnTo>
                    <a:pt x="508" y="1176"/>
                  </a:lnTo>
                  <a:lnTo>
                    <a:pt x="510" y="1182"/>
                  </a:lnTo>
                  <a:lnTo>
                    <a:pt x="516" y="1196"/>
                  </a:lnTo>
                  <a:lnTo>
                    <a:pt x="516" y="1196"/>
                  </a:lnTo>
                  <a:lnTo>
                    <a:pt x="520" y="1204"/>
                  </a:lnTo>
                  <a:lnTo>
                    <a:pt x="524" y="1208"/>
                  </a:lnTo>
                  <a:lnTo>
                    <a:pt x="540" y="1220"/>
                  </a:lnTo>
                  <a:lnTo>
                    <a:pt x="540" y="1220"/>
                  </a:lnTo>
                  <a:lnTo>
                    <a:pt x="548" y="1224"/>
                  </a:lnTo>
                  <a:lnTo>
                    <a:pt x="548" y="1224"/>
                  </a:lnTo>
                  <a:lnTo>
                    <a:pt x="552" y="1230"/>
                  </a:lnTo>
                  <a:lnTo>
                    <a:pt x="560" y="1238"/>
                  </a:lnTo>
                  <a:lnTo>
                    <a:pt x="560" y="1238"/>
                  </a:lnTo>
                  <a:lnTo>
                    <a:pt x="564" y="1244"/>
                  </a:lnTo>
                  <a:lnTo>
                    <a:pt x="566" y="1248"/>
                  </a:lnTo>
                  <a:lnTo>
                    <a:pt x="566" y="1248"/>
                  </a:lnTo>
                  <a:lnTo>
                    <a:pt x="570" y="1260"/>
                  </a:lnTo>
                  <a:lnTo>
                    <a:pt x="572" y="1266"/>
                  </a:lnTo>
                  <a:lnTo>
                    <a:pt x="572" y="1266"/>
                  </a:lnTo>
                  <a:lnTo>
                    <a:pt x="576" y="1272"/>
                  </a:lnTo>
                  <a:lnTo>
                    <a:pt x="576" y="1272"/>
                  </a:lnTo>
                  <a:lnTo>
                    <a:pt x="580" y="1280"/>
                  </a:lnTo>
                  <a:lnTo>
                    <a:pt x="584" y="1286"/>
                  </a:lnTo>
                  <a:lnTo>
                    <a:pt x="584" y="1286"/>
                  </a:lnTo>
                  <a:lnTo>
                    <a:pt x="588" y="1290"/>
                  </a:lnTo>
                  <a:lnTo>
                    <a:pt x="594" y="1292"/>
                  </a:lnTo>
                  <a:lnTo>
                    <a:pt x="598" y="1292"/>
                  </a:lnTo>
                  <a:lnTo>
                    <a:pt x="598" y="1292"/>
                  </a:lnTo>
                  <a:lnTo>
                    <a:pt x="602" y="1294"/>
                  </a:lnTo>
                  <a:lnTo>
                    <a:pt x="602" y="1296"/>
                  </a:lnTo>
                  <a:lnTo>
                    <a:pt x="602" y="1298"/>
                  </a:lnTo>
                  <a:lnTo>
                    <a:pt x="602" y="1298"/>
                  </a:lnTo>
                  <a:lnTo>
                    <a:pt x="598" y="1304"/>
                  </a:lnTo>
                  <a:lnTo>
                    <a:pt x="596" y="1310"/>
                  </a:lnTo>
                  <a:lnTo>
                    <a:pt x="596" y="1314"/>
                  </a:lnTo>
                  <a:lnTo>
                    <a:pt x="596" y="1314"/>
                  </a:lnTo>
                  <a:lnTo>
                    <a:pt x="598" y="1320"/>
                  </a:lnTo>
                  <a:lnTo>
                    <a:pt x="604" y="1326"/>
                  </a:lnTo>
                  <a:lnTo>
                    <a:pt x="608" y="1328"/>
                  </a:lnTo>
                  <a:lnTo>
                    <a:pt x="608" y="1328"/>
                  </a:lnTo>
                  <a:lnTo>
                    <a:pt x="616" y="1330"/>
                  </a:lnTo>
                  <a:lnTo>
                    <a:pt x="620" y="1326"/>
                  </a:lnTo>
                  <a:lnTo>
                    <a:pt x="620" y="1326"/>
                  </a:lnTo>
                  <a:lnTo>
                    <a:pt x="624" y="1322"/>
                  </a:lnTo>
                  <a:lnTo>
                    <a:pt x="626" y="1316"/>
                  </a:lnTo>
                  <a:lnTo>
                    <a:pt x="626" y="1316"/>
                  </a:lnTo>
                  <a:lnTo>
                    <a:pt x="628" y="1312"/>
                  </a:lnTo>
                  <a:lnTo>
                    <a:pt x="632" y="1308"/>
                  </a:lnTo>
                  <a:lnTo>
                    <a:pt x="638" y="1306"/>
                  </a:lnTo>
                  <a:lnTo>
                    <a:pt x="638" y="1306"/>
                  </a:lnTo>
                  <a:lnTo>
                    <a:pt x="640" y="1304"/>
                  </a:lnTo>
                  <a:lnTo>
                    <a:pt x="642" y="1302"/>
                  </a:lnTo>
                  <a:lnTo>
                    <a:pt x="640" y="1300"/>
                  </a:lnTo>
                  <a:lnTo>
                    <a:pt x="640" y="1296"/>
                  </a:lnTo>
                  <a:lnTo>
                    <a:pt x="632" y="1288"/>
                  </a:lnTo>
                  <a:lnTo>
                    <a:pt x="632" y="1288"/>
                  </a:lnTo>
                  <a:lnTo>
                    <a:pt x="628" y="1282"/>
                  </a:lnTo>
                  <a:lnTo>
                    <a:pt x="626" y="1278"/>
                  </a:lnTo>
                  <a:lnTo>
                    <a:pt x="626" y="1278"/>
                  </a:lnTo>
                  <a:lnTo>
                    <a:pt x="624" y="1272"/>
                  </a:lnTo>
                  <a:lnTo>
                    <a:pt x="620" y="1268"/>
                  </a:lnTo>
                  <a:lnTo>
                    <a:pt x="620" y="1268"/>
                  </a:lnTo>
                  <a:lnTo>
                    <a:pt x="620" y="1266"/>
                  </a:lnTo>
                  <a:lnTo>
                    <a:pt x="620" y="1264"/>
                  </a:lnTo>
                  <a:lnTo>
                    <a:pt x="624" y="1260"/>
                  </a:lnTo>
                  <a:lnTo>
                    <a:pt x="638" y="1256"/>
                  </a:lnTo>
                  <a:lnTo>
                    <a:pt x="638" y="1256"/>
                  </a:lnTo>
                  <a:lnTo>
                    <a:pt x="652" y="1254"/>
                  </a:lnTo>
                  <a:lnTo>
                    <a:pt x="656" y="1254"/>
                  </a:lnTo>
                  <a:lnTo>
                    <a:pt x="656" y="1254"/>
                  </a:lnTo>
                  <a:lnTo>
                    <a:pt x="664" y="1254"/>
                  </a:lnTo>
                  <a:lnTo>
                    <a:pt x="664" y="1254"/>
                  </a:lnTo>
                  <a:lnTo>
                    <a:pt x="668" y="1260"/>
                  </a:lnTo>
                  <a:lnTo>
                    <a:pt x="670" y="1266"/>
                  </a:lnTo>
                  <a:lnTo>
                    <a:pt x="670" y="1266"/>
                  </a:lnTo>
                  <a:lnTo>
                    <a:pt x="674" y="1272"/>
                  </a:lnTo>
                  <a:lnTo>
                    <a:pt x="674" y="1272"/>
                  </a:lnTo>
                  <a:lnTo>
                    <a:pt x="678" y="1280"/>
                  </a:lnTo>
                  <a:lnTo>
                    <a:pt x="680" y="1284"/>
                  </a:lnTo>
                  <a:lnTo>
                    <a:pt x="680" y="1284"/>
                  </a:lnTo>
                  <a:lnTo>
                    <a:pt x="688" y="1300"/>
                  </a:lnTo>
                  <a:lnTo>
                    <a:pt x="690" y="1304"/>
                  </a:lnTo>
                  <a:lnTo>
                    <a:pt x="690" y="1304"/>
                  </a:lnTo>
                  <a:lnTo>
                    <a:pt x="698" y="1318"/>
                  </a:lnTo>
                  <a:lnTo>
                    <a:pt x="700" y="1324"/>
                  </a:lnTo>
                  <a:lnTo>
                    <a:pt x="700" y="1324"/>
                  </a:lnTo>
                  <a:lnTo>
                    <a:pt x="704" y="1328"/>
                  </a:lnTo>
                  <a:lnTo>
                    <a:pt x="712" y="1330"/>
                  </a:lnTo>
                  <a:lnTo>
                    <a:pt x="734" y="1330"/>
                  </a:lnTo>
                  <a:lnTo>
                    <a:pt x="734" y="1330"/>
                  </a:lnTo>
                  <a:lnTo>
                    <a:pt x="748" y="1330"/>
                  </a:lnTo>
                  <a:lnTo>
                    <a:pt x="748" y="1330"/>
                  </a:lnTo>
                  <a:lnTo>
                    <a:pt x="760" y="1334"/>
                  </a:lnTo>
                  <a:lnTo>
                    <a:pt x="774" y="1338"/>
                  </a:lnTo>
                  <a:lnTo>
                    <a:pt x="774" y="1338"/>
                  </a:lnTo>
                  <a:lnTo>
                    <a:pt x="782" y="1338"/>
                  </a:lnTo>
                  <a:lnTo>
                    <a:pt x="788" y="1338"/>
                  </a:lnTo>
                  <a:lnTo>
                    <a:pt x="794" y="1334"/>
                  </a:lnTo>
                  <a:lnTo>
                    <a:pt x="794" y="1334"/>
                  </a:lnTo>
                  <a:lnTo>
                    <a:pt x="802" y="1332"/>
                  </a:lnTo>
                  <a:lnTo>
                    <a:pt x="808" y="1334"/>
                  </a:lnTo>
                  <a:lnTo>
                    <a:pt x="814" y="1338"/>
                  </a:lnTo>
                  <a:lnTo>
                    <a:pt x="814" y="1338"/>
                  </a:lnTo>
                  <a:lnTo>
                    <a:pt x="820" y="1340"/>
                  </a:lnTo>
                  <a:lnTo>
                    <a:pt x="820" y="1340"/>
                  </a:lnTo>
                  <a:lnTo>
                    <a:pt x="824" y="1348"/>
                  </a:lnTo>
                  <a:lnTo>
                    <a:pt x="826" y="1354"/>
                  </a:lnTo>
                  <a:lnTo>
                    <a:pt x="826" y="1354"/>
                  </a:lnTo>
                  <a:lnTo>
                    <a:pt x="828" y="1360"/>
                  </a:lnTo>
                  <a:lnTo>
                    <a:pt x="828" y="1368"/>
                  </a:lnTo>
                  <a:lnTo>
                    <a:pt x="814" y="1402"/>
                  </a:lnTo>
                  <a:lnTo>
                    <a:pt x="814" y="1402"/>
                  </a:lnTo>
                  <a:lnTo>
                    <a:pt x="810" y="1408"/>
                  </a:lnTo>
                  <a:lnTo>
                    <a:pt x="806" y="1410"/>
                  </a:lnTo>
                  <a:lnTo>
                    <a:pt x="806" y="1410"/>
                  </a:lnTo>
                  <a:lnTo>
                    <a:pt x="802" y="1412"/>
                  </a:lnTo>
                  <a:lnTo>
                    <a:pt x="798" y="1416"/>
                  </a:lnTo>
                  <a:lnTo>
                    <a:pt x="796" y="1422"/>
                  </a:lnTo>
                  <a:lnTo>
                    <a:pt x="796" y="1422"/>
                  </a:lnTo>
                  <a:lnTo>
                    <a:pt x="792" y="1428"/>
                  </a:lnTo>
                  <a:lnTo>
                    <a:pt x="792" y="1428"/>
                  </a:lnTo>
                  <a:lnTo>
                    <a:pt x="786" y="1434"/>
                  </a:lnTo>
                  <a:lnTo>
                    <a:pt x="786" y="1434"/>
                  </a:lnTo>
                  <a:lnTo>
                    <a:pt x="780" y="1438"/>
                  </a:lnTo>
                  <a:lnTo>
                    <a:pt x="774" y="1438"/>
                  </a:lnTo>
                  <a:lnTo>
                    <a:pt x="760" y="1438"/>
                  </a:lnTo>
                  <a:lnTo>
                    <a:pt x="760" y="1438"/>
                  </a:lnTo>
                  <a:lnTo>
                    <a:pt x="754" y="1438"/>
                  </a:lnTo>
                  <a:lnTo>
                    <a:pt x="748" y="1434"/>
                  </a:lnTo>
                  <a:lnTo>
                    <a:pt x="748" y="1434"/>
                  </a:lnTo>
                  <a:lnTo>
                    <a:pt x="742" y="1430"/>
                  </a:lnTo>
                  <a:lnTo>
                    <a:pt x="734" y="1430"/>
                  </a:lnTo>
                  <a:lnTo>
                    <a:pt x="712" y="1436"/>
                  </a:lnTo>
                  <a:lnTo>
                    <a:pt x="712" y="1436"/>
                  </a:lnTo>
                  <a:lnTo>
                    <a:pt x="704" y="1438"/>
                  </a:lnTo>
                  <a:lnTo>
                    <a:pt x="696" y="1436"/>
                  </a:lnTo>
                  <a:lnTo>
                    <a:pt x="682" y="1432"/>
                  </a:lnTo>
                  <a:lnTo>
                    <a:pt x="682" y="1432"/>
                  </a:lnTo>
                  <a:lnTo>
                    <a:pt x="666" y="1428"/>
                  </a:lnTo>
                  <a:lnTo>
                    <a:pt x="662" y="1428"/>
                  </a:lnTo>
                  <a:lnTo>
                    <a:pt x="662" y="1428"/>
                  </a:lnTo>
                  <a:lnTo>
                    <a:pt x="656" y="1428"/>
                  </a:lnTo>
                  <a:lnTo>
                    <a:pt x="650" y="1424"/>
                  </a:lnTo>
                  <a:lnTo>
                    <a:pt x="650" y="1424"/>
                  </a:lnTo>
                  <a:lnTo>
                    <a:pt x="638" y="1416"/>
                  </a:lnTo>
                  <a:lnTo>
                    <a:pt x="632" y="1412"/>
                  </a:lnTo>
                  <a:lnTo>
                    <a:pt x="632" y="1412"/>
                  </a:lnTo>
                  <a:lnTo>
                    <a:pt x="626" y="1410"/>
                  </a:lnTo>
                  <a:lnTo>
                    <a:pt x="618" y="1410"/>
                  </a:lnTo>
                  <a:lnTo>
                    <a:pt x="614" y="1410"/>
                  </a:lnTo>
                  <a:lnTo>
                    <a:pt x="614" y="1410"/>
                  </a:lnTo>
                  <a:lnTo>
                    <a:pt x="598" y="1412"/>
                  </a:lnTo>
                  <a:lnTo>
                    <a:pt x="584" y="1416"/>
                  </a:lnTo>
                  <a:lnTo>
                    <a:pt x="584" y="1416"/>
                  </a:lnTo>
                  <a:lnTo>
                    <a:pt x="578" y="1420"/>
                  </a:lnTo>
                  <a:lnTo>
                    <a:pt x="576" y="1428"/>
                  </a:lnTo>
                  <a:lnTo>
                    <a:pt x="576" y="1430"/>
                  </a:lnTo>
                  <a:lnTo>
                    <a:pt x="576" y="1430"/>
                  </a:lnTo>
                  <a:lnTo>
                    <a:pt x="574" y="1438"/>
                  </a:lnTo>
                  <a:lnTo>
                    <a:pt x="570" y="1442"/>
                  </a:lnTo>
                  <a:lnTo>
                    <a:pt x="554" y="1446"/>
                  </a:lnTo>
                  <a:lnTo>
                    <a:pt x="554" y="1446"/>
                  </a:lnTo>
                  <a:lnTo>
                    <a:pt x="548" y="1446"/>
                  </a:lnTo>
                  <a:lnTo>
                    <a:pt x="542" y="1442"/>
                  </a:lnTo>
                  <a:lnTo>
                    <a:pt x="534" y="1434"/>
                  </a:lnTo>
                  <a:lnTo>
                    <a:pt x="534" y="1434"/>
                  </a:lnTo>
                  <a:lnTo>
                    <a:pt x="522" y="1424"/>
                  </a:lnTo>
                  <a:lnTo>
                    <a:pt x="522" y="1424"/>
                  </a:lnTo>
                  <a:lnTo>
                    <a:pt x="512" y="1414"/>
                  </a:lnTo>
                  <a:lnTo>
                    <a:pt x="512" y="1414"/>
                  </a:lnTo>
                  <a:lnTo>
                    <a:pt x="508" y="1410"/>
                  </a:lnTo>
                  <a:lnTo>
                    <a:pt x="500" y="1410"/>
                  </a:lnTo>
                  <a:lnTo>
                    <a:pt x="476" y="1410"/>
                  </a:lnTo>
                  <a:lnTo>
                    <a:pt x="476" y="1410"/>
                  </a:lnTo>
                  <a:lnTo>
                    <a:pt x="470" y="1408"/>
                  </a:lnTo>
                  <a:lnTo>
                    <a:pt x="462" y="1406"/>
                  </a:lnTo>
                  <a:lnTo>
                    <a:pt x="456" y="1404"/>
                  </a:lnTo>
                  <a:lnTo>
                    <a:pt x="456" y="1404"/>
                  </a:lnTo>
                  <a:lnTo>
                    <a:pt x="442" y="1396"/>
                  </a:lnTo>
                  <a:lnTo>
                    <a:pt x="436" y="1394"/>
                  </a:lnTo>
                  <a:lnTo>
                    <a:pt x="436" y="1394"/>
                  </a:lnTo>
                  <a:lnTo>
                    <a:pt x="424" y="1386"/>
                  </a:lnTo>
                  <a:lnTo>
                    <a:pt x="424" y="1386"/>
                  </a:lnTo>
                  <a:lnTo>
                    <a:pt x="422" y="1380"/>
                  </a:lnTo>
                  <a:lnTo>
                    <a:pt x="424" y="1374"/>
                  </a:lnTo>
                  <a:lnTo>
                    <a:pt x="434" y="1358"/>
                  </a:lnTo>
                  <a:lnTo>
                    <a:pt x="434" y="1358"/>
                  </a:lnTo>
                  <a:lnTo>
                    <a:pt x="436" y="1350"/>
                  </a:lnTo>
                  <a:lnTo>
                    <a:pt x="436" y="1344"/>
                  </a:lnTo>
                  <a:lnTo>
                    <a:pt x="434" y="1338"/>
                  </a:lnTo>
                  <a:lnTo>
                    <a:pt x="434" y="1338"/>
                  </a:lnTo>
                  <a:lnTo>
                    <a:pt x="428" y="1332"/>
                  </a:lnTo>
                  <a:lnTo>
                    <a:pt x="422" y="1328"/>
                  </a:lnTo>
                  <a:lnTo>
                    <a:pt x="418" y="1326"/>
                  </a:lnTo>
                  <a:lnTo>
                    <a:pt x="418" y="1326"/>
                  </a:lnTo>
                  <a:lnTo>
                    <a:pt x="406" y="1322"/>
                  </a:lnTo>
                  <a:lnTo>
                    <a:pt x="406" y="1322"/>
                  </a:lnTo>
                  <a:lnTo>
                    <a:pt x="402" y="1322"/>
                  </a:lnTo>
                  <a:lnTo>
                    <a:pt x="400" y="1324"/>
                  </a:lnTo>
                  <a:lnTo>
                    <a:pt x="400" y="1324"/>
                  </a:lnTo>
                  <a:lnTo>
                    <a:pt x="400" y="1328"/>
                  </a:lnTo>
                  <a:lnTo>
                    <a:pt x="400" y="1328"/>
                  </a:lnTo>
                  <a:lnTo>
                    <a:pt x="400" y="1324"/>
                  </a:lnTo>
                  <a:lnTo>
                    <a:pt x="400" y="1324"/>
                  </a:lnTo>
                  <a:lnTo>
                    <a:pt x="398" y="1324"/>
                  </a:lnTo>
                  <a:lnTo>
                    <a:pt x="396" y="1326"/>
                  </a:lnTo>
                  <a:lnTo>
                    <a:pt x="396" y="1326"/>
                  </a:lnTo>
                  <a:lnTo>
                    <a:pt x="390" y="1330"/>
                  </a:lnTo>
                  <a:lnTo>
                    <a:pt x="382" y="1332"/>
                  </a:lnTo>
                  <a:lnTo>
                    <a:pt x="378" y="1332"/>
                  </a:lnTo>
                  <a:lnTo>
                    <a:pt x="378" y="1332"/>
                  </a:lnTo>
                  <a:lnTo>
                    <a:pt x="362" y="1332"/>
                  </a:lnTo>
                  <a:lnTo>
                    <a:pt x="320" y="1332"/>
                  </a:lnTo>
                  <a:lnTo>
                    <a:pt x="320" y="1332"/>
                  </a:lnTo>
                  <a:lnTo>
                    <a:pt x="312" y="1332"/>
                  </a:lnTo>
                  <a:lnTo>
                    <a:pt x="304" y="1334"/>
                  </a:lnTo>
                  <a:lnTo>
                    <a:pt x="270" y="1348"/>
                  </a:lnTo>
                  <a:lnTo>
                    <a:pt x="270" y="1348"/>
                  </a:lnTo>
                  <a:lnTo>
                    <a:pt x="254" y="1354"/>
                  </a:lnTo>
                  <a:lnTo>
                    <a:pt x="250" y="1358"/>
                  </a:lnTo>
                  <a:lnTo>
                    <a:pt x="250" y="1358"/>
                  </a:lnTo>
                  <a:lnTo>
                    <a:pt x="244" y="1360"/>
                  </a:lnTo>
                  <a:lnTo>
                    <a:pt x="242" y="1362"/>
                  </a:lnTo>
                  <a:lnTo>
                    <a:pt x="242" y="1362"/>
                  </a:lnTo>
                  <a:lnTo>
                    <a:pt x="242" y="1364"/>
                  </a:lnTo>
                  <a:lnTo>
                    <a:pt x="242" y="1364"/>
                  </a:lnTo>
                  <a:lnTo>
                    <a:pt x="242" y="1362"/>
                  </a:lnTo>
                  <a:lnTo>
                    <a:pt x="242" y="1362"/>
                  </a:lnTo>
                  <a:lnTo>
                    <a:pt x="240" y="1362"/>
                  </a:lnTo>
                  <a:lnTo>
                    <a:pt x="238" y="1360"/>
                  </a:lnTo>
                  <a:lnTo>
                    <a:pt x="238" y="1360"/>
                  </a:lnTo>
                  <a:lnTo>
                    <a:pt x="224" y="1360"/>
                  </a:lnTo>
                  <a:lnTo>
                    <a:pt x="220" y="1360"/>
                  </a:lnTo>
                  <a:lnTo>
                    <a:pt x="220" y="1360"/>
                  </a:lnTo>
                  <a:lnTo>
                    <a:pt x="208" y="1360"/>
                  </a:lnTo>
                  <a:lnTo>
                    <a:pt x="208" y="1360"/>
                  </a:lnTo>
                  <a:lnTo>
                    <a:pt x="196" y="1356"/>
                  </a:lnTo>
                  <a:lnTo>
                    <a:pt x="190" y="1354"/>
                  </a:lnTo>
                  <a:lnTo>
                    <a:pt x="190" y="1354"/>
                  </a:lnTo>
                  <a:lnTo>
                    <a:pt x="188" y="1354"/>
                  </a:lnTo>
                  <a:lnTo>
                    <a:pt x="184" y="1354"/>
                  </a:lnTo>
                  <a:lnTo>
                    <a:pt x="182" y="1356"/>
                  </a:lnTo>
                  <a:lnTo>
                    <a:pt x="180" y="1358"/>
                  </a:lnTo>
                  <a:lnTo>
                    <a:pt x="168" y="1374"/>
                  </a:lnTo>
                  <a:lnTo>
                    <a:pt x="168" y="1374"/>
                  </a:lnTo>
                  <a:lnTo>
                    <a:pt x="158" y="1386"/>
                  </a:lnTo>
                  <a:lnTo>
                    <a:pt x="150" y="1394"/>
                  </a:lnTo>
                  <a:lnTo>
                    <a:pt x="150" y="1394"/>
                  </a:lnTo>
                  <a:lnTo>
                    <a:pt x="140" y="1406"/>
                  </a:lnTo>
                  <a:lnTo>
                    <a:pt x="130" y="1422"/>
                  </a:lnTo>
                  <a:lnTo>
                    <a:pt x="130" y="1422"/>
                  </a:lnTo>
                  <a:lnTo>
                    <a:pt x="122" y="1436"/>
                  </a:lnTo>
                  <a:lnTo>
                    <a:pt x="116" y="1460"/>
                  </a:lnTo>
                  <a:lnTo>
                    <a:pt x="116" y="1460"/>
                  </a:lnTo>
                  <a:lnTo>
                    <a:pt x="114" y="1466"/>
                  </a:lnTo>
                  <a:lnTo>
                    <a:pt x="108" y="1472"/>
                  </a:lnTo>
                  <a:lnTo>
                    <a:pt x="82" y="1484"/>
                  </a:lnTo>
                  <a:lnTo>
                    <a:pt x="82" y="1484"/>
                  </a:lnTo>
                  <a:lnTo>
                    <a:pt x="70" y="1492"/>
                  </a:lnTo>
                  <a:lnTo>
                    <a:pt x="70" y="1492"/>
                  </a:lnTo>
                  <a:lnTo>
                    <a:pt x="66" y="1498"/>
                  </a:lnTo>
                  <a:lnTo>
                    <a:pt x="66" y="1498"/>
                  </a:lnTo>
                  <a:lnTo>
                    <a:pt x="62" y="1502"/>
                  </a:lnTo>
                  <a:lnTo>
                    <a:pt x="62" y="1502"/>
                  </a:lnTo>
                  <a:lnTo>
                    <a:pt x="52" y="1514"/>
                  </a:lnTo>
                  <a:lnTo>
                    <a:pt x="32" y="1550"/>
                  </a:lnTo>
                  <a:lnTo>
                    <a:pt x="32" y="1550"/>
                  </a:lnTo>
                  <a:lnTo>
                    <a:pt x="24" y="1564"/>
                  </a:lnTo>
                  <a:lnTo>
                    <a:pt x="12" y="1598"/>
                  </a:lnTo>
                  <a:lnTo>
                    <a:pt x="12" y="1598"/>
                  </a:lnTo>
                  <a:lnTo>
                    <a:pt x="8" y="1606"/>
                  </a:lnTo>
                  <a:lnTo>
                    <a:pt x="8" y="1606"/>
                  </a:lnTo>
                  <a:lnTo>
                    <a:pt x="10" y="1614"/>
                  </a:lnTo>
                  <a:lnTo>
                    <a:pt x="16" y="1626"/>
                  </a:lnTo>
                  <a:lnTo>
                    <a:pt x="16" y="1626"/>
                  </a:lnTo>
                  <a:lnTo>
                    <a:pt x="18" y="1642"/>
                  </a:lnTo>
                  <a:lnTo>
                    <a:pt x="18" y="1666"/>
                  </a:lnTo>
                  <a:lnTo>
                    <a:pt x="18" y="1666"/>
                  </a:lnTo>
                  <a:lnTo>
                    <a:pt x="16" y="1672"/>
                  </a:lnTo>
                  <a:lnTo>
                    <a:pt x="12" y="1678"/>
                  </a:lnTo>
                  <a:lnTo>
                    <a:pt x="12" y="1678"/>
                  </a:lnTo>
                  <a:lnTo>
                    <a:pt x="8" y="1684"/>
                  </a:lnTo>
                  <a:lnTo>
                    <a:pt x="8" y="1684"/>
                  </a:lnTo>
                  <a:lnTo>
                    <a:pt x="8" y="1684"/>
                  </a:lnTo>
                  <a:lnTo>
                    <a:pt x="8" y="1684"/>
                  </a:lnTo>
                  <a:lnTo>
                    <a:pt x="6" y="1692"/>
                  </a:lnTo>
                  <a:lnTo>
                    <a:pt x="0" y="1706"/>
                  </a:lnTo>
                  <a:lnTo>
                    <a:pt x="0" y="1706"/>
                  </a:lnTo>
                  <a:lnTo>
                    <a:pt x="0" y="1712"/>
                  </a:lnTo>
                  <a:lnTo>
                    <a:pt x="0" y="1720"/>
                  </a:lnTo>
                  <a:lnTo>
                    <a:pt x="6" y="1744"/>
                  </a:lnTo>
                  <a:lnTo>
                    <a:pt x="6" y="1744"/>
                  </a:lnTo>
                  <a:lnTo>
                    <a:pt x="8" y="1750"/>
                  </a:lnTo>
                  <a:lnTo>
                    <a:pt x="12" y="1752"/>
                  </a:lnTo>
                  <a:lnTo>
                    <a:pt x="12" y="1752"/>
                  </a:lnTo>
                  <a:lnTo>
                    <a:pt x="18" y="1752"/>
                  </a:lnTo>
                  <a:lnTo>
                    <a:pt x="18" y="1752"/>
                  </a:lnTo>
                  <a:lnTo>
                    <a:pt x="20" y="1752"/>
                  </a:lnTo>
                  <a:lnTo>
                    <a:pt x="20" y="1752"/>
                  </a:lnTo>
                  <a:lnTo>
                    <a:pt x="18" y="1752"/>
                  </a:lnTo>
                  <a:lnTo>
                    <a:pt x="18" y="1752"/>
                  </a:lnTo>
                  <a:lnTo>
                    <a:pt x="20" y="1760"/>
                  </a:lnTo>
                  <a:lnTo>
                    <a:pt x="24" y="1764"/>
                  </a:lnTo>
                  <a:lnTo>
                    <a:pt x="24" y="1764"/>
                  </a:lnTo>
                  <a:lnTo>
                    <a:pt x="26" y="1768"/>
                  </a:lnTo>
                  <a:lnTo>
                    <a:pt x="30" y="1770"/>
                  </a:lnTo>
                  <a:lnTo>
                    <a:pt x="30" y="1770"/>
                  </a:lnTo>
                  <a:lnTo>
                    <a:pt x="32" y="1768"/>
                  </a:lnTo>
                  <a:lnTo>
                    <a:pt x="32" y="1768"/>
                  </a:lnTo>
                  <a:lnTo>
                    <a:pt x="30" y="1770"/>
                  </a:lnTo>
                  <a:lnTo>
                    <a:pt x="30" y="1770"/>
                  </a:lnTo>
                  <a:lnTo>
                    <a:pt x="30" y="1772"/>
                  </a:lnTo>
                  <a:lnTo>
                    <a:pt x="32" y="1772"/>
                  </a:lnTo>
                  <a:lnTo>
                    <a:pt x="32" y="1772"/>
                  </a:lnTo>
                  <a:lnTo>
                    <a:pt x="36" y="1774"/>
                  </a:lnTo>
                  <a:lnTo>
                    <a:pt x="40" y="1778"/>
                  </a:lnTo>
                  <a:lnTo>
                    <a:pt x="52" y="1804"/>
                  </a:lnTo>
                  <a:lnTo>
                    <a:pt x="52" y="1804"/>
                  </a:lnTo>
                  <a:lnTo>
                    <a:pt x="56" y="1810"/>
                  </a:lnTo>
                  <a:lnTo>
                    <a:pt x="56" y="1810"/>
                  </a:lnTo>
                  <a:lnTo>
                    <a:pt x="60" y="1816"/>
                  </a:lnTo>
                  <a:lnTo>
                    <a:pt x="60" y="1816"/>
                  </a:lnTo>
                  <a:lnTo>
                    <a:pt x="72" y="1824"/>
                  </a:lnTo>
                  <a:lnTo>
                    <a:pt x="84" y="1832"/>
                  </a:lnTo>
                  <a:lnTo>
                    <a:pt x="84" y="1832"/>
                  </a:lnTo>
                  <a:lnTo>
                    <a:pt x="94" y="1838"/>
                  </a:lnTo>
                  <a:lnTo>
                    <a:pt x="94" y="1838"/>
                  </a:lnTo>
                  <a:lnTo>
                    <a:pt x="102" y="1844"/>
                  </a:lnTo>
                  <a:lnTo>
                    <a:pt x="128" y="1864"/>
                  </a:lnTo>
                  <a:lnTo>
                    <a:pt x="128" y="1864"/>
                  </a:lnTo>
                  <a:lnTo>
                    <a:pt x="136" y="1868"/>
                  </a:lnTo>
                  <a:lnTo>
                    <a:pt x="142" y="1870"/>
                  </a:lnTo>
                  <a:lnTo>
                    <a:pt x="146" y="1870"/>
                  </a:lnTo>
                  <a:lnTo>
                    <a:pt x="146" y="1870"/>
                  </a:lnTo>
                  <a:lnTo>
                    <a:pt x="152" y="1868"/>
                  </a:lnTo>
                  <a:lnTo>
                    <a:pt x="154" y="1868"/>
                  </a:lnTo>
                  <a:lnTo>
                    <a:pt x="154" y="1868"/>
                  </a:lnTo>
                  <a:lnTo>
                    <a:pt x="154" y="1866"/>
                  </a:lnTo>
                  <a:lnTo>
                    <a:pt x="154" y="1866"/>
                  </a:lnTo>
                  <a:lnTo>
                    <a:pt x="154" y="1868"/>
                  </a:lnTo>
                  <a:lnTo>
                    <a:pt x="154" y="1868"/>
                  </a:lnTo>
                  <a:lnTo>
                    <a:pt x="158" y="1868"/>
                  </a:lnTo>
                  <a:lnTo>
                    <a:pt x="162" y="1870"/>
                  </a:lnTo>
                  <a:lnTo>
                    <a:pt x="166" y="1870"/>
                  </a:lnTo>
                  <a:lnTo>
                    <a:pt x="166" y="1870"/>
                  </a:lnTo>
                  <a:lnTo>
                    <a:pt x="182" y="1868"/>
                  </a:lnTo>
                  <a:lnTo>
                    <a:pt x="206" y="1862"/>
                  </a:lnTo>
                  <a:lnTo>
                    <a:pt x="206" y="1862"/>
                  </a:lnTo>
                  <a:lnTo>
                    <a:pt x="218" y="1860"/>
                  </a:lnTo>
                  <a:lnTo>
                    <a:pt x="218" y="1860"/>
                  </a:lnTo>
                  <a:lnTo>
                    <a:pt x="224" y="1860"/>
                  </a:lnTo>
                  <a:lnTo>
                    <a:pt x="224" y="1860"/>
                  </a:lnTo>
                  <a:lnTo>
                    <a:pt x="232" y="1860"/>
                  </a:lnTo>
                  <a:lnTo>
                    <a:pt x="244" y="1860"/>
                  </a:lnTo>
                  <a:lnTo>
                    <a:pt x="244" y="1860"/>
                  </a:lnTo>
                  <a:lnTo>
                    <a:pt x="260" y="1856"/>
                  </a:lnTo>
                  <a:lnTo>
                    <a:pt x="274" y="1852"/>
                  </a:lnTo>
                  <a:lnTo>
                    <a:pt x="274" y="1852"/>
                  </a:lnTo>
                  <a:lnTo>
                    <a:pt x="282" y="1850"/>
                  </a:lnTo>
                  <a:lnTo>
                    <a:pt x="282" y="1850"/>
                  </a:lnTo>
                  <a:lnTo>
                    <a:pt x="288" y="1844"/>
                  </a:lnTo>
                  <a:lnTo>
                    <a:pt x="294" y="1842"/>
                  </a:lnTo>
                  <a:lnTo>
                    <a:pt x="294" y="1842"/>
                  </a:lnTo>
                  <a:lnTo>
                    <a:pt x="300" y="1838"/>
                  </a:lnTo>
                  <a:lnTo>
                    <a:pt x="300" y="1838"/>
                  </a:lnTo>
                  <a:lnTo>
                    <a:pt x="306" y="1838"/>
                  </a:lnTo>
                  <a:lnTo>
                    <a:pt x="306" y="1838"/>
                  </a:lnTo>
                  <a:lnTo>
                    <a:pt x="312" y="1840"/>
                  </a:lnTo>
                  <a:lnTo>
                    <a:pt x="312" y="1840"/>
                  </a:lnTo>
                  <a:lnTo>
                    <a:pt x="320" y="1840"/>
                  </a:lnTo>
                  <a:lnTo>
                    <a:pt x="322" y="1840"/>
                  </a:lnTo>
                  <a:lnTo>
                    <a:pt x="322" y="1840"/>
                  </a:lnTo>
                  <a:lnTo>
                    <a:pt x="330" y="1842"/>
                  </a:lnTo>
                  <a:lnTo>
                    <a:pt x="334" y="1846"/>
                  </a:lnTo>
                  <a:lnTo>
                    <a:pt x="346" y="1862"/>
                  </a:lnTo>
                  <a:lnTo>
                    <a:pt x="346" y="1862"/>
                  </a:lnTo>
                  <a:lnTo>
                    <a:pt x="352" y="1868"/>
                  </a:lnTo>
                  <a:lnTo>
                    <a:pt x="358" y="1870"/>
                  </a:lnTo>
                  <a:lnTo>
                    <a:pt x="362" y="1870"/>
                  </a:lnTo>
                  <a:lnTo>
                    <a:pt x="362" y="1870"/>
                  </a:lnTo>
                  <a:lnTo>
                    <a:pt x="370" y="1870"/>
                  </a:lnTo>
                  <a:lnTo>
                    <a:pt x="378" y="1874"/>
                  </a:lnTo>
                  <a:lnTo>
                    <a:pt x="384" y="1876"/>
                  </a:lnTo>
                  <a:lnTo>
                    <a:pt x="384" y="1876"/>
                  </a:lnTo>
                  <a:lnTo>
                    <a:pt x="388" y="1878"/>
                  </a:lnTo>
                  <a:lnTo>
                    <a:pt x="392" y="1878"/>
                  </a:lnTo>
                  <a:lnTo>
                    <a:pt x="392" y="1878"/>
                  </a:lnTo>
                  <a:lnTo>
                    <a:pt x="392" y="1876"/>
                  </a:lnTo>
                  <a:lnTo>
                    <a:pt x="392" y="1876"/>
                  </a:lnTo>
                  <a:lnTo>
                    <a:pt x="392" y="1878"/>
                  </a:lnTo>
                  <a:lnTo>
                    <a:pt x="392" y="1878"/>
                  </a:lnTo>
                  <a:lnTo>
                    <a:pt x="394" y="1878"/>
                  </a:lnTo>
                  <a:lnTo>
                    <a:pt x="398" y="1878"/>
                  </a:lnTo>
                  <a:lnTo>
                    <a:pt x="398" y="1878"/>
                  </a:lnTo>
                  <a:lnTo>
                    <a:pt x="404" y="1880"/>
                  </a:lnTo>
                  <a:lnTo>
                    <a:pt x="408" y="1884"/>
                  </a:lnTo>
                  <a:lnTo>
                    <a:pt x="408" y="1884"/>
                  </a:lnTo>
                  <a:lnTo>
                    <a:pt x="410" y="1890"/>
                  </a:lnTo>
                  <a:lnTo>
                    <a:pt x="410" y="1896"/>
                  </a:lnTo>
                  <a:lnTo>
                    <a:pt x="410" y="1900"/>
                  </a:lnTo>
                  <a:lnTo>
                    <a:pt x="410" y="1900"/>
                  </a:lnTo>
                  <a:lnTo>
                    <a:pt x="410" y="1908"/>
                  </a:lnTo>
                  <a:lnTo>
                    <a:pt x="410" y="1908"/>
                  </a:lnTo>
                  <a:lnTo>
                    <a:pt x="410" y="1916"/>
                  </a:lnTo>
                  <a:lnTo>
                    <a:pt x="410" y="1920"/>
                  </a:lnTo>
                  <a:lnTo>
                    <a:pt x="410" y="1920"/>
                  </a:lnTo>
                  <a:lnTo>
                    <a:pt x="410" y="1936"/>
                  </a:lnTo>
                  <a:lnTo>
                    <a:pt x="410" y="1950"/>
                  </a:lnTo>
                  <a:lnTo>
                    <a:pt x="410" y="1950"/>
                  </a:lnTo>
                  <a:lnTo>
                    <a:pt x="412" y="1956"/>
                  </a:lnTo>
                  <a:lnTo>
                    <a:pt x="414" y="1964"/>
                  </a:lnTo>
                  <a:lnTo>
                    <a:pt x="434" y="1990"/>
                  </a:lnTo>
                  <a:lnTo>
                    <a:pt x="434" y="1990"/>
                  </a:lnTo>
                  <a:lnTo>
                    <a:pt x="438" y="1994"/>
                  </a:lnTo>
                  <a:lnTo>
                    <a:pt x="440" y="1994"/>
                  </a:lnTo>
                  <a:lnTo>
                    <a:pt x="440" y="1994"/>
                  </a:lnTo>
                  <a:lnTo>
                    <a:pt x="442" y="1994"/>
                  </a:lnTo>
                  <a:lnTo>
                    <a:pt x="442" y="1994"/>
                  </a:lnTo>
                  <a:lnTo>
                    <a:pt x="440" y="1996"/>
                  </a:lnTo>
                  <a:lnTo>
                    <a:pt x="440" y="1996"/>
                  </a:lnTo>
                  <a:lnTo>
                    <a:pt x="440" y="1998"/>
                  </a:lnTo>
                  <a:lnTo>
                    <a:pt x="444" y="2002"/>
                  </a:lnTo>
                  <a:lnTo>
                    <a:pt x="444" y="2002"/>
                  </a:lnTo>
                  <a:lnTo>
                    <a:pt x="452" y="2014"/>
                  </a:lnTo>
                  <a:lnTo>
                    <a:pt x="456" y="2020"/>
                  </a:lnTo>
                  <a:lnTo>
                    <a:pt x="456" y="2020"/>
                  </a:lnTo>
                  <a:lnTo>
                    <a:pt x="458" y="2026"/>
                  </a:lnTo>
                  <a:lnTo>
                    <a:pt x="458" y="2026"/>
                  </a:lnTo>
                  <a:lnTo>
                    <a:pt x="458" y="2034"/>
                  </a:lnTo>
                  <a:lnTo>
                    <a:pt x="458" y="2038"/>
                  </a:lnTo>
                  <a:lnTo>
                    <a:pt x="458" y="2038"/>
                  </a:lnTo>
                  <a:lnTo>
                    <a:pt x="458" y="2046"/>
                  </a:lnTo>
                  <a:lnTo>
                    <a:pt x="458" y="2046"/>
                  </a:lnTo>
                  <a:lnTo>
                    <a:pt x="460" y="2054"/>
                  </a:lnTo>
                  <a:lnTo>
                    <a:pt x="468" y="2096"/>
                  </a:lnTo>
                  <a:lnTo>
                    <a:pt x="468" y="2096"/>
                  </a:lnTo>
                  <a:lnTo>
                    <a:pt x="472" y="2112"/>
                  </a:lnTo>
                  <a:lnTo>
                    <a:pt x="476" y="2124"/>
                  </a:lnTo>
                  <a:lnTo>
                    <a:pt x="476" y="2124"/>
                  </a:lnTo>
                  <a:lnTo>
                    <a:pt x="478" y="2134"/>
                  </a:lnTo>
                  <a:lnTo>
                    <a:pt x="478" y="2134"/>
                  </a:lnTo>
                  <a:lnTo>
                    <a:pt x="472" y="2144"/>
                  </a:lnTo>
                  <a:lnTo>
                    <a:pt x="462" y="2166"/>
                  </a:lnTo>
                  <a:lnTo>
                    <a:pt x="462" y="2166"/>
                  </a:lnTo>
                  <a:lnTo>
                    <a:pt x="460" y="2172"/>
                  </a:lnTo>
                  <a:lnTo>
                    <a:pt x="458" y="2180"/>
                  </a:lnTo>
                  <a:lnTo>
                    <a:pt x="458" y="2204"/>
                  </a:lnTo>
                  <a:lnTo>
                    <a:pt x="458" y="2204"/>
                  </a:lnTo>
                  <a:lnTo>
                    <a:pt x="460" y="2212"/>
                  </a:lnTo>
                  <a:lnTo>
                    <a:pt x="460" y="2212"/>
                  </a:lnTo>
                  <a:lnTo>
                    <a:pt x="460" y="2210"/>
                  </a:lnTo>
                  <a:lnTo>
                    <a:pt x="460" y="2210"/>
                  </a:lnTo>
                  <a:lnTo>
                    <a:pt x="460" y="2212"/>
                  </a:lnTo>
                  <a:lnTo>
                    <a:pt x="460" y="2212"/>
                  </a:lnTo>
                  <a:lnTo>
                    <a:pt x="456" y="2220"/>
                  </a:lnTo>
                  <a:lnTo>
                    <a:pt x="452" y="2234"/>
                  </a:lnTo>
                  <a:lnTo>
                    <a:pt x="452" y="2234"/>
                  </a:lnTo>
                  <a:lnTo>
                    <a:pt x="450" y="2242"/>
                  </a:lnTo>
                  <a:lnTo>
                    <a:pt x="452" y="2248"/>
                  </a:lnTo>
                  <a:lnTo>
                    <a:pt x="484" y="2302"/>
                  </a:lnTo>
                  <a:lnTo>
                    <a:pt x="484" y="2302"/>
                  </a:lnTo>
                  <a:lnTo>
                    <a:pt x="488" y="2308"/>
                  </a:lnTo>
                  <a:lnTo>
                    <a:pt x="488" y="2314"/>
                  </a:lnTo>
                  <a:lnTo>
                    <a:pt x="488" y="2314"/>
                  </a:lnTo>
                  <a:lnTo>
                    <a:pt x="490" y="2328"/>
                  </a:lnTo>
                  <a:lnTo>
                    <a:pt x="496" y="2380"/>
                  </a:lnTo>
                  <a:lnTo>
                    <a:pt x="496" y="2380"/>
                  </a:lnTo>
                  <a:lnTo>
                    <a:pt x="500" y="2386"/>
                  </a:lnTo>
                  <a:lnTo>
                    <a:pt x="504" y="2392"/>
                  </a:lnTo>
                  <a:lnTo>
                    <a:pt x="520" y="2402"/>
                  </a:lnTo>
                  <a:lnTo>
                    <a:pt x="520" y="2402"/>
                  </a:lnTo>
                  <a:lnTo>
                    <a:pt x="528" y="2406"/>
                  </a:lnTo>
                  <a:lnTo>
                    <a:pt x="528" y="2406"/>
                  </a:lnTo>
                  <a:lnTo>
                    <a:pt x="528" y="2404"/>
                  </a:lnTo>
                  <a:lnTo>
                    <a:pt x="528" y="2404"/>
                  </a:lnTo>
                  <a:lnTo>
                    <a:pt x="528" y="2406"/>
                  </a:lnTo>
                  <a:lnTo>
                    <a:pt x="528" y="2406"/>
                  </a:lnTo>
                  <a:lnTo>
                    <a:pt x="532" y="2414"/>
                  </a:lnTo>
                  <a:lnTo>
                    <a:pt x="534" y="2420"/>
                  </a:lnTo>
                  <a:lnTo>
                    <a:pt x="534" y="2420"/>
                  </a:lnTo>
                  <a:lnTo>
                    <a:pt x="540" y="2434"/>
                  </a:lnTo>
                  <a:lnTo>
                    <a:pt x="546" y="2458"/>
                  </a:lnTo>
                  <a:lnTo>
                    <a:pt x="546" y="2458"/>
                  </a:lnTo>
                  <a:lnTo>
                    <a:pt x="548" y="2474"/>
                  </a:lnTo>
                  <a:lnTo>
                    <a:pt x="548" y="2478"/>
                  </a:lnTo>
                  <a:lnTo>
                    <a:pt x="548" y="2478"/>
                  </a:lnTo>
                  <a:lnTo>
                    <a:pt x="548" y="2486"/>
                  </a:lnTo>
                  <a:lnTo>
                    <a:pt x="552" y="2492"/>
                  </a:lnTo>
                  <a:lnTo>
                    <a:pt x="562" y="2508"/>
                  </a:lnTo>
                  <a:lnTo>
                    <a:pt x="562" y="2508"/>
                  </a:lnTo>
                  <a:lnTo>
                    <a:pt x="568" y="2512"/>
                  </a:lnTo>
                  <a:lnTo>
                    <a:pt x="574" y="2514"/>
                  </a:lnTo>
                  <a:lnTo>
                    <a:pt x="598" y="2508"/>
                  </a:lnTo>
                  <a:lnTo>
                    <a:pt x="598" y="2508"/>
                  </a:lnTo>
                  <a:lnTo>
                    <a:pt x="614" y="2504"/>
                  </a:lnTo>
                  <a:lnTo>
                    <a:pt x="638" y="2498"/>
                  </a:lnTo>
                  <a:lnTo>
                    <a:pt x="638" y="2498"/>
                  </a:lnTo>
                  <a:lnTo>
                    <a:pt x="654" y="2496"/>
                  </a:lnTo>
                  <a:lnTo>
                    <a:pt x="676" y="2496"/>
                  </a:lnTo>
                  <a:lnTo>
                    <a:pt x="676" y="2496"/>
                  </a:lnTo>
                  <a:lnTo>
                    <a:pt x="684" y="2494"/>
                  </a:lnTo>
                  <a:lnTo>
                    <a:pt x="690" y="2490"/>
                  </a:lnTo>
                  <a:lnTo>
                    <a:pt x="748" y="2424"/>
                  </a:lnTo>
                  <a:lnTo>
                    <a:pt x="748" y="2424"/>
                  </a:lnTo>
                  <a:lnTo>
                    <a:pt x="756" y="2410"/>
                  </a:lnTo>
                  <a:lnTo>
                    <a:pt x="770" y="2376"/>
                  </a:lnTo>
                  <a:lnTo>
                    <a:pt x="770" y="2376"/>
                  </a:lnTo>
                  <a:lnTo>
                    <a:pt x="770" y="2370"/>
                  </a:lnTo>
                  <a:lnTo>
                    <a:pt x="770" y="2368"/>
                  </a:lnTo>
                  <a:lnTo>
                    <a:pt x="770" y="2368"/>
                  </a:lnTo>
                  <a:lnTo>
                    <a:pt x="768" y="2368"/>
                  </a:lnTo>
                  <a:lnTo>
                    <a:pt x="768" y="2368"/>
                  </a:lnTo>
                  <a:lnTo>
                    <a:pt x="770" y="2368"/>
                  </a:lnTo>
                  <a:lnTo>
                    <a:pt x="770" y="2368"/>
                  </a:lnTo>
                  <a:lnTo>
                    <a:pt x="772" y="2366"/>
                  </a:lnTo>
                  <a:lnTo>
                    <a:pt x="772" y="2364"/>
                  </a:lnTo>
                  <a:lnTo>
                    <a:pt x="772" y="2364"/>
                  </a:lnTo>
                  <a:lnTo>
                    <a:pt x="774" y="2358"/>
                  </a:lnTo>
                  <a:lnTo>
                    <a:pt x="778" y="2354"/>
                  </a:lnTo>
                  <a:lnTo>
                    <a:pt x="806" y="2334"/>
                  </a:lnTo>
                  <a:lnTo>
                    <a:pt x="806" y="2334"/>
                  </a:lnTo>
                  <a:lnTo>
                    <a:pt x="810" y="2328"/>
                  </a:lnTo>
                  <a:lnTo>
                    <a:pt x="814" y="2322"/>
                  </a:lnTo>
                  <a:lnTo>
                    <a:pt x="818" y="2308"/>
                  </a:lnTo>
                  <a:lnTo>
                    <a:pt x="818" y="2308"/>
                  </a:lnTo>
                  <a:lnTo>
                    <a:pt x="820" y="2300"/>
                  </a:lnTo>
                  <a:lnTo>
                    <a:pt x="820" y="2292"/>
                  </a:lnTo>
                  <a:lnTo>
                    <a:pt x="814" y="2268"/>
                  </a:lnTo>
                  <a:lnTo>
                    <a:pt x="814" y="2268"/>
                  </a:lnTo>
                  <a:lnTo>
                    <a:pt x="814" y="2260"/>
                  </a:lnTo>
                  <a:lnTo>
                    <a:pt x="816" y="2254"/>
                  </a:lnTo>
                  <a:lnTo>
                    <a:pt x="826" y="2238"/>
                  </a:lnTo>
                  <a:lnTo>
                    <a:pt x="826" y="2238"/>
                  </a:lnTo>
                  <a:lnTo>
                    <a:pt x="832" y="2232"/>
                  </a:lnTo>
                  <a:lnTo>
                    <a:pt x="838" y="2228"/>
                  </a:lnTo>
                  <a:lnTo>
                    <a:pt x="874" y="2206"/>
                  </a:lnTo>
                  <a:lnTo>
                    <a:pt x="874" y="2206"/>
                  </a:lnTo>
                  <a:lnTo>
                    <a:pt x="880" y="2202"/>
                  </a:lnTo>
                  <a:lnTo>
                    <a:pt x="884" y="2194"/>
                  </a:lnTo>
                  <a:lnTo>
                    <a:pt x="886" y="2190"/>
                  </a:lnTo>
                  <a:lnTo>
                    <a:pt x="886" y="2190"/>
                  </a:lnTo>
                  <a:lnTo>
                    <a:pt x="894" y="2176"/>
                  </a:lnTo>
                  <a:lnTo>
                    <a:pt x="896" y="2170"/>
                  </a:lnTo>
                  <a:lnTo>
                    <a:pt x="896" y="2170"/>
                  </a:lnTo>
                  <a:lnTo>
                    <a:pt x="898" y="2162"/>
                  </a:lnTo>
                  <a:lnTo>
                    <a:pt x="898" y="2156"/>
                  </a:lnTo>
                  <a:lnTo>
                    <a:pt x="892" y="2132"/>
                  </a:lnTo>
                  <a:lnTo>
                    <a:pt x="892" y="2132"/>
                  </a:lnTo>
                  <a:lnTo>
                    <a:pt x="890" y="2116"/>
                  </a:lnTo>
                  <a:lnTo>
                    <a:pt x="890" y="2112"/>
                  </a:lnTo>
                  <a:lnTo>
                    <a:pt x="890" y="2112"/>
                  </a:lnTo>
                  <a:lnTo>
                    <a:pt x="890" y="2108"/>
                  </a:lnTo>
                  <a:lnTo>
                    <a:pt x="888" y="2106"/>
                  </a:lnTo>
                  <a:lnTo>
                    <a:pt x="888" y="2106"/>
                  </a:lnTo>
                  <a:lnTo>
                    <a:pt x="886" y="2108"/>
                  </a:lnTo>
                  <a:lnTo>
                    <a:pt x="886" y="2108"/>
                  </a:lnTo>
                  <a:lnTo>
                    <a:pt x="888" y="2106"/>
                  </a:lnTo>
                  <a:lnTo>
                    <a:pt x="888" y="2106"/>
                  </a:lnTo>
                  <a:lnTo>
                    <a:pt x="888" y="2102"/>
                  </a:lnTo>
                  <a:lnTo>
                    <a:pt x="886" y="2098"/>
                  </a:lnTo>
                  <a:lnTo>
                    <a:pt x="886" y="2098"/>
                  </a:lnTo>
                  <a:lnTo>
                    <a:pt x="882" y="2094"/>
                  </a:lnTo>
                  <a:lnTo>
                    <a:pt x="880" y="2086"/>
                  </a:lnTo>
                  <a:lnTo>
                    <a:pt x="880" y="2054"/>
                  </a:lnTo>
                  <a:lnTo>
                    <a:pt x="880" y="2054"/>
                  </a:lnTo>
                  <a:lnTo>
                    <a:pt x="880" y="2046"/>
                  </a:lnTo>
                  <a:lnTo>
                    <a:pt x="876" y="2038"/>
                  </a:lnTo>
                  <a:lnTo>
                    <a:pt x="874" y="2032"/>
                  </a:lnTo>
                  <a:lnTo>
                    <a:pt x="874" y="2032"/>
                  </a:lnTo>
                  <a:lnTo>
                    <a:pt x="872" y="2026"/>
                  </a:lnTo>
                  <a:lnTo>
                    <a:pt x="876" y="2020"/>
                  </a:lnTo>
                  <a:lnTo>
                    <a:pt x="876" y="2020"/>
                  </a:lnTo>
                  <a:lnTo>
                    <a:pt x="880" y="2016"/>
                  </a:lnTo>
                  <a:lnTo>
                    <a:pt x="880" y="2016"/>
                  </a:lnTo>
                  <a:lnTo>
                    <a:pt x="880" y="2016"/>
                  </a:lnTo>
                  <a:lnTo>
                    <a:pt x="880" y="2016"/>
                  </a:lnTo>
                  <a:lnTo>
                    <a:pt x="880" y="2016"/>
                  </a:lnTo>
                  <a:lnTo>
                    <a:pt x="880" y="2016"/>
                  </a:lnTo>
                  <a:lnTo>
                    <a:pt x="880" y="2016"/>
                  </a:lnTo>
                  <a:lnTo>
                    <a:pt x="880" y="2016"/>
                  </a:lnTo>
                  <a:lnTo>
                    <a:pt x="880" y="2012"/>
                  </a:lnTo>
                  <a:lnTo>
                    <a:pt x="880" y="2012"/>
                  </a:lnTo>
                  <a:lnTo>
                    <a:pt x="882" y="2006"/>
                  </a:lnTo>
                  <a:lnTo>
                    <a:pt x="884" y="2000"/>
                  </a:lnTo>
                  <a:lnTo>
                    <a:pt x="894" y="1984"/>
                  </a:lnTo>
                  <a:lnTo>
                    <a:pt x="894" y="1984"/>
                  </a:lnTo>
                  <a:lnTo>
                    <a:pt x="900" y="1978"/>
                  </a:lnTo>
                  <a:lnTo>
                    <a:pt x="906" y="1974"/>
                  </a:lnTo>
                  <a:lnTo>
                    <a:pt x="912" y="1970"/>
                  </a:lnTo>
                  <a:lnTo>
                    <a:pt x="912" y="1970"/>
                  </a:lnTo>
                  <a:lnTo>
                    <a:pt x="918" y="1968"/>
                  </a:lnTo>
                  <a:lnTo>
                    <a:pt x="918" y="1968"/>
                  </a:lnTo>
                  <a:lnTo>
                    <a:pt x="922" y="1960"/>
                  </a:lnTo>
                  <a:lnTo>
                    <a:pt x="934" y="1936"/>
                  </a:lnTo>
                  <a:lnTo>
                    <a:pt x="934" y="1936"/>
                  </a:lnTo>
                  <a:lnTo>
                    <a:pt x="940" y="1930"/>
                  </a:lnTo>
                  <a:lnTo>
                    <a:pt x="946" y="1924"/>
                  </a:lnTo>
                  <a:lnTo>
                    <a:pt x="970" y="1912"/>
                  </a:lnTo>
                  <a:lnTo>
                    <a:pt x="970" y="1912"/>
                  </a:lnTo>
                  <a:lnTo>
                    <a:pt x="984" y="1902"/>
                  </a:lnTo>
                  <a:lnTo>
                    <a:pt x="1012" y="1874"/>
                  </a:lnTo>
                  <a:lnTo>
                    <a:pt x="1012" y="1874"/>
                  </a:lnTo>
                  <a:lnTo>
                    <a:pt x="1016" y="1868"/>
                  </a:lnTo>
                  <a:lnTo>
                    <a:pt x="1020" y="1862"/>
                  </a:lnTo>
                  <a:lnTo>
                    <a:pt x="1044" y="1808"/>
                  </a:lnTo>
                  <a:lnTo>
                    <a:pt x="1044" y="1808"/>
                  </a:lnTo>
                  <a:lnTo>
                    <a:pt x="1048" y="1792"/>
                  </a:lnTo>
                  <a:lnTo>
                    <a:pt x="1054" y="1770"/>
                  </a:lnTo>
                  <a:lnTo>
                    <a:pt x="1054" y="1770"/>
                  </a:lnTo>
                  <a:lnTo>
                    <a:pt x="1054" y="1766"/>
                  </a:lnTo>
                  <a:lnTo>
                    <a:pt x="1054" y="1764"/>
                  </a:lnTo>
                  <a:lnTo>
                    <a:pt x="1050" y="1764"/>
                  </a:lnTo>
                  <a:lnTo>
                    <a:pt x="1048" y="1764"/>
                  </a:lnTo>
                  <a:lnTo>
                    <a:pt x="976" y="1780"/>
                  </a:lnTo>
                  <a:lnTo>
                    <a:pt x="976" y="1780"/>
                  </a:lnTo>
                  <a:lnTo>
                    <a:pt x="968" y="1780"/>
                  </a:lnTo>
                  <a:lnTo>
                    <a:pt x="960" y="1778"/>
                  </a:lnTo>
                  <a:lnTo>
                    <a:pt x="956" y="1774"/>
                  </a:lnTo>
                  <a:lnTo>
                    <a:pt x="956" y="1774"/>
                  </a:lnTo>
                  <a:lnTo>
                    <a:pt x="944" y="1766"/>
                  </a:lnTo>
                  <a:lnTo>
                    <a:pt x="944" y="1766"/>
                  </a:lnTo>
                  <a:lnTo>
                    <a:pt x="934" y="1754"/>
                  </a:lnTo>
                  <a:lnTo>
                    <a:pt x="904" y="1710"/>
                  </a:lnTo>
                  <a:lnTo>
                    <a:pt x="904" y="1710"/>
                  </a:lnTo>
                  <a:lnTo>
                    <a:pt x="898" y="1704"/>
                  </a:lnTo>
                  <a:lnTo>
                    <a:pt x="892" y="1700"/>
                  </a:lnTo>
                  <a:lnTo>
                    <a:pt x="886" y="1696"/>
                  </a:lnTo>
                  <a:lnTo>
                    <a:pt x="886" y="1696"/>
                  </a:lnTo>
                  <a:lnTo>
                    <a:pt x="880" y="1692"/>
                  </a:lnTo>
                  <a:lnTo>
                    <a:pt x="876" y="1686"/>
                  </a:lnTo>
                  <a:lnTo>
                    <a:pt x="864" y="1670"/>
                  </a:lnTo>
                  <a:lnTo>
                    <a:pt x="864" y="1670"/>
                  </a:lnTo>
                  <a:lnTo>
                    <a:pt x="860" y="1664"/>
                  </a:lnTo>
                  <a:lnTo>
                    <a:pt x="860" y="1664"/>
                  </a:lnTo>
                  <a:lnTo>
                    <a:pt x="858" y="1656"/>
                  </a:lnTo>
                  <a:lnTo>
                    <a:pt x="852" y="1642"/>
                  </a:lnTo>
                  <a:lnTo>
                    <a:pt x="852" y="1642"/>
                  </a:lnTo>
                  <a:lnTo>
                    <a:pt x="848" y="1626"/>
                  </a:lnTo>
                  <a:lnTo>
                    <a:pt x="842" y="1602"/>
                  </a:lnTo>
                  <a:lnTo>
                    <a:pt x="842" y="1602"/>
                  </a:lnTo>
                  <a:lnTo>
                    <a:pt x="840" y="1596"/>
                  </a:lnTo>
                  <a:lnTo>
                    <a:pt x="834" y="1590"/>
                  </a:lnTo>
                  <a:lnTo>
                    <a:pt x="826" y="1582"/>
                  </a:lnTo>
                  <a:lnTo>
                    <a:pt x="826" y="1582"/>
                  </a:lnTo>
                  <a:lnTo>
                    <a:pt x="822" y="1574"/>
                  </a:lnTo>
                  <a:lnTo>
                    <a:pt x="818" y="1568"/>
                  </a:lnTo>
                  <a:lnTo>
                    <a:pt x="814" y="1544"/>
                  </a:lnTo>
                  <a:lnTo>
                    <a:pt x="814" y="1544"/>
                  </a:lnTo>
                  <a:lnTo>
                    <a:pt x="808" y="1530"/>
                  </a:lnTo>
                  <a:lnTo>
                    <a:pt x="796" y="1504"/>
                  </a:lnTo>
                  <a:lnTo>
                    <a:pt x="796" y="1504"/>
                  </a:lnTo>
                  <a:lnTo>
                    <a:pt x="786" y="1492"/>
                  </a:lnTo>
                  <a:lnTo>
                    <a:pt x="768" y="1474"/>
                  </a:lnTo>
                  <a:lnTo>
                    <a:pt x="768" y="1474"/>
                  </a:lnTo>
                  <a:lnTo>
                    <a:pt x="766" y="1470"/>
                  </a:lnTo>
                  <a:lnTo>
                    <a:pt x="770" y="1472"/>
                  </a:lnTo>
                  <a:lnTo>
                    <a:pt x="794" y="1484"/>
                  </a:lnTo>
                  <a:lnTo>
                    <a:pt x="794" y="1484"/>
                  </a:lnTo>
                  <a:lnTo>
                    <a:pt x="798" y="1484"/>
                  </a:lnTo>
                  <a:lnTo>
                    <a:pt x="800" y="1484"/>
                  </a:lnTo>
                  <a:lnTo>
                    <a:pt x="804" y="1482"/>
                  </a:lnTo>
                  <a:lnTo>
                    <a:pt x="804" y="1480"/>
                  </a:lnTo>
                  <a:lnTo>
                    <a:pt x="808" y="1476"/>
                  </a:lnTo>
                  <a:lnTo>
                    <a:pt x="808" y="1476"/>
                  </a:lnTo>
                  <a:lnTo>
                    <a:pt x="810" y="1474"/>
                  </a:lnTo>
                  <a:lnTo>
                    <a:pt x="810" y="1472"/>
                  </a:lnTo>
                  <a:lnTo>
                    <a:pt x="812" y="1474"/>
                  </a:lnTo>
                  <a:lnTo>
                    <a:pt x="814" y="1476"/>
                  </a:lnTo>
                  <a:lnTo>
                    <a:pt x="818" y="1480"/>
                  </a:lnTo>
                  <a:lnTo>
                    <a:pt x="818" y="1480"/>
                  </a:lnTo>
                  <a:lnTo>
                    <a:pt x="824" y="1494"/>
                  </a:lnTo>
                  <a:lnTo>
                    <a:pt x="856" y="1550"/>
                  </a:lnTo>
                  <a:lnTo>
                    <a:pt x="856" y="1550"/>
                  </a:lnTo>
                  <a:lnTo>
                    <a:pt x="866" y="1562"/>
                  </a:lnTo>
                  <a:lnTo>
                    <a:pt x="874" y="1570"/>
                  </a:lnTo>
                  <a:lnTo>
                    <a:pt x="874" y="1570"/>
                  </a:lnTo>
                  <a:lnTo>
                    <a:pt x="878" y="1576"/>
                  </a:lnTo>
                  <a:lnTo>
                    <a:pt x="882" y="1584"/>
                  </a:lnTo>
                  <a:lnTo>
                    <a:pt x="886" y="1598"/>
                  </a:lnTo>
                  <a:lnTo>
                    <a:pt x="886" y="1598"/>
                  </a:lnTo>
                  <a:lnTo>
                    <a:pt x="892" y="1614"/>
                  </a:lnTo>
                  <a:lnTo>
                    <a:pt x="898" y="1636"/>
                  </a:lnTo>
                  <a:lnTo>
                    <a:pt x="898" y="1636"/>
                  </a:lnTo>
                  <a:lnTo>
                    <a:pt x="900" y="1644"/>
                  </a:lnTo>
                  <a:lnTo>
                    <a:pt x="904" y="1650"/>
                  </a:lnTo>
                  <a:lnTo>
                    <a:pt x="924" y="1668"/>
                  </a:lnTo>
                  <a:lnTo>
                    <a:pt x="924" y="1668"/>
                  </a:lnTo>
                  <a:lnTo>
                    <a:pt x="928" y="1674"/>
                  </a:lnTo>
                  <a:lnTo>
                    <a:pt x="928" y="1678"/>
                  </a:lnTo>
                  <a:lnTo>
                    <a:pt x="928" y="1678"/>
                  </a:lnTo>
                  <a:lnTo>
                    <a:pt x="928" y="1684"/>
                  </a:lnTo>
                  <a:lnTo>
                    <a:pt x="928" y="1684"/>
                  </a:lnTo>
                  <a:lnTo>
                    <a:pt x="932" y="1690"/>
                  </a:lnTo>
                  <a:lnTo>
                    <a:pt x="936" y="1696"/>
                  </a:lnTo>
                  <a:lnTo>
                    <a:pt x="936" y="1696"/>
                  </a:lnTo>
                  <a:lnTo>
                    <a:pt x="942" y="1710"/>
                  </a:lnTo>
                  <a:lnTo>
                    <a:pt x="954" y="1736"/>
                  </a:lnTo>
                  <a:lnTo>
                    <a:pt x="954" y="1736"/>
                  </a:lnTo>
                  <a:lnTo>
                    <a:pt x="960" y="1740"/>
                  </a:lnTo>
                  <a:lnTo>
                    <a:pt x="966" y="1740"/>
                  </a:lnTo>
                  <a:lnTo>
                    <a:pt x="980" y="1736"/>
                  </a:lnTo>
                  <a:lnTo>
                    <a:pt x="980" y="1736"/>
                  </a:lnTo>
                  <a:lnTo>
                    <a:pt x="996" y="1732"/>
                  </a:lnTo>
                  <a:lnTo>
                    <a:pt x="1000" y="1732"/>
                  </a:lnTo>
                  <a:lnTo>
                    <a:pt x="1000" y="1732"/>
                  </a:lnTo>
                  <a:lnTo>
                    <a:pt x="1006" y="1732"/>
                  </a:lnTo>
                  <a:lnTo>
                    <a:pt x="1012" y="1728"/>
                  </a:lnTo>
                  <a:lnTo>
                    <a:pt x="1020" y="1718"/>
                  </a:lnTo>
                  <a:lnTo>
                    <a:pt x="1020" y="1718"/>
                  </a:lnTo>
                  <a:lnTo>
                    <a:pt x="1028" y="1714"/>
                  </a:lnTo>
                  <a:lnTo>
                    <a:pt x="1034" y="1710"/>
                  </a:lnTo>
                  <a:lnTo>
                    <a:pt x="1048" y="1706"/>
                  </a:lnTo>
                  <a:lnTo>
                    <a:pt x="1048" y="1706"/>
                  </a:lnTo>
                  <a:lnTo>
                    <a:pt x="1064" y="1700"/>
                  </a:lnTo>
                  <a:lnTo>
                    <a:pt x="1088" y="1688"/>
                  </a:lnTo>
                  <a:lnTo>
                    <a:pt x="1088" y="1688"/>
                  </a:lnTo>
                  <a:lnTo>
                    <a:pt x="1096" y="1684"/>
                  </a:lnTo>
                  <a:lnTo>
                    <a:pt x="1096" y="1684"/>
                  </a:lnTo>
                  <a:lnTo>
                    <a:pt x="1102" y="1680"/>
                  </a:lnTo>
                  <a:lnTo>
                    <a:pt x="1128" y="1668"/>
                  </a:lnTo>
                  <a:lnTo>
                    <a:pt x="1128" y="1668"/>
                  </a:lnTo>
                  <a:lnTo>
                    <a:pt x="1134" y="1664"/>
                  </a:lnTo>
                  <a:lnTo>
                    <a:pt x="1140" y="1658"/>
                  </a:lnTo>
                  <a:lnTo>
                    <a:pt x="1158" y="1632"/>
                  </a:lnTo>
                  <a:lnTo>
                    <a:pt x="1158" y="1632"/>
                  </a:lnTo>
                  <a:lnTo>
                    <a:pt x="1168" y="1618"/>
                  </a:lnTo>
                  <a:lnTo>
                    <a:pt x="1170" y="1612"/>
                  </a:lnTo>
                  <a:lnTo>
                    <a:pt x="1170" y="1612"/>
                  </a:lnTo>
                  <a:lnTo>
                    <a:pt x="1180" y="1600"/>
                  </a:lnTo>
                  <a:lnTo>
                    <a:pt x="1188" y="1592"/>
                  </a:lnTo>
                  <a:lnTo>
                    <a:pt x="1188" y="1592"/>
                  </a:lnTo>
                  <a:lnTo>
                    <a:pt x="1188" y="1588"/>
                  </a:lnTo>
                  <a:lnTo>
                    <a:pt x="1190" y="1586"/>
                  </a:lnTo>
                  <a:lnTo>
                    <a:pt x="1188" y="1584"/>
                  </a:lnTo>
                  <a:lnTo>
                    <a:pt x="1186" y="1582"/>
                  </a:lnTo>
                  <a:lnTo>
                    <a:pt x="1160" y="1562"/>
                  </a:lnTo>
                  <a:lnTo>
                    <a:pt x="1160" y="1562"/>
                  </a:lnTo>
                  <a:lnTo>
                    <a:pt x="1154" y="1558"/>
                  </a:lnTo>
                  <a:lnTo>
                    <a:pt x="1148" y="1556"/>
                  </a:lnTo>
                  <a:lnTo>
                    <a:pt x="1148" y="1556"/>
                  </a:lnTo>
                  <a:lnTo>
                    <a:pt x="1144" y="1554"/>
                  </a:lnTo>
                  <a:lnTo>
                    <a:pt x="1140" y="1548"/>
                  </a:lnTo>
                  <a:lnTo>
                    <a:pt x="1138" y="1544"/>
                  </a:lnTo>
                  <a:lnTo>
                    <a:pt x="1138" y="1544"/>
                  </a:lnTo>
                  <a:lnTo>
                    <a:pt x="1132" y="1540"/>
                  </a:lnTo>
                  <a:lnTo>
                    <a:pt x="1126" y="1538"/>
                  </a:lnTo>
                  <a:lnTo>
                    <a:pt x="1102" y="1544"/>
                  </a:lnTo>
                  <a:lnTo>
                    <a:pt x="1102" y="1544"/>
                  </a:lnTo>
                  <a:lnTo>
                    <a:pt x="1096" y="1544"/>
                  </a:lnTo>
                  <a:lnTo>
                    <a:pt x="1088" y="1542"/>
                  </a:lnTo>
                  <a:lnTo>
                    <a:pt x="1082" y="1540"/>
                  </a:lnTo>
                  <a:lnTo>
                    <a:pt x="1082" y="1540"/>
                  </a:lnTo>
                  <a:lnTo>
                    <a:pt x="1076" y="1536"/>
                  </a:lnTo>
                  <a:lnTo>
                    <a:pt x="1076" y="1536"/>
                  </a:lnTo>
                  <a:lnTo>
                    <a:pt x="1070" y="1536"/>
                  </a:lnTo>
                  <a:lnTo>
                    <a:pt x="1070" y="1536"/>
                  </a:lnTo>
                  <a:lnTo>
                    <a:pt x="1058" y="1534"/>
                  </a:lnTo>
                  <a:lnTo>
                    <a:pt x="1054" y="1530"/>
                  </a:lnTo>
                  <a:lnTo>
                    <a:pt x="1054" y="1530"/>
                  </a:lnTo>
                  <a:lnTo>
                    <a:pt x="1048" y="1526"/>
                  </a:lnTo>
                  <a:lnTo>
                    <a:pt x="1044" y="1520"/>
                  </a:lnTo>
                  <a:lnTo>
                    <a:pt x="1040" y="1506"/>
                  </a:lnTo>
                  <a:lnTo>
                    <a:pt x="1040" y="1506"/>
                  </a:lnTo>
                  <a:lnTo>
                    <a:pt x="1036" y="1498"/>
                  </a:lnTo>
                  <a:lnTo>
                    <a:pt x="1032" y="1492"/>
                  </a:lnTo>
                  <a:lnTo>
                    <a:pt x="1022" y="1484"/>
                  </a:lnTo>
                  <a:lnTo>
                    <a:pt x="1022" y="1484"/>
                  </a:lnTo>
                  <a:lnTo>
                    <a:pt x="1018" y="1478"/>
                  </a:lnTo>
                  <a:lnTo>
                    <a:pt x="1018" y="1478"/>
                  </a:lnTo>
                  <a:lnTo>
                    <a:pt x="1018" y="1472"/>
                  </a:lnTo>
                  <a:lnTo>
                    <a:pt x="1018" y="1472"/>
                  </a:lnTo>
                  <a:lnTo>
                    <a:pt x="1018" y="1468"/>
                  </a:lnTo>
                  <a:lnTo>
                    <a:pt x="1022" y="1462"/>
                  </a:lnTo>
                  <a:lnTo>
                    <a:pt x="1022" y="1462"/>
                  </a:lnTo>
                  <a:lnTo>
                    <a:pt x="1026" y="1458"/>
                  </a:lnTo>
                  <a:lnTo>
                    <a:pt x="1026" y="1458"/>
                  </a:lnTo>
                  <a:lnTo>
                    <a:pt x="1026" y="1452"/>
                  </a:lnTo>
                  <a:lnTo>
                    <a:pt x="1026" y="1452"/>
                  </a:lnTo>
                  <a:lnTo>
                    <a:pt x="1026" y="1452"/>
                  </a:lnTo>
                  <a:lnTo>
                    <a:pt x="1028" y="1452"/>
                  </a:lnTo>
                  <a:lnTo>
                    <a:pt x="1032" y="1454"/>
                  </a:lnTo>
                  <a:lnTo>
                    <a:pt x="1040" y="1462"/>
                  </a:lnTo>
                  <a:lnTo>
                    <a:pt x="1040" y="1462"/>
                  </a:lnTo>
                  <a:lnTo>
                    <a:pt x="1052" y="1474"/>
                  </a:lnTo>
                  <a:lnTo>
                    <a:pt x="1060" y="1482"/>
                  </a:lnTo>
                  <a:lnTo>
                    <a:pt x="1060" y="1482"/>
                  </a:lnTo>
                  <a:lnTo>
                    <a:pt x="1072" y="1492"/>
                  </a:lnTo>
                  <a:lnTo>
                    <a:pt x="1088" y="1504"/>
                  </a:lnTo>
                  <a:lnTo>
                    <a:pt x="1088" y="1504"/>
                  </a:lnTo>
                  <a:lnTo>
                    <a:pt x="1102" y="1510"/>
                  </a:lnTo>
                  <a:lnTo>
                    <a:pt x="1116" y="1514"/>
                  </a:lnTo>
                  <a:lnTo>
                    <a:pt x="1116" y="1514"/>
                  </a:lnTo>
                  <a:lnTo>
                    <a:pt x="1124" y="1516"/>
                  </a:lnTo>
                  <a:lnTo>
                    <a:pt x="1132" y="1514"/>
                  </a:lnTo>
                  <a:lnTo>
                    <a:pt x="1136" y="1510"/>
                  </a:lnTo>
                  <a:lnTo>
                    <a:pt x="1136" y="1510"/>
                  </a:lnTo>
                  <a:lnTo>
                    <a:pt x="1144" y="1510"/>
                  </a:lnTo>
                  <a:lnTo>
                    <a:pt x="1150" y="1514"/>
                  </a:lnTo>
                  <a:lnTo>
                    <a:pt x="1158" y="1522"/>
                  </a:lnTo>
                  <a:lnTo>
                    <a:pt x="1158" y="1522"/>
                  </a:lnTo>
                  <a:lnTo>
                    <a:pt x="1164" y="1526"/>
                  </a:lnTo>
                  <a:lnTo>
                    <a:pt x="1172" y="1530"/>
                  </a:lnTo>
                  <a:lnTo>
                    <a:pt x="1206" y="1544"/>
                  </a:lnTo>
                  <a:lnTo>
                    <a:pt x="1206" y="1544"/>
                  </a:lnTo>
                  <a:lnTo>
                    <a:pt x="1218" y="1546"/>
                  </a:lnTo>
                  <a:lnTo>
                    <a:pt x="1218" y="1546"/>
                  </a:lnTo>
                  <a:lnTo>
                    <a:pt x="1222" y="1546"/>
                  </a:lnTo>
                  <a:lnTo>
                    <a:pt x="1222" y="1546"/>
                  </a:lnTo>
                  <a:lnTo>
                    <a:pt x="1230" y="1544"/>
                  </a:lnTo>
                  <a:lnTo>
                    <a:pt x="1244" y="1538"/>
                  </a:lnTo>
                  <a:lnTo>
                    <a:pt x="1244" y="1538"/>
                  </a:lnTo>
                  <a:lnTo>
                    <a:pt x="1260" y="1536"/>
                  </a:lnTo>
                  <a:lnTo>
                    <a:pt x="1292" y="1536"/>
                  </a:lnTo>
                  <a:lnTo>
                    <a:pt x="1292" y="1536"/>
                  </a:lnTo>
                  <a:lnTo>
                    <a:pt x="1300" y="1538"/>
                  </a:lnTo>
                  <a:lnTo>
                    <a:pt x="1306" y="1544"/>
                  </a:lnTo>
                  <a:lnTo>
                    <a:pt x="1316" y="1558"/>
                  </a:lnTo>
                  <a:lnTo>
                    <a:pt x="1316" y="1558"/>
                  </a:lnTo>
                  <a:lnTo>
                    <a:pt x="1320" y="1566"/>
                  </a:lnTo>
                  <a:lnTo>
                    <a:pt x="1320" y="1566"/>
                  </a:lnTo>
                  <a:lnTo>
                    <a:pt x="1326" y="1572"/>
                  </a:lnTo>
                  <a:lnTo>
                    <a:pt x="1336" y="1588"/>
                  </a:lnTo>
                  <a:lnTo>
                    <a:pt x="1336" y="1588"/>
                  </a:lnTo>
                  <a:lnTo>
                    <a:pt x="1346" y="1602"/>
                  </a:lnTo>
                  <a:lnTo>
                    <a:pt x="1354" y="1610"/>
                  </a:lnTo>
                  <a:lnTo>
                    <a:pt x="1354" y="1610"/>
                  </a:lnTo>
                  <a:lnTo>
                    <a:pt x="1360" y="1612"/>
                  </a:lnTo>
                  <a:lnTo>
                    <a:pt x="1366" y="1610"/>
                  </a:lnTo>
                  <a:lnTo>
                    <a:pt x="1382" y="1600"/>
                  </a:lnTo>
                  <a:lnTo>
                    <a:pt x="1382" y="1600"/>
                  </a:lnTo>
                  <a:lnTo>
                    <a:pt x="1386" y="1598"/>
                  </a:lnTo>
                  <a:lnTo>
                    <a:pt x="1388" y="1600"/>
                  </a:lnTo>
                  <a:lnTo>
                    <a:pt x="1390" y="1600"/>
                  </a:lnTo>
                  <a:lnTo>
                    <a:pt x="1390" y="1604"/>
                  </a:lnTo>
                  <a:lnTo>
                    <a:pt x="1398" y="1676"/>
                  </a:lnTo>
                  <a:lnTo>
                    <a:pt x="1398" y="1676"/>
                  </a:lnTo>
                  <a:lnTo>
                    <a:pt x="1402" y="1692"/>
                  </a:lnTo>
                  <a:lnTo>
                    <a:pt x="1408" y="1714"/>
                  </a:lnTo>
                  <a:lnTo>
                    <a:pt x="1408" y="1714"/>
                  </a:lnTo>
                  <a:lnTo>
                    <a:pt x="1414" y="1730"/>
                  </a:lnTo>
                  <a:lnTo>
                    <a:pt x="1434" y="1764"/>
                  </a:lnTo>
                  <a:lnTo>
                    <a:pt x="1434" y="1764"/>
                  </a:lnTo>
                  <a:lnTo>
                    <a:pt x="1442" y="1778"/>
                  </a:lnTo>
                  <a:lnTo>
                    <a:pt x="1444" y="1784"/>
                  </a:lnTo>
                  <a:lnTo>
                    <a:pt x="1444" y="1784"/>
                  </a:lnTo>
                  <a:lnTo>
                    <a:pt x="1452" y="1798"/>
                  </a:lnTo>
                  <a:lnTo>
                    <a:pt x="1464" y="1814"/>
                  </a:lnTo>
                  <a:lnTo>
                    <a:pt x="1464" y="1814"/>
                  </a:lnTo>
                  <a:lnTo>
                    <a:pt x="1466" y="1816"/>
                  </a:lnTo>
                  <a:lnTo>
                    <a:pt x="1468" y="1816"/>
                  </a:lnTo>
                  <a:lnTo>
                    <a:pt x="1470" y="1816"/>
                  </a:lnTo>
                  <a:lnTo>
                    <a:pt x="1472" y="1814"/>
                  </a:lnTo>
                  <a:lnTo>
                    <a:pt x="1474" y="1808"/>
                  </a:lnTo>
                  <a:lnTo>
                    <a:pt x="1474" y="1808"/>
                  </a:lnTo>
                  <a:lnTo>
                    <a:pt x="1484" y="1796"/>
                  </a:lnTo>
                  <a:lnTo>
                    <a:pt x="1492" y="1786"/>
                  </a:lnTo>
                  <a:lnTo>
                    <a:pt x="1492" y="1786"/>
                  </a:lnTo>
                  <a:lnTo>
                    <a:pt x="1500" y="1774"/>
                  </a:lnTo>
                  <a:lnTo>
                    <a:pt x="1504" y="1768"/>
                  </a:lnTo>
                  <a:lnTo>
                    <a:pt x="1504" y="1768"/>
                  </a:lnTo>
                  <a:lnTo>
                    <a:pt x="1506" y="1762"/>
                  </a:lnTo>
                  <a:lnTo>
                    <a:pt x="1506" y="1754"/>
                  </a:lnTo>
                  <a:lnTo>
                    <a:pt x="1506" y="1730"/>
                  </a:lnTo>
                  <a:lnTo>
                    <a:pt x="1506" y="1730"/>
                  </a:lnTo>
                  <a:lnTo>
                    <a:pt x="1510" y="1716"/>
                  </a:lnTo>
                  <a:lnTo>
                    <a:pt x="1514" y="1700"/>
                  </a:lnTo>
                  <a:lnTo>
                    <a:pt x="1514" y="1700"/>
                  </a:lnTo>
                  <a:lnTo>
                    <a:pt x="1518" y="1694"/>
                  </a:lnTo>
                  <a:lnTo>
                    <a:pt x="1522" y="1688"/>
                  </a:lnTo>
                  <a:lnTo>
                    <a:pt x="1540" y="1670"/>
                  </a:lnTo>
                  <a:lnTo>
                    <a:pt x="1540" y="1670"/>
                  </a:lnTo>
                  <a:lnTo>
                    <a:pt x="1554" y="1660"/>
                  </a:lnTo>
                  <a:lnTo>
                    <a:pt x="1578" y="1648"/>
                  </a:lnTo>
                  <a:lnTo>
                    <a:pt x="1578" y="1648"/>
                  </a:lnTo>
                  <a:lnTo>
                    <a:pt x="1590" y="1638"/>
                  </a:lnTo>
                  <a:lnTo>
                    <a:pt x="1598" y="1630"/>
                  </a:lnTo>
                  <a:lnTo>
                    <a:pt x="1598" y="1630"/>
                  </a:lnTo>
                  <a:lnTo>
                    <a:pt x="1604" y="1624"/>
                  </a:lnTo>
                  <a:lnTo>
                    <a:pt x="1608" y="1618"/>
                  </a:lnTo>
                  <a:lnTo>
                    <a:pt x="1612" y="1604"/>
                  </a:lnTo>
                  <a:lnTo>
                    <a:pt x="1612" y="1604"/>
                  </a:lnTo>
                  <a:lnTo>
                    <a:pt x="1616" y="1598"/>
                  </a:lnTo>
                  <a:lnTo>
                    <a:pt x="1622" y="1596"/>
                  </a:lnTo>
                  <a:lnTo>
                    <a:pt x="1636" y="1596"/>
                  </a:lnTo>
                  <a:lnTo>
                    <a:pt x="1636" y="1596"/>
                  </a:lnTo>
                  <a:lnTo>
                    <a:pt x="1644" y="1596"/>
                  </a:lnTo>
                  <a:lnTo>
                    <a:pt x="1644" y="1596"/>
                  </a:lnTo>
                  <a:lnTo>
                    <a:pt x="1652" y="1592"/>
                  </a:lnTo>
                  <a:lnTo>
                    <a:pt x="1666" y="1588"/>
                  </a:lnTo>
                  <a:lnTo>
                    <a:pt x="1666" y="1588"/>
                  </a:lnTo>
                  <a:lnTo>
                    <a:pt x="1676" y="1586"/>
                  </a:lnTo>
                  <a:lnTo>
                    <a:pt x="1676" y="1586"/>
                  </a:lnTo>
                  <a:lnTo>
                    <a:pt x="1686" y="1588"/>
                  </a:lnTo>
                  <a:lnTo>
                    <a:pt x="1688" y="1590"/>
                  </a:lnTo>
                  <a:lnTo>
                    <a:pt x="1688" y="1590"/>
                  </a:lnTo>
                  <a:lnTo>
                    <a:pt x="1694" y="1594"/>
                  </a:lnTo>
                  <a:lnTo>
                    <a:pt x="1700" y="1598"/>
                  </a:lnTo>
                  <a:lnTo>
                    <a:pt x="1700" y="1598"/>
                  </a:lnTo>
                  <a:lnTo>
                    <a:pt x="1702" y="1604"/>
                  </a:lnTo>
                  <a:lnTo>
                    <a:pt x="1702" y="1604"/>
                  </a:lnTo>
                  <a:lnTo>
                    <a:pt x="1706" y="1612"/>
                  </a:lnTo>
                  <a:lnTo>
                    <a:pt x="1708" y="1618"/>
                  </a:lnTo>
                  <a:lnTo>
                    <a:pt x="1708" y="1618"/>
                  </a:lnTo>
                  <a:lnTo>
                    <a:pt x="1714" y="1632"/>
                  </a:lnTo>
                  <a:lnTo>
                    <a:pt x="1728" y="1676"/>
                  </a:lnTo>
                  <a:lnTo>
                    <a:pt x="1728" y="1676"/>
                  </a:lnTo>
                  <a:lnTo>
                    <a:pt x="1732" y="1682"/>
                  </a:lnTo>
                  <a:lnTo>
                    <a:pt x="1738" y="1688"/>
                  </a:lnTo>
                  <a:lnTo>
                    <a:pt x="1744" y="1690"/>
                  </a:lnTo>
                  <a:lnTo>
                    <a:pt x="1744" y="1690"/>
                  </a:lnTo>
                  <a:lnTo>
                    <a:pt x="1750" y="1692"/>
                  </a:lnTo>
                  <a:lnTo>
                    <a:pt x="1758" y="1690"/>
                  </a:lnTo>
                  <a:lnTo>
                    <a:pt x="1764" y="1688"/>
                  </a:lnTo>
                  <a:lnTo>
                    <a:pt x="1764" y="1688"/>
                  </a:lnTo>
                  <a:lnTo>
                    <a:pt x="1770" y="1686"/>
                  </a:lnTo>
                  <a:lnTo>
                    <a:pt x="1776" y="1688"/>
                  </a:lnTo>
                  <a:lnTo>
                    <a:pt x="1776" y="1688"/>
                  </a:lnTo>
                  <a:lnTo>
                    <a:pt x="1780" y="1694"/>
                  </a:lnTo>
                  <a:lnTo>
                    <a:pt x="1782" y="1700"/>
                  </a:lnTo>
                  <a:lnTo>
                    <a:pt x="1788" y="1716"/>
                  </a:lnTo>
                  <a:lnTo>
                    <a:pt x="1788" y="1716"/>
                  </a:lnTo>
                  <a:lnTo>
                    <a:pt x="1790" y="1730"/>
                  </a:lnTo>
                  <a:lnTo>
                    <a:pt x="1790" y="1754"/>
                  </a:lnTo>
                  <a:lnTo>
                    <a:pt x="1790" y="1754"/>
                  </a:lnTo>
                  <a:lnTo>
                    <a:pt x="1790" y="1770"/>
                  </a:lnTo>
                  <a:lnTo>
                    <a:pt x="1790" y="1802"/>
                  </a:lnTo>
                  <a:lnTo>
                    <a:pt x="1790" y="1802"/>
                  </a:lnTo>
                  <a:lnTo>
                    <a:pt x="1792" y="1810"/>
                  </a:lnTo>
                  <a:lnTo>
                    <a:pt x="1796" y="1816"/>
                  </a:lnTo>
                  <a:lnTo>
                    <a:pt x="1804" y="1824"/>
                  </a:lnTo>
                  <a:lnTo>
                    <a:pt x="1804" y="1824"/>
                  </a:lnTo>
                  <a:lnTo>
                    <a:pt x="1814" y="1838"/>
                  </a:lnTo>
                  <a:lnTo>
                    <a:pt x="1816" y="1842"/>
                  </a:lnTo>
                  <a:lnTo>
                    <a:pt x="1816" y="1842"/>
                  </a:lnTo>
                  <a:lnTo>
                    <a:pt x="1822" y="1858"/>
                  </a:lnTo>
                  <a:lnTo>
                    <a:pt x="1826" y="1862"/>
                  </a:lnTo>
                  <a:lnTo>
                    <a:pt x="1826" y="1862"/>
                  </a:lnTo>
                  <a:lnTo>
                    <a:pt x="1834" y="1876"/>
                  </a:lnTo>
                  <a:lnTo>
                    <a:pt x="1842" y="1884"/>
                  </a:lnTo>
                  <a:lnTo>
                    <a:pt x="1842" y="1884"/>
                  </a:lnTo>
                  <a:lnTo>
                    <a:pt x="1854" y="1894"/>
                  </a:lnTo>
                  <a:lnTo>
                    <a:pt x="1872" y="1912"/>
                  </a:lnTo>
                  <a:lnTo>
                    <a:pt x="1872" y="1912"/>
                  </a:lnTo>
                  <a:lnTo>
                    <a:pt x="1878" y="1916"/>
                  </a:lnTo>
                  <a:lnTo>
                    <a:pt x="1880" y="1914"/>
                  </a:lnTo>
                  <a:lnTo>
                    <a:pt x="1884" y="1914"/>
                  </a:lnTo>
                  <a:lnTo>
                    <a:pt x="1884" y="1914"/>
                  </a:lnTo>
                  <a:lnTo>
                    <a:pt x="1886" y="1908"/>
                  </a:lnTo>
                  <a:lnTo>
                    <a:pt x="1886" y="1900"/>
                  </a:lnTo>
                  <a:lnTo>
                    <a:pt x="1880" y="1886"/>
                  </a:lnTo>
                  <a:lnTo>
                    <a:pt x="1880" y="1886"/>
                  </a:lnTo>
                  <a:lnTo>
                    <a:pt x="1874" y="1872"/>
                  </a:lnTo>
                  <a:lnTo>
                    <a:pt x="1872" y="1866"/>
                  </a:lnTo>
                  <a:lnTo>
                    <a:pt x="1872" y="1866"/>
                  </a:lnTo>
                  <a:lnTo>
                    <a:pt x="1862" y="1854"/>
                  </a:lnTo>
                  <a:lnTo>
                    <a:pt x="1854" y="1846"/>
                  </a:lnTo>
                  <a:lnTo>
                    <a:pt x="1854" y="1846"/>
                  </a:lnTo>
                  <a:lnTo>
                    <a:pt x="1842" y="1836"/>
                  </a:lnTo>
                  <a:lnTo>
                    <a:pt x="1836" y="1834"/>
                  </a:lnTo>
                  <a:lnTo>
                    <a:pt x="1836" y="1834"/>
                  </a:lnTo>
                  <a:lnTo>
                    <a:pt x="1824" y="1826"/>
                  </a:lnTo>
                  <a:lnTo>
                    <a:pt x="1824" y="1826"/>
                  </a:lnTo>
                  <a:lnTo>
                    <a:pt x="1820" y="1820"/>
                  </a:lnTo>
                  <a:lnTo>
                    <a:pt x="1818" y="1812"/>
                  </a:lnTo>
                  <a:lnTo>
                    <a:pt x="1812" y="1790"/>
                  </a:lnTo>
                  <a:lnTo>
                    <a:pt x="1812" y="1790"/>
                  </a:lnTo>
                  <a:lnTo>
                    <a:pt x="1810" y="1774"/>
                  </a:lnTo>
                  <a:lnTo>
                    <a:pt x="1810" y="1770"/>
                  </a:lnTo>
                  <a:lnTo>
                    <a:pt x="1810" y="1770"/>
                  </a:lnTo>
                  <a:lnTo>
                    <a:pt x="1812" y="1754"/>
                  </a:lnTo>
                  <a:lnTo>
                    <a:pt x="1816" y="1740"/>
                  </a:lnTo>
                  <a:lnTo>
                    <a:pt x="1816" y="1740"/>
                  </a:lnTo>
                  <a:lnTo>
                    <a:pt x="1818" y="1736"/>
                  </a:lnTo>
                  <a:lnTo>
                    <a:pt x="1820" y="1734"/>
                  </a:lnTo>
                  <a:lnTo>
                    <a:pt x="1824" y="1734"/>
                  </a:lnTo>
                  <a:lnTo>
                    <a:pt x="1826" y="1734"/>
                  </a:lnTo>
                  <a:lnTo>
                    <a:pt x="1842" y="1740"/>
                  </a:lnTo>
                  <a:lnTo>
                    <a:pt x="1842" y="1740"/>
                  </a:lnTo>
                  <a:lnTo>
                    <a:pt x="1848" y="1742"/>
                  </a:lnTo>
                  <a:lnTo>
                    <a:pt x="1854" y="1746"/>
                  </a:lnTo>
                  <a:lnTo>
                    <a:pt x="1854" y="1746"/>
                  </a:lnTo>
                  <a:lnTo>
                    <a:pt x="1858" y="1752"/>
                  </a:lnTo>
                  <a:lnTo>
                    <a:pt x="1858" y="1752"/>
                  </a:lnTo>
                  <a:lnTo>
                    <a:pt x="1864" y="1758"/>
                  </a:lnTo>
                  <a:lnTo>
                    <a:pt x="1872" y="1766"/>
                  </a:lnTo>
                  <a:lnTo>
                    <a:pt x="1872" y="1766"/>
                  </a:lnTo>
                  <a:lnTo>
                    <a:pt x="1884" y="1776"/>
                  </a:lnTo>
                  <a:lnTo>
                    <a:pt x="1884" y="1776"/>
                  </a:lnTo>
                  <a:lnTo>
                    <a:pt x="1888" y="1782"/>
                  </a:lnTo>
                  <a:lnTo>
                    <a:pt x="1888" y="1782"/>
                  </a:lnTo>
                  <a:lnTo>
                    <a:pt x="1894" y="1780"/>
                  </a:lnTo>
                  <a:lnTo>
                    <a:pt x="1894" y="1780"/>
                  </a:lnTo>
                  <a:lnTo>
                    <a:pt x="1898" y="1782"/>
                  </a:lnTo>
                  <a:lnTo>
                    <a:pt x="1902" y="1788"/>
                  </a:lnTo>
                  <a:lnTo>
                    <a:pt x="1904" y="1794"/>
                  </a:lnTo>
                  <a:lnTo>
                    <a:pt x="1904" y="1794"/>
                  </a:lnTo>
                  <a:lnTo>
                    <a:pt x="1906" y="1796"/>
                  </a:lnTo>
                  <a:lnTo>
                    <a:pt x="1908" y="1798"/>
                  </a:lnTo>
                  <a:lnTo>
                    <a:pt x="1912" y="1798"/>
                  </a:lnTo>
                  <a:lnTo>
                    <a:pt x="1914" y="1796"/>
                  </a:lnTo>
                  <a:lnTo>
                    <a:pt x="1940" y="1776"/>
                  </a:lnTo>
                  <a:lnTo>
                    <a:pt x="1940" y="1776"/>
                  </a:lnTo>
                  <a:lnTo>
                    <a:pt x="1952" y="1766"/>
                  </a:lnTo>
                  <a:lnTo>
                    <a:pt x="1962" y="1758"/>
                  </a:lnTo>
                  <a:lnTo>
                    <a:pt x="1962" y="1758"/>
                  </a:lnTo>
                  <a:lnTo>
                    <a:pt x="1964" y="1752"/>
                  </a:lnTo>
                  <a:lnTo>
                    <a:pt x="1964" y="1744"/>
                  </a:lnTo>
                  <a:lnTo>
                    <a:pt x="1950" y="1690"/>
                  </a:lnTo>
                  <a:lnTo>
                    <a:pt x="1950" y="1690"/>
                  </a:lnTo>
                  <a:lnTo>
                    <a:pt x="1946" y="1684"/>
                  </a:lnTo>
                  <a:lnTo>
                    <a:pt x="1942" y="1678"/>
                  </a:lnTo>
                  <a:lnTo>
                    <a:pt x="1942" y="1678"/>
                  </a:lnTo>
                  <a:lnTo>
                    <a:pt x="1932" y="1666"/>
                  </a:lnTo>
                  <a:lnTo>
                    <a:pt x="1922" y="1650"/>
                  </a:lnTo>
                  <a:lnTo>
                    <a:pt x="1922" y="1650"/>
                  </a:lnTo>
                  <a:lnTo>
                    <a:pt x="1914" y="1636"/>
                  </a:lnTo>
                  <a:lnTo>
                    <a:pt x="1912" y="1632"/>
                  </a:lnTo>
                  <a:lnTo>
                    <a:pt x="1912" y="1632"/>
                  </a:lnTo>
                  <a:lnTo>
                    <a:pt x="1910" y="1626"/>
                  </a:lnTo>
                  <a:lnTo>
                    <a:pt x="1912" y="1620"/>
                  </a:lnTo>
                  <a:lnTo>
                    <a:pt x="1912" y="1620"/>
                  </a:lnTo>
                  <a:lnTo>
                    <a:pt x="1924" y="1612"/>
                  </a:lnTo>
                  <a:lnTo>
                    <a:pt x="1930" y="1608"/>
                  </a:lnTo>
                  <a:lnTo>
                    <a:pt x="1930" y="1608"/>
                  </a:lnTo>
                  <a:lnTo>
                    <a:pt x="1942" y="1606"/>
                  </a:lnTo>
                  <a:lnTo>
                    <a:pt x="1942" y="1606"/>
                  </a:lnTo>
                  <a:lnTo>
                    <a:pt x="1948" y="1606"/>
                  </a:lnTo>
                  <a:lnTo>
                    <a:pt x="1954" y="1610"/>
                  </a:lnTo>
                  <a:lnTo>
                    <a:pt x="1970" y="1620"/>
                  </a:lnTo>
                  <a:lnTo>
                    <a:pt x="1970" y="1620"/>
                  </a:lnTo>
                  <a:lnTo>
                    <a:pt x="1972" y="1622"/>
                  </a:lnTo>
                  <a:lnTo>
                    <a:pt x="1974" y="1620"/>
                  </a:lnTo>
                  <a:lnTo>
                    <a:pt x="1976" y="1620"/>
                  </a:lnTo>
                  <a:lnTo>
                    <a:pt x="1976" y="1616"/>
                  </a:lnTo>
                  <a:lnTo>
                    <a:pt x="1976" y="1614"/>
                  </a:lnTo>
                  <a:lnTo>
                    <a:pt x="1976" y="1614"/>
                  </a:lnTo>
                  <a:lnTo>
                    <a:pt x="1978" y="1606"/>
                  </a:lnTo>
                  <a:lnTo>
                    <a:pt x="1984" y="1604"/>
                  </a:lnTo>
                  <a:lnTo>
                    <a:pt x="2008" y="1598"/>
                  </a:lnTo>
                  <a:lnTo>
                    <a:pt x="2008" y="1598"/>
                  </a:lnTo>
                  <a:lnTo>
                    <a:pt x="2014" y="1594"/>
                  </a:lnTo>
                  <a:lnTo>
                    <a:pt x="2020" y="1590"/>
                  </a:lnTo>
                  <a:lnTo>
                    <a:pt x="2020" y="1590"/>
                  </a:lnTo>
                  <a:lnTo>
                    <a:pt x="2024" y="1586"/>
                  </a:lnTo>
                  <a:lnTo>
                    <a:pt x="2030" y="1586"/>
                  </a:lnTo>
                  <a:lnTo>
                    <a:pt x="2030" y="1586"/>
                  </a:lnTo>
                  <a:lnTo>
                    <a:pt x="2040" y="1586"/>
                  </a:lnTo>
                  <a:lnTo>
                    <a:pt x="2040" y="1586"/>
                  </a:lnTo>
                  <a:lnTo>
                    <a:pt x="2052" y="1582"/>
                  </a:lnTo>
                  <a:lnTo>
                    <a:pt x="2056" y="1580"/>
                  </a:lnTo>
                  <a:lnTo>
                    <a:pt x="2056" y="1580"/>
                  </a:lnTo>
                  <a:lnTo>
                    <a:pt x="2072" y="1572"/>
                  </a:lnTo>
                  <a:lnTo>
                    <a:pt x="2076" y="1570"/>
                  </a:lnTo>
                  <a:lnTo>
                    <a:pt x="2076" y="1570"/>
                  </a:lnTo>
                  <a:lnTo>
                    <a:pt x="2090" y="1562"/>
                  </a:lnTo>
                  <a:lnTo>
                    <a:pt x="2106" y="1550"/>
                  </a:lnTo>
                  <a:lnTo>
                    <a:pt x="2106" y="1550"/>
                  </a:lnTo>
                  <a:lnTo>
                    <a:pt x="2112" y="1546"/>
                  </a:lnTo>
                  <a:lnTo>
                    <a:pt x="2116" y="1540"/>
                  </a:lnTo>
                  <a:lnTo>
                    <a:pt x="2120" y="1534"/>
                  </a:lnTo>
                  <a:lnTo>
                    <a:pt x="2120" y="1534"/>
                  </a:lnTo>
                  <a:lnTo>
                    <a:pt x="2126" y="1520"/>
                  </a:lnTo>
                  <a:lnTo>
                    <a:pt x="2130" y="1514"/>
                  </a:lnTo>
                  <a:lnTo>
                    <a:pt x="2130" y="1514"/>
                  </a:lnTo>
                  <a:lnTo>
                    <a:pt x="2138" y="1500"/>
                  </a:lnTo>
                  <a:lnTo>
                    <a:pt x="2148" y="1484"/>
                  </a:lnTo>
                  <a:lnTo>
                    <a:pt x="2148" y="1484"/>
                  </a:lnTo>
                  <a:lnTo>
                    <a:pt x="2150" y="1478"/>
                  </a:lnTo>
                  <a:lnTo>
                    <a:pt x="2152" y="1470"/>
                  </a:lnTo>
                  <a:lnTo>
                    <a:pt x="2152" y="1466"/>
                  </a:lnTo>
                  <a:lnTo>
                    <a:pt x="2152" y="1466"/>
                  </a:lnTo>
                  <a:lnTo>
                    <a:pt x="2150" y="1460"/>
                  </a:lnTo>
                  <a:lnTo>
                    <a:pt x="2148" y="1454"/>
                  </a:lnTo>
                  <a:lnTo>
                    <a:pt x="2148" y="1454"/>
                  </a:lnTo>
                  <a:lnTo>
                    <a:pt x="2146" y="1448"/>
                  </a:lnTo>
                  <a:lnTo>
                    <a:pt x="2148" y="1444"/>
                  </a:lnTo>
                  <a:lnTo>
                    <a:pt x="2148" y="1444"/>
                  </a:lnTo>
                  <a:lnTo>
                    <a:pt x="2150" y="1438"/>
                  </a:lnTo>
                  <a:lnTo>
                    <a:pt x="2148" y="1432"/>
                  </a:lnTo>
                  <a:lnTo>
                    <a:pt x="2146" y="1426"/>
                  </a:lnTo>
                  <a:lnTo>
                    <a:pt x="2146" y="1426"/>
                  </a:lnTo>
                  <a:lnTo>
                    <a:pt x="2140" y="1412"/>
                  </a:lnTo>
                  <a:lnTo>
                    <a:pt x="2126" y="1378"/>
                  </a:lnTo>
                  <a:lnTo>
                    <a:pt x="2126" y="1378"/>
                  </a:lnTo>
                  <a:lnTo>
                    <a:pt x="2122" y="1366"/>
                  </a:lnTo>
                  <a:lnTo>
                    <a:pt x="2122" y="1366"/>
                  </a:lnTo>
                  <a:lnTo>
                    <a:pt x="2124" y="1360"/>
                  </a:lnTo>
                  <a:lnTo>
                    <a:pt x="2128" y="1354"/>
                  </a:lnTo>
                  <a:lnTo>
                    <a:pt x="2136" y="1346"/>
                  </a:lnTo>
                  <a:lnTo>
                    <a:pt x="2136" y="1346"/>
                  </a:lnTo>
                  <a:lnTo>
                    <a:pt x="2150" y="1338"/>
                  </a:lnTo>
                  <a:lnTo>
                    <a:pt x="2154" y="1334"/>
                  </a:lnTo>
                  <a:lnTo>
                    <a:pt x="2154" y="1334"/>
                  </a:lnTo>
                  <a:lnTo>
                    <a:pt x="2160" y="1330"/>
                  </a:lnTo>
                  <a:lnTo>
                    <a:pt x="2162" y="1326"/>
                  </a:lnTo>
                  <a:lnTo>
                    <a:pt x="2162" y="1326"/>
                  </a:lnTo>
                  <a:lnTo>
                    <a:pt x="2160" y="1322"/>
                  </a:lnTo>
                  <a:lnTo>
                    <a:pt x="2154" y="1322"/>
                  </a:lnTo>
                  <a:lnTo>
                    <a:pt x="2140" y="1322"/>
                  </a:lnTo>
                  <a:lnTo>
                    <a:pt x="2140" y="1322"/>
                  </a:lnTo>
                  <a:lnTo>
                    <a:pt x="2128" y="1322"/>
                  </a:lnTo>
                  <a:lnTo>
                    <a:pt x="2128" y="1322"/>
                  </a:lnTo>
                  <a:lnTo>
                    <a:pt x="2118" y="1322"/>
                  </a:lnTo>
                  <a:lnTo>
                    <a:pt x="2118" y="1322"/>
                  </a:lnTo>
                  <a:lnTo>
                    <a:pt x="2114" y="1320"/>
                  </a:lnTo>
                  <a:lnTo>
                    <a:pt x="2110" y="1314"/>
                  </a:lnTo>
                  <a:lnTo>
                    <a:pt x="2106" y="1308"/>
                  </a:lnTo>
                  <a:lnTo>
                    <a:pt x="2106" y="1308"/>
                  </a:lnTo>
                  <a:lnTo>
                    <a:pt x="2098" y="1296"/>
                  </a:lnTo>
                  <a:lnTo>
                    <a:pt x="2098" y="1296"/>
                  </a:lnTo>
                  <a:lnTo>
                    <a:pt x="2096" y="1294"/>
                  </a:lnTo>
                  <a:lnTo>
                    <a:pt x="2096" y="1292"/>
                  </a:lnTo>
                  <a:lnTo>
                    <a:pt x="2100" y="1288"/>
                  </a:lnTo>
                  <a:lnTo>
                    <a:pt x="2106" y="1286"/>
                  </a:lnTo>
                  <a:lnTo>
                    <a:pt x="2106" y="1286"/>
                  </a:lnTo>
                  <a:lnTo>
                    <a:pt x="2120" y="1278"/>
                  </a:lnTo>
                  <a:lnTo>
                    <a:pt x="2126" y="1276"/>
                  </a:lnTo>
                  <a:lnTo>
                    <a:pt x="2126" y="1276"/>
                  </a:lnTo>
                  <a:lnTo>
                    <a:pt x="2138" y="1266"/>
                  </a:lnTo>
                  <a:lnTo>
                    <a:pt x="2146" y="1258"/>
                  </a:lnTo>
                  <a:lnTo>
                    <a:pt x="2146" y="1258"/>
                  </a:lnTo>
                  <a:lnTo>
                    <a:pt x="2152" y="1254"/>
                  </a:lnTo>
                  <a:lnTo>
                    <a:pt x="2158" y="1252"/>
                  </a:lnTo>
                  <a:lnTo>
                    <a:pt x="2158" y="1252"/>
                  </a:lnTo>
                  <a:lnTo>
                    <a:pt x="2158" y="1254"/>
                  </a:lnTo>
                  <a:lnTo>
                    <a:pt x="2160" y="1254"/>
                  </a:lnTo>
                  <a:lnTo>
                    <a:pt x="2158" y="1260"/>
                  </a:lnTo>
                  <a:lnTo>
                    <a:pt x="2156" y="1266"/>
                  </a:lnTo>
                  <a:lnTo>
                    <a:pt x="2156" y="1266"/>
                  </a:lnTo>
                  <a:lnTo>
                    <a:pt x="2154" y="1272"/>
                  </a:lnTo>
                  <a:lnTo>
                    <a:pt x="2158" y="1278"/>
                  </a:lnTo>
                  <a:lnTo>
                    <a:pt x="2158" y="1278"/>
                  </a:lnTo>
                  <a:lnTo>
                    <a:pt x="2162" y="1280"/>
                  </a:lnTo>
                  <a:lnTo>
                    <a:pt x="2166" y="1282"/>
                  </a:lnTo>
                  <a:lnTo>
                    <a:pt x="2166" y="1282"/>
                  </a:lnTo>
                  <a:lnTo>
                    <a:pt x="2180" y="1280"/>
                  </a:lnTo>
                  <a:lnTo>
                    <a:pt x="2194" y="1274"/>
                  </a:lnTo>
                  <a:lnTo>
                    <a:pt x="2194" y="1274"/>
                  </a:lnTo>
                  <a:lnTo>
                    <a:pt x="2202" y="1274"/>
                  </a:lnTo>
                  <a:lnTo>
                    <a:pt x="2208" y="1276"/>
                  </a:lnTo>
                  <a:lnTo>
                    <a:pt x="2214" y="1278"/>
                  </a:lnTo>
                  <a:lnTo>
                    <a:pt x="2214" y="1278"/>
                  </a:lnTo>
                  <a:lnTo>
                    <a:pt x="2220" y="1284"/>
                  </a:lnTo>
                  <a:lnTo>
                    <a:pt x="2224" y="1290"/>
                  </a:lnTo>
                  <a:lnTo>
                    <a:pt x="2228" y="1294"/>
                  </a:lnTo>
                  <a:lnTo>
                    <a:pt x="2228" y="1294"/>
                  </a:lnTo>
                  <a:lnTo>
                    <a:pt x="2230" y="1306"/>
                  </a:lnTo>
                  <a:lnTo>
                    <a:pt x="2230" y="1306"/>
                  </a:lnTo>
                  <a:lnTo>
                    <a:pt x="2230" y="1320"/>
                  </a:lnTo>
                  <a:lnTo>
                    <a:pt x="2230" y="1332"/>
                  </a:lnTo>
                  <a:lnTo>
                    <a:pt x="2230" y="1332"/>
                  </a:lnTo>
                  <a:lnTo>
                    <a:pt x="2228" y="1348"/>
                  </a:lnTo>
                  <a:lnTo>
                    <a:pt x="2224" y="1362"/>
                  </a:lnTo>
                  <a:lnTo>
                    <a:pt x="2224" y="1362"/>
                  </a:lnTo>
                  <a:lnTo>
                    <a:pt x="2222" y="1366"/>
                  </a:lnTo>
                  <a:lnTo>
                    <a:pt x="2224" y="1368"/>
                  </a:lnTo>
                  <a:lnTo>
                    <a:pt x="2226" y="1370"/>
                  </a:lnTo>
                  <a:lnTo>
                    <a:pt x="2228" y="1370"/>
                  </a:lnTo>
                  <a:lnTo>
                    <a:pt x="2232" y="1370"/>
                  </a:lnTo>
                  <a:lnTo>
                    <a:pt x="2232" y="1370"/>
                  </a:lnTo>
                  <a:lnTo>
                    <a:pt x="2240" y="1370"/>
                  </a:lnTo>
                  <a:lnTo>
                    <a:pt x="2248" y="1366"/>
                  </a:lnTo>
                  <a:lnTo>
                    <a:pt x="2252" y="1364"/>
                  </a:lnTo>
                  <a:lnTo>
                    <a:pt x="2252" y="1364"/>
                  </a:lnTo>
                  <a:lnTo>
                    <a:pt x="2264" y="1356"/>
                  </a:lnTo>
                  <a:lnTo>
                    <a:pt x="2264" y="1356"/>
                  </a:lnTo>
                  <a:lnTo>
                    <a:pt x="2274" y="1346"/>
                  </a:lnTo>
                  <a:lnTo>
                    <a:pt x="2274" y="1346"/>
                  </a:lnTo>
                  <a:lnTo>
                    <a:pt x="2278" y="1340"/>
                  </a:lnTo>
                  <a:lnTo>
                    <a:pt x="2276" y="1334"/>
                  </a:lnTo>
                  <a:lnTo>
                    <a:pt x="2264" y="1308"/>
                  </a:lnTo>
                  <a:lnTo>
                    <a:pt x="2264" y="1308"/>
                  </a:lnTo>
                  <a:lnTo>
                    <a:pt x="2260" y="1296"/>
                  </a:lnTo>
                  <a:lnTo>
                    <a:pt x="2260" y="1296"/>
                  </a:lnTo>
                  <a:lnTo>
                    <a:pt x="2260" y="1284"/>
                  </a:lnTo>
                  <a:lnTo>
                    <a:pt x="2260" y="1280"/>
                  </a:lnTo>
                  <a:lnTo>
                    <a:pt x="2260" y="1280"/>
                  </a:lnTo>
                  <a:lnTo>
                    <a:pt x="2260" y="1268"/>
                  </a:lnTo>
                  <a:lnTo>
                    <a:pt x="2260" y="1268"/>
                  </a:lnTo>
                  <a:lnTo>
                    <a:pt x="2256" y="1256"/>
                  </a:lnTo>
                  <a:lnTo>
                    <a:pt x="2254" y="1250"/>
                  </a:lnTo>
                  <a:lnTo>
                    <a:pt x="2254" y="1250"/>
                  </a:lnTo>
                  <a:lnTo>
                    <a:pt x="2252" y="1244"/>
                  </a:lnTo>
                  <a:lnTo>
                    <a:pt x="2256" y="1238"/>
                  </a:lnTo>
                  <a:lnTo>
                    <a:pt x="2256" y="1238"/>
                  </a:lnTo>
                  <a:lnTo>
                    <a:pt x="2266" y="1228"/>
                  </a:lnTo>
                  <a:lnTo>
                    <a:pt x="2274" y="1220"/>
                  </a:lnTo>
                  <a:lnTo>
                    <a:pt x="2274" y="1220"/>
                  </a:lnTo>
                  <a:lnTo>
                    <a:pt x="2280" y="1216"/>
                  </a:lnTo>
                  <a:lnTo>
                    <a:pt x="2286" y="1214"/>
                  </a:lnTo>
                  <a:lnTo>
                    <a:pt x="2286" y="1214"/>
                  </a:lnTo>
                  <a:lnTo>
                    <a:pt x="2290" y="1216"/>
                  </a:lnTo>
                  <a:lnTo>
                    <a:pt x="2292" y="1218"/>
                  </a:lnTo>
                  <a:lnTo>
                    <a:pt x="2292" y="1218"/>
                  </a:lnTo>
                  <a:lnTo>
                    <a:pt x="2292" y="1222"/>
                  </a:lnTo>
                  <a:lnTo>
                    <a:pt x="2294" y="1224"/>
                  </a:lnTo>
                  <a:lnTo>
                    <a:pt x="2294" y="1224"/>
                  </a:lnTo>
                  <a:lnTo>
                    <a:pt x="2304" y="1224"/>
                  </a:lnTo>
                  <a:lnTo>
                    <a:pt x="2304" y="1224"/>
                  </a:lnTo>
                  <a:lnTo>
                    <a:pt x="2310" y="1222"/>
                  </a:lnTo>
                  <a:lnTo>
                    <a:pt x="2314" y="1218"/>
                  </a:lnTo>
                  <a:lnTo>
                    <a:pt x="2314" y="1218"/>
                  </a:lnTo>
                  <a:lnTo>
                    <a:pt x="2320" y="1216"/>
                  </a:lnTo>
                  <a:lnTo>
                    <a:pt x="2326" y="1218"/>
                  </a:lnTo>
                  <a:lnTo>
                    <a:pt x="2332" y="1220"/>
                  </a:lnTo>
                  <a:lnTo>
                    <a:pt x="2332" y="1220"/>
                  </a:lnTo>
                  <a:lnTo>
                    <a:pt x="2338" y="1222"/>
                  </a:lnTo>
                  <a:lnTo>
                    <a:pt x="2344" y="1218"/>
                  </a:lnTo>
                  <a:lnTo>
                    <a:pt x="2362" y="1200"/>
                  </a:lnTo>
                  <a:lnTo>
                    <a:pt x="2362" y="1200"/>
                  </a:lnTo>
                  <a:lnTo>
                    <a:pt x="2374" y="1188"/>
                  </a:lnTo>
                  <a:lnTo>
                    <a:pt x="2382" y="1180"/>
                  </a:lnTo>
                  <a:lnTo>
                    <a:pt x="2382" y="1180"/>
                  </a:lnTo>
                  <a:lnTo>
                    <a:pt x="2392" y="1168"/>
                  </a:lnTo>
                  <a:lnTo>
                    <a:pt x="2422" y="1132"/>
                  </a:lnTo>
                  <a:lnTo>
                    <a:pt x="2422" y="1132"/>
                  </a:lnTo>
                  <a:lnTo>
                    <a:pt x="2430" y="1118"/>
                  </a:lnTo>
                  <a:lnTo>
                    <a:pt x="2442" y="1094"/>
                  </a:lnTo>
                  <a:lnTo>
                    <a:pt x="2442" y="1094"/>
                  </a:lnTo>
                  <a:lnTo>
                    <a:pt x="2446" y="1086"/>
                  </a:lnTo>
                  <a:lnTo>
                    <a:pt x="2446" y="1078"/>
                  </a:lnTo>
                  <a:lnTo>
                    <a:pt x="2446" y="1056"/>
                  </a:lnTo>
                  <a:lnTo>
                    <a:pt x="2446" y="1056"/>
                  </a:lnTo>
                  <a:lnTo>
                    <a:pt x="2448" y="1040"/>
                  </a:lnTo>
                  <a:lnTo>
                    <a:pt x="2454" y="996"/>
                  </a:lnTo>
                  <a:lnTo>
                    <a:pt x="2454" y="996"/>
                  </a:lnTo>
                  <a:lnTo>
                    <a:pt x="2456" y="980"/>
                  </a:lnTo>
                  <a:lnTo>
                    <a:pt x="2456" y="978"/>
                  </a:lnTo>
                  <a:lnTo>
                    <a:pt x="2456" y="978"/>
                  </a:lnTo>
                  <a:lnTo>
                    <a:pt x="2454" y="970"/>
                  </a:lnTo>
                  <a:lnTo>
                    <a:pt x="2450" y="964"/>
                  </a:lnTo>
                  <a:lnTo>
                    <a:pt x="2442" y="956"/>
                  </a:lnTo>
                  <a:lnTo>
                    <a:pt x="2442" y="956"/>
                  </a:lnTo>
                  <a:lnTo>
                    <a:pt x="2436" y="952"/>
                  </a:lnTo>
                  <a:lnTo>
                    <a:pt x="2430" y="954"/>
                  </a:lnTo>
                  <a:lnTo>
                    <a:pt x="2414" y="964"/>
                  </a:lnTo>
                  <a:lnTo>
                    <a:pt x="2414" y="964"/>
                  </a:lnTo>
                  <a:lnTo>
                    <a:pt x="2406" y="968"/>
                  </a:lnTo>
                  <a:lnTo>
                    <a:pt x="2400" y="966"/>
                  </a:lnTo>
                  <a:lnTo>
                    <a:pt x="2394" y="964"/>
                  </a:lnTo>
                  <a:lnTo>
                    <a:pt x="2394" y="964"/>
                  </a:lnTo>
                  <a:lnTo>
                    <a:pt x="2388" y="958"/>
                  </a:lnTo>
                  <a:lnTo>
                    <a:pt x="2384" y="952"/>
                  </a:lnTo>
                  <a:lnTo>
                    <a:pt x="2382" y="948"/>
                  </a:lnTo>
                  <a:lnTo>
                    <a:pt x="2382" y="948"/>
                  </a:lnTo>
                  <a:lnTo>
                    <a:pt x="2378" y="942"/>
                  </a:lnTo>
                  <a:lnTo>
                    <a:pt x="2372" y="940"/>
                  </a:lnTo>
                  <a:lnTo>
                    <a:pt x="2372" y="940"/>
                  </a:lnTo>
                  <a:lnTo>
                    <a:pt x="2370" y="938"/>
                  </a:lnTo>
                  <a:lnTo>
                    <a:pt x="2372" y="936"/>
                  </a:lnTo>
                  <a:lnTo>
                    <a:pt x="2372" y="936"/>
                  </a:lnTo>
                  <a:lnTo>
                    <a:pt x="2384" y="924"/>
                  </a:lnTo>
                  <a:lnTo>
                    <a:pt x="2402" y="906"/>
                  </a:lnTo>
                  <a:lnTo>
                    <a:pt x="2402" y="906"/>
                  </a:lnTo>
                  <a:lnTo>
                    <a:pt x="2412" y="896"/>
                  </a:lnTo>
                  <a:lnTo>
                    <a:pt x="2420" y="888"/>
                  </a:lnTo>
                  <a:lnTo>
                    <a:pt x="2420" y="888"/>
                  </a:lnTo>
                  <a:lnTo>
                    <a:pt x="2424" y="882"/>
                  </a:lnTo>
                  <a:lnTo>
                    <a:pt x="2426" y="876"/>
                  </a:lnTo>
                  <a:lnTo>
                    <a:pt x="2426" y="876"/>
                  </a:lnTo>
                  <a:lnTo>
                    <a:pt x="2428" y="872"/>
                  </a:lnTo>
                  <a:lnTo>
                    <a:pt x="2432" y="866"/>
                  </a:lnTo>
                  <a:lnTo>
                    <a:pt x="2490" y="808"/>
                  </a:lnTo>
                  <a:lnTo>
                    <a:pt x="2490" y="808"/>
                  </a:lnTo>
                  <a:lnTo>
                    <a:pt x="2496" y="804"/>
                  </a:lnTo>
                  <a:lnTo>
                    <a:pt x="2504" y="802"/>
                  </a:lnTo>
                  <a:lnTo>
                    <a:pt x="2506" y="802"/>
                  </a:lnTo>
                  <a:lnTo>
                    <a:pt x="2506" y="802"/>
                  </a:lnTo>
                  <a:lnTo>
                    <a:pt x="2522" y="802"/>
                  </a:lnTo>
                  <a:lnTo>
                    <a:pt x="2556" y="802"/>
                  </a:lnTo>
                  <a:lnTo>
                    <a:pt x="2556" y="802"/>
                  </a:lnTo>
                  <a:lnTo>
                    <a:pt x="2564" y="802"/>
                  </a:lnTo>
                  <a:lnTo>
                    <a:pt x="2570" y="800"/>
                  </a:lnTo>
                  <a:lnTo>
                    <a:pt x="2576" y="796"/>
                  </a:lnTo>
                  <a:lnTo>
                    <a:pt x="2576" y="796"/>
                  </a:lnTo>
                  <a:lnTo>
                    <a:pt x="2584" y="794"/>
                  </a:lnTo>
                  <a:lnTo>
                    <a:pt x="2590" y="796"/>
                  </a:lnTo>
                  <a:lnTo>
                    <a:pt x="2604" y="800"/>
                  </a:lnTo>
                  <a:lnTo>
                    <a:pt x="2604" y="800"/>
                  </a:lnTo>
                  <a:lnTo>
                    <a:pt x="2610" y="804"/>
                  </a:lnTo>
                  <a:lnTo>
                    <a:pt x="2612" y="810"/>
                  </a:lnTo>
                  <a:lnTo>
                    <a:pt x="2612" y="814"/>
                  </a:lnTo>
                  <a:lnTo>
                    <a:pt x="2612" y="814"/>
                  </a:lnTo>
                  <a:lnTo>
                    <a:pt x="2614" y="818"/>
                  </a:lnTo>
                  <a:lnTo>
                    <a:pt x="2614" y="820"/>
                  </a:lnTo>
                  <a:lnTo>
                    <a:pt x="2618" y="820"/>
                  </a:lnTo>
                  <a:lnTo>
                    <a:pt x="2620" y="822"/>
                  </a:lnTo>
                  <a:lnTo>
                    <a:pt x="2654" y="814"/>
                  </a:lnTo>
                  <a:lnTo>
                    <a:pt x="2654" y="814"/>
                  </a:lnTo>
                  <a:lnTo>
                    <a:pt x="2666" y="812"/>
                  </a:lnTo>
                  <a:lnTo>
                    <a:pt x="2666" y="812"/>
                  </a:lnTo>
                  <a:lnTo>
                    <a:pt x="2668" y="812"/>
                  </a:lnTo>
                  <a:lnTo>
                    <a:pt x="2666" y="808"/>
                  </a:lnTo>
                  <a:lnTo>
                    <a:pt x="2666" y="808"/>
                  </a:lnTo>
                  <a:lnTo>
                    <a:pt x="2664" y="802"/>
                  </a:lnTo>
                  <a:lnTo>
                    <a:pt x="2664" y="796"/>
                  </a:lnTo>
                  <a:lnTo>
                    <a:pt x="2668" y="782"/>
                  </a:lnTo>
                  <a:lnTo>
                    <a:pt x="2668" y="782"/>
                  </a:lnTo>
                  <a:lnTo>
                    <a:pt x="2674" y="766"/>
                  </a:lnTo>
                  <a:lnTo>
                    <a:pt x="2678" y="752"/>
                  </a:lnTo>
                  <a:lnTo>
                    <a:pt x="2678" y="752"/>
                  </a:lnTo>
                  <a:lnTo>
                    <a:pt x="2682" y="746"/>
                  </a:lnTo>
                  <a:lnTo>
                    <a:pt x="2688" y="740"/>
                  </a:lnTo>
                  <a:lnTo>
                    <a:pt x="2704" y="730"/>
                  </a:lnTo>
                  <a:lnTo>
                    <a:pt x="2704" y="730"/>
                  </a:lnTo>
                  <a:lnTo>
                    <a:pt x="2710" y="726"/>
                  </a:lnTo>
                  <a:lnTo>
                    <a:pt x="2718" y="726"/>
                  </a:lnTo>
                  <a:lnTo>
                    <a:pt x="2742" y="732"/>
                  </a:lnTo>
                  <a:lnTo>
                    <a:pt x="2742" y="732"/>
                  </a:lnTo>
                  <a:lnTo>
                    <a:pt x="2748" y="736"/>
                  </a:lnTo>
                  <a:lnTo>
                    <a:pt x="2754" y="742"/>
                  </a:lnTo>
                  <a:lnTo>
                    <a:pt x="2756" y="746"/>
                  </a:lnTo>
                  <a:lnTo>
                    <a:pt x="2756" y="746"/>
                  </a:lnTo>
                  <a:lnTo>
                    <a:pt x="2758" y="750"/>
                  </a:lnTo>
                  <a:lnTo>
                    <a:pt x="2760" y="750"/>
                  </a:lnTo>
                  <a:lnTo>
                    <a:pt x="2762" y="750"/>
                  </a:lnTo>
                  <a:lnTo>
                    <a:pt x="2764" y="748"/>
                  </a:lnTo>
                  <a:lnTo>
                    <a:pt x="2774" y="740"/>
                  </a:lnTo>
                  <a:lnTo>
                    <a:pt x="2774" y="740"/>
                  </a:lnTo>
                  <a:lnTo>
                    <a:pt x="2786" y="730"/>
                  </a:lnTo>
                  <a:lnTo>
                    <a:pt x="2812" y="710"/>
                  </a:lnTo>
                  <a:lnTo>
                    <a:pt x="2812" y="710"/>
                  </a:lnTo>
                  <a:lnTo>
                    <a:pt x="2814" y="708"/>
                  </a:lnTo>
                  <a:lnTo>
                    <a:pt x="2816" y="708"/>
                  </a:lnTo>
                  <a:lnTo>
                    <a:pt x="2818" y="710"/>
                  </a:lnTo>
                  <a:lnTo>
                    <a:pt x="2818" y="714"/>
                  </a:lnTo>
                  <a:lnTo>
                    <a:pt x="2818" y="736"/>
                  </a:lnTo>
                  <a:lnTo>
                    <a:pt x="2818" y="736"/>
                  </a:lnTo>
                  <a:lnTo>
                    <a:pt x="2816" y="744"/>
                  </a:lnTo>
                  <a:lnTo>
                    <a:pt x="2812" y="750"/>
                  </a:lnTo>
                  <a:lnTo>
                    <a:pt x="2794" y="768"/>
                  </a:lnTo>
                  <a:lnTo>
                    <a:pt x="2794" y="768"/>
                  </a:lnTo>
                  <a:lnTo>
                    <a:pt x="2782" y="778"/>
                  </a:lnTo>
                  <a:lnTo>
                    <a:pt x="2776" y="780"/>
                  </a:lnTo>
                  <a:lnTo>
                    <a:pt x="2776" y="780"/>
                  </a:lnTo>
                  <a:lnTo>
                    <a:pt x="2770" y="784"/>
                  </a:lnTo>
                  <a:lnTo>
                    <a:pt x="2764" y="790"/>
                  </a:lnTo>
                  <a:lnTo>
                    <a:pt x="2754" y="806"/>
                  </a:lnTo>
                  <a:lnTo>
                    <a:pt x="2754" y="806"/>
                  </a:lnTo>
                  <a:lnTo>
                    <a:pt x="2744" y="818"/>
                  </a:lnTo>
                  <a:lnTo>
                    <a:pt x="2736" y="826"/>
                  </a:lnTo>
                  <a:lnTo>
                    <a:pt x="2736" y="826"/>
                  </a:lnTo>
                  <a:lnTo>
                    <a:pt x="2724" y="838"/>
                  </a:lnTo>
                  <a:lnTo>
                    <a:pt x="2716" y="846"/>
                  </a:lnTo>
                  <a:lnTo>
                    <a:pt x="2716" y="846"/>
                  </a:lnTo>
                  <a:lnTo>
                    <a:pt x="2710" y="850"/>
                  </a:lnTo>
                  <a:lnTo>
                    <a:pt x="2706" y="852"/>
                  </a:lnTo>
                  <a:lnTo>
                    <a:pt x="2706" y="852"/>
                  </a:lnTo>
                  <a:lnTo>
                    <a:pt x="2702" y="854"/>
                  </a:lnTo>
                  <a:lnTo>
                    <a:pt x="2698" y="860"/>
                  </a:lnTo>
                  <a:lnTo>
                    <a:pt x="2684" y="904"/>
                  </a:lnTo>
                  <a:lnTo>
                    <a:pt x="2684" y="904"/>
                  </a:lnTo>
                  <a:lnTo>
                    <a:pt x="2682" y="910"/>
                  </a:lnTo>
                  <a:lnTo>
                    <a:pt x="2682" y="918"/>
                  </a:lnTo>
                  <a:lnTo>
                    <a:pt x="2700" y="1020"/>
                  </a:lnTo>
                  <a:lnTo>
                    <a:pt x="2700" y="1020"/>
                  </a:lnTo>
                  <a:lnTo>
                    <a:pt x="2700" y="1022"/>
                  </a:lnTo>
                  <a:lnTo>
                    <a:pt x="2702" y="1024"/>
                  </a:lnTo>
                  <a:lnTo>
                    <a:pt x="2704" y="1024"/>
                  </a:lnTo>
                  <a:lnTo>
                    <a:pt x="2706" y="1022"/>
                  </a:lnTo>
                  <a:lnTo>
                    <a:pt x="2726" y="996"/>
                  </a:lnTo>
                  <a:lnTo>
                    <a:pt x="2726" y="996"/>
                  </a:lnTo>
                  <a:lnTo>
                    <a:pt x="2734" y="984"/>
                  </a:lnTo>
                  <a:lnTo>
                    <a:pt x="2734" y="984"/>
                  </a:lnTo>
                  <a:lnTo>
                    <a:pt x="2744" y="972"/>
                  </a:lnTo>
                  <a:lnTo>
                    <a:pt x="2746" y="966"/>
                  </a:lnTo>
                  <a:lnTo>
                    <a:pt x="2746" y="966"/>
                  </a:lnTo>
                  <a:lnTo>
                    <a:pt x="2754" y="952"/>
                  </a:lnTo>
                  <a:lnTo>
                    <a:pt x="2756" y="948"/>
                  </a:lnTo>
                  <a:lnTo>
                    <a:pt x="2756" y="948"/>
                  </a:lnTo>
                  <a:lnTo>
                    <a:pt x="2760" y="940"/>
                  </a:lnTo>
                  <a:lnTo>
                    <a:pt x="2766" y="936"/>
                  </a:lnTo>
                  <a:lnTo>
                    <a:pt x="2772" y="934"/>
                  </a:lnTo>
                  <a:lnTo>
                    <a:pt x="2772" y="934"/>
                  </a:lnTo>
                  <a:lnTo>
                    <a:pt x="2776" y="928"/>
                  </a:lnTo>
                  <a:lnTo>
                    <a:pt x="2778" y="922"/>
                  </a:lnTo>
                  <a:lnTo>
                    <a:pt x="2778" y="918"/>
                  </a:lnTo>
                  <a:lnTo>
                    <a:pt x="2778" y="918"/>
                  </a:lnTo>
                  <a:lnTo>
                    <a:pt x="2780" y="912"/>
                  </a:lnTo>
                  <a:lnTo>
                    <a:pt x="2784" y="906"/>
                  </a:lnTo>
                  <a:lnTo>
                    <a:pt x="2784" y="906"/>
                  </a:lnTo>
                  <a:lnTo>
                    <a:pt x="2788" y="900"/>
                  </a:lnTo>
                  <a:lnTo>
                    <a:pt x="2790" y="894"/>
                  </a:lnTo>
                  <a:lnTo>
                    <a:pt x="2796" y="870"/>
                  </a:lnTo>
                  <a:lnTo>
                    <a:pt x="2796" y="870"/>
                  </a:lnTo>
                  <a:lnTo>
                    <a:pt x="2798" y="856"/>
                  </a:lnTo>
                  <a:lnTo>
                    <a:pt x="2798" y="856"/>
                  </a:lnTo>
                  <a:lnTo>
                    <a:pt x="2796" y="854"/>
                  </a:lnTo>
                  <a:lnTo>
                    <a:pt x="2790" y="852"/>
                  </a:lnTo>
                  <a:lnTo>
                    <a:pt x="2786" y="852"/>
                  </a:lnTo>
                  <a:lnTo>
                    <a:pt x="2786" y="852"/>
                  </a:lnTo>
                  <a:lnTo>
                    <a:pt x="2784" y="852"/>
                  </a:lnTo>
                  <a:lnTo>
                    <a:pt x="2782" y="850"/>
                  </a:lnTo>
                  <a:lnTo>
                    <a:pt x="2782" y="848"/>
                  </a:lnTo>
                  <a:lnTo>
                    <a:pt x="2782" y="844"/>
                  </a:lnTo>
                  <a:lnTo>
                    <a:pt x="2796" y="810"/>
                  </a:lnTo>
                  <a:lnTo>
                    <a:pt x="2796" y="810"/>
                  </a:lnTo>
                  <a:lnTo>
                    <a:pt x="2798" y="804"/>
                  </a:lnTo>
                  <a:lnTo>
                    <a:pt x="2804" y="798"/>
                  </a:lnTo>
                  <a:lnTo>
                    <a:pt x="2804" y="798"/>
                  </a:lnTo>
                  <a:lnTo>
                    <a:pt x="2816" y="790"/>
                  </a:lnTo>
                  <a:lnTo>
                    <a:pt x="2820" y="786"/>
                  </a:lnTo>
                  <a:lnTo>
                    <a:pt x="2820" y="786"/>
                  </a:lnTo>
                  <a:lnTo>
                    <a:pt x="2832" y="784"/>
                  </a:lnTo>
                  <a:lnTo>
                    <a:pt x="2832" y="784"/>
                  </a:lnTo>
                  <a:lnTo>
                    <a:pt x="2838" y="784"/>
                  </a:lnTo>
                  <a:lnTo>
                    <a:pt x="2842" y="788"/>
                  </a:lnTo>
                  <a:lnTo>
                    <a:pt x="2842" y="788"/>
                  </a:lnTo>
                  <a:lnTo>
                    <a:pt x="2844" y="790"/>
                  </a:lnTo>
                  <a:lnTo>
                    <a:pt x="2848" y="790"/>
                  </a:lnTo>
                  <a:lnTo>
                    <a:pt x="2854" y="788"/>
                  </a:lnTo>
                  <a:lnTo>
                    <a:pt x="2870" y="770"/>
                  </a:lnTo>
                  <a:lnTo>
                    <a:pt x="2870" y="770"/>
                  </a:lnTo>
                  <a:lnTo>
                    <a:pt x="2874" y="768"/>
                  </a:lnTo>
                  <a:lnTo>
                    <a:pt x="2876" y="768"/>
                  </a:lnTo>
                  <a:lnTo>
                    <a:pt x="2880" y="768"/>
                  </a:lnTo>
                  <a:lnTo>
                    <a:pt x="2882" y="770"/>
                  </a:lnTo>
                  <a:lnTo>
                    <a:pt x="2900" y="788"/>
                  </a:lnTo>
                  <a:lnTo>
                    <a:pt x="2900" y="788"/>
                  </a:lnTo>
                  <a:lnTo>
                    <a:pt x="2902" y="790"/>
                  </a:lnTo>
                  <a:lnTo>
                    <a:pt x="2906" y="790"/>
                  </a:lnTo>
                  <a:lnTo>
                    <a:pt x="2908" y="788"/>
                  </a:lnTo>
                  <a:lnTo>
                    <a:pt x="2908" y="786"/>
                  </a:lnTo>
                  <a:lnTo>
                    <a:pt x="2914" y="772"/>
                  </a:lnTo>
                  <a:lnTo>
                    <a:pt x="2914" y="772"/>
                  </a:lnTo>
                  <a:lnTo>
                    <a:pt x="2918" y="766"/>
                  </a:lnTo>
                  <a:lnTo>
                    <a:pt x="2924" y="764"/>
                  </a:lnTo>
                  <a:lnTo>
                    <a:pt x="2928" y="764"/>
                  </a:lnTo>
                  <a:lnTo>
                    <a:pt x="2928" y="764"/>
                  </a:lnTo>
                  <a:lnTo>
                    <a:pt x="2934" y="762"/>
                  </a:lnTo>
                  <a:lnTo>
                    <a:pt x="2940" y="758"/>
                  </a:lnTo>
                  <a:lnTo>
                    <a:pt x="2960" y="732"/>
                  </a:lnTo>
                  <a:lnTo>
                    <a:pt x="2960" y="732"/>
                  </a:lnTo>
                  <a:lnTo>
                    <a:pt x="2966" y="726"/>
                  </a:lnTo>
                  <a:lnTo>
                    <a:pt x="2972" y="722"/>
                  </a:lnTo>
                  <a:lnTo>
                    <a:pt x="2996" y="708"/>
                  </a:lnTo>
                  <a:lnTo>
                    <a:pt x="2996" y="708"/>
                  </a:lnTo>
                  <a:lnTo>
                    <a:pt x="3004" y="706"/>
                  </a:lnTo>
                  <a:lnTo>
                    <a:pt x="3012" y="706"/>
                  </a:lnTo>
                  <a:lnTo>
                    <a:pt x="3016" y="706"/>
                  </a:lnTo>
                  <a:lnTo>
                    <a:pt x="3016" y="706"/>
                  </a:lnTo>
                  <a:lnTo>
                    <a:pt x="3024" y="706"/>
                  </a:lnTo>
                  <a:lnTo>
                    <a:pt x="3030" y="708"/>
                  </a:lnTo>
                  <a:lnTo>
                    <a:pt x="3036" y="712"/>
                  </a:lnTo>
                  <a:lnTo>
                    <a:pt x="3036" y="712"/>
                  </a:lnTo>
                  <a:lnTo>
                    <a:pt x="3042" y="712"/>
                  </a:lnTo>
                  <a:lnTo>
                    <a:pt x="3042" y="712"/>
                  </a:lnTo>
                  <a:lnTo>
                    <a:pt x="3044" y="710"/>
                  </a:lnTo>
                  <a:lnTo>
                    <a:pt x="3044" y="710"/>
                  </a:lnTo>
                  <a:lnTo>
                    <a:pt x="3044" y="698"/>
                  </a:lnTo>
                  <a:lnTo>
                    <a:pt x="3044" y="694"/>
                  </a:lnTo>
                  <a:lnTo>
                    <a:pt x="3044" y="694"/>
                  </a:lnTo>
                  <a:lnTo>
                    <a:pt x="3040" y="678"/>
                  </a:lnTo>
                  <a:lnTo>
                    <a:pt x="3036" y="664"/>
                  </a:lnTo>
                  <a:lnTo>
                    <a:pt x="3036" y="664"/>
                  </a:lnTo>
                  <a:lnTo>
                    <a:pt x="3032" y="656"/>
                  </a:lnTo>
                  <a:lnTo>
                    <a:pt x="3028" y="650"/>
                  </a:lnTo>
                  <a:lnTo>
                    <a:pt x="3020" y="642"/>
                  </a:lnTo>
                  <a:lnTo>
                    <a:pt x="3020" y="642"/>
                  </a:lnTo>
                  <a:lnTo>
                    <a:pt x="3018" y="640"/>
                  </a:lnTo>
                  <a:lnTo>
                    <a:pt x="3018" y="638"/>
                  </a:lnTo>
                  <a:lnTo>
                    <a:pt x="3018" y="634"/>
                  </a:lnTo>
                  <a:lnTo>
                    <a:pt x="3022" y="634"/>
                  </a:lnTo>
                  <a:lnTo>
                    <a:pt x="3026" y="630"/>
                  </a:lnTo>
                  <a:lnTo>
                    <a:pt x="3026" y="630"/>
                  </a:lnTo>
                  <a:lnTo>
                    <a:pt x="3040" y="624"/>
                  </a:lnTo>
                  <a:lnTo>
                    <a:pt x="3046" y="620"/>
                  </a:lnTo>
                  <a:close/>
                  <a:moveTo>
                    <a:pt x="420" y="930"/>
                  </a:moveTo>
                  <a:lnTo>
                    <a:pt x="420" y="930"/>
                  </a:lnTo>
                  <a:lnTo>
                    <a:pt x="414" y="924"/>
                  </a:lnTo>
                  <a:lnTo>
                    <a:pt x="414" y="924"/>
                  </a:lnTo>
                  <a:lnTo>
                    <a:pt x="410" y="920"/>
                  </a:lnTo>
                  <a:lnTo>
                    <a:pt x="410" y="920"/>
                  </a:lnTo>
                  <a:lnTo>
                    <a:pt x="414" y="924"/>
                  </a:lnTo>
                  <a:lnTo>
                    <a:pt x="414" y="924"/>
                  </a:lnTo>
                  <a:lnTo>
                    <a:pt x="420" y="930"/>
                  </a:lnTo>
                  <a:lnTo>
                    <a:pt x="420" y="930"/>
                  </a:lnTo>
                  <a:close/>
                  <a:moveTo>
                    <a:pt x="938" y="1244"/>
                  </a:moveTo>
                  <a:lnTo>
                    <a:pt x="938" y="1244"/>
                  </a:lnTo>
                  <a:lnTo>
                    <a:pt x="938" y="1244"/>
                  </a:lnTo>
                  <a:lnTo>
                    <a:pt x="938" y="1244"/>
                  </a:lnTo>
                  <a:lnTo>
                    <a:pt x="934" y="1238"/>
                  </a:lnTo>
                  <a:lnTo>
                    <a:pt x="934" y="1238"/>
                  </a:lnTo>
                  <a:lnTo>
                    <a:pt x="928" y="1236"/>
                  </a:lnTo>
                  <a:lnTo>
                    <a:pt x="924" y="1234"/>
                  </a:lnTo>
                  <a:lnTo>
                    <a:pt x="924" y="1234"/>
                  </a:lnTo>
                  <a:lnTo>
                    <a:pt x="914" y="1234"/>
                  </a:lnTo>
                  <a:lnTo>
                    <a:pt x="914" y="1234"/>
                  </a:lnTo>
                  <a:lnTo>
                    <a:pt x="902" y="1238"/>
                  </a:lnTo>
                  <a:lnTo>
                    <a:pt x="896" y="1240"/>
                  </a:lnTo>
                  <a:lnTo>
                    <a:pt x="896" y="1240"/>
                  </a:lnTo>
                  <a:lnTo>
                    <a:pt x="890" y="1242"/>
                  </a:lnTo>
                  <a:lnTo>
                    <a:pt x="882" y="1244"/>
                  </a:lnTo>
                  <a:lnTo>
                    <a:pt x="878" y="1244"/>
                  </a:lnTo>
                  <a:lnTo>
                    <a:pt x="878" y="1244"/>
                  </a:lnTo>
                  <a:lnTo>
                    <a:pt x="864" y="1244"/>
                  </a:lnTo>
                  <a:lnTo>
                    <a:pt x="864" y="1244"/>
                  </a:lnTo>
                  <a:lnTo>
                    <a:pt x="852" y="1240"/>
                  </a:lnTo>
                  <a:lnTo>
                    <a:pt x="848" y="1238"/>
                  </a:lnTo>
                  <a:lnTo>
                    <a:pt x="848" y="1238"/>
                  </a:lnTo>
                  <a:lnTo>
                    <a:pt x="836" y="1234"/>
                  </a:lnTo>
                  <a:lnTo>
                    <a:pt x="836" y="1234"/>
                  </a:lnTo>
                  <a:lnTo>
                    <a:pt x="822" y="1234"/>
                  </a:lnTo>
                  <a:lnTo>
                    <a:pt x="800" y="1234"/>
                  </a:lnTo>
                  <a:lnTo>
                    <a:pt x="800" y="1234"/>
                  </a:lnTo>
                  <a:lnTo>
                    <a:pt x="786" y="1234"/>
                  </a:lnTo>
                  <a:lnTo>
                    <a:pt x="786" y="1234"/>
                  </a:lnTo>
                  <a:lnTo>
                    <a:pt x="774" y="1234"/>
                  </a:lnTo>
                  <a:lnTo>
                    <a:pt x="770" y="1234"/>
                  </a:lnTo>
                  <a:lnTo>
                    <a:pt x="770" y="1234"/>
                  </a:lnTo>
                  <a:lnTo>
                    <a:pt x="764" y="1236"/>
                  </a:lnTo>
                  <a:lnTo>
                    <a:pt x="758" y="1238"/>
                  </a:lnTo>
                  <a:lnTo>
                    <a:pt x="758" y="1238"/>
                  </a:lnTo>
                  <a:lnTo>
                    <a:pt x="746" y="1248"/>
                  </a:lnTo>
                  <a:lnTo>
                    <a:pt x="740" y="1250"/>
                  </a:lnTo>
                  <a:lnTo>
                    <a:pt x="740" y="1250"/>
                  </a:lnTo>
                  <a:lnTo>
                    <a:pt x="734" y="1250"/>
                  </a:lnTo>
                  <a:lnTo>
                    <a:pt x="728" y="1248"/>
                  </a:lnTo>
                  <a:lnTo>
                    <a:pt x="728" y="1248"/>
                  </a:lnTo>
                  <a:lnTo>
                    <a:pt x="722" y="1244"/>
                  </a:lnTo>
                  <a:lnTo>
                    <a:pt x="722" y="1244"/>
                  </a:lnTo>
                  <a:lnTo>
                    <a:pt x="716" y="1240"/>
                  </a:lnTo>
                  <a:lnTo>
                    <a:pt x="702" y="1236"/>
                  </a:lnTo>
                  <a:lnTo>
                    <a:pt x="702" y="1236"/>
                  </a:lnTo>
                  <a:lnTo>
                    <a:pt x="696" y="1232"/>
                  </a:lnTo>
                  <a:lnTo>
                    <a:pt x="694" y="1226"/>
                  </a:lnTo>
                  <a:lnTo>
                    <a:pt x="694" y="1222"/>
                  </a:lnTo>
                  <a:lnTo>
                    <a:pt x="694" y="1222"/>
                  </a:lnTo>
                  <a:lnTo>
                    <a:pt x="696" y="1214"/>
                  </a:lnTo>
                  <a:lnTo>
                    <a:pt x="700" y="1208"/>
                  </a:lnTo>
                  <a:lnTo>
                    <a:pt x="708" y="1200"/>
                  </a:lnTo>
                  <a:lnTo>
                    <a:pt x="708" y="1200"/>
                  </a:lnTo>
                  <a:lnTo>
                    <a:pt x="714" y="1194"/>
                  </a:lnTo>
                  <a:lnTo>
                    <a:pt x="714" y="1194"/>
                  </a:lnTo>
                  <a:lnTo>
                    <a:pt x="714" y="1186"/>
                  </a:lnTo>
                  <a:lnTo>
                    <a:pt x="714" y="1172"/>
                  </a:lnTo>
                  <a:lnTo>
                    <a:pt x="714" y="1172"/>
                  </a:lnTo>
                  <a:lnTo>
                    <a:pt x="714" y="1166"/>
                  </a:lnTo>
                  <a:lnTo>
                    <a:pt x="718" y="1160"/>
                  </a:lnTo>
                  <a:lnTo>
                    <a:pt x="718" y="1160"/>
                  </a:lnTo>
                  <a:lnTo>
                    <a:pt x="724" y="1156"/>
                  </a:lnTo>
                  <a:lnTo>
                    <a:pt x="724" y="1156"/>
                  </a:lnTo>
                  <a:lnTo>
                    <a:pt x="728" y="1150"/>
                  </a:lnTo>
                  <a:lnTo>
                    <a:pt x="728" y="1150"/>
                  </a:lnTo>
                  <a:lnTo>
                    <a:pt x="740" y="1142"/>
                  </a:lnTo>
                  <a:lnTo>
                    <a:pt x="746" y="1140"/>
                  </a:lnTo>
                  <a:lnTo>
                    <a:pt x="746" y="1140"/>
                  </a:lnTo>
                  <a:lnTo>
                    <a:pt x="754" y="1136"/>
                  </a:lnTo>
                  <a:lnTo>
                    <a:pt x="760" y="1136"/>
                  </a:lnTo>
                  <a:lnTo>
                    <a:pt x="764" y="1136"/>
                  </a:lnTo>
                  <a:lnTo>
                    <a:pt x="764" y="1136"/>
                  </a:lnTo>
                  <a:lnTo>
                    <a:pt x="772" y="1138"/>
                  </a:lnTo>
                  <a:lnTo>
                    <a:pt x="778" y="1140"/>
                  </a:lnTo>
                  <a:lnTo>
                    <a:pt x="778" y="1140"/>
                  </a:lnTo>
                  <a:lnTo>
                    <a:pt x="780" y="1146"/>
                  </a:lnTo>
                  <a:lnTo>
                    <a:pt x="778" y="1150"/>
                  </a:lnTo>
                  <a:lnTo>
                    <a:pt x="778" y="1150"/>
                  </a:lnTo>
                  <a:lnTo>
                    <a:pt x="776" y="1152"/>
                  </a:lnTo>
                  <a:lnTo>
                    <a:pt x="776" y="1156"/>
                  </a:lnTo>
                  <a:lnTo>
                    <a:pt x="778" y="1160"/>
                  </a:lnTo>
                  <a:lnTo>
                    <a:pt x="786" y="1170"/>
                  </a:lnTo>
                  <a:lnTo>
                    <a:pt x="786" y="1170"/>
                  </a:lnTo>
                  <a:lnTo>
                    <a:pt x="792" y="1172"/>
                  </a:lnTo>
                  <a:lnTo>
                    <a:pt x="800" y="1172"/>
                  </a:lnTo>
                  <a:lnTo>
                    <a:pt x="824" y="1158"/>
                  </a:lnTo>
                  <a:lnTo>
                    <a:pt x="824" y="1158"/>
                  </a:lnTo>
                  <a:lnTo>
                    <a:pt x="832" y="1156"/>
                  </a:lnTo>
                  <a:lnTo>
                    <a:pt x="838" y="1158"/>
                  </a:lnTo>
                  <a:lnTo>
                    <a:pt x="862" y="1164"/>
                  </a:lnTo>
                  <a:lnTo>
                    <a:pt x="862" y="1164"/>
                  </a:lnTo>
                  <a:lnTo>
                    <a:pt x="870" y="1166"/>
                  </a:lnTo>
                  <a:lnTo>
                    <a:pt x="874" y="1172"/>
                  </a:lnTo>
                  <a:lnTo>
                    <a:pt x="886" y="1188"/>
                  </a:lnTo>
                  <a:lnTo>
                    <a:pt x="886" y="1188"/>
                  </a:lnTo>
                  <a:lnTo>
                    <a:pt x="888" y="1194"/>
                  </a:lnTo>
                  <a:lnTo>
                    <a:pt x="890" y="1200"/>
                  </a:lnTo>
                  <a:lnTo>
                    <a:pt x="890" y="1200"/>
                  </a:lnTo>
                  <a:lnTo>
                    <a:pt x="892" y="1204"/>
                  </a:lnTo>
                  <a:lnTo>
                    <a:pt x="894" y="1210"/>
                  </a:lnTo>
                  <a:lnTo>
                    <a:pt x="894" y="1210"/>
                  </a:lnTo>
                  <a:lnTo>
                    <a:pt x="900" y="1212"/>
                  </a:lnTo>
                  <a:lnTo>
                    <a:pt x="908" y="1214"/>
                  </a:lnTo>
                  <a:lnTo>
                    <a:pt x="912" y="1214"/>
                  </a:lnTo>
                  <a:lnTo>
                    <a:pt x="912" y="1214"/>
                  </a:lnTo>
                  <a:lnTo>
                    <a:pt x="918" y="1216"/>
                  </a:lnTo>
                  <a:lnTo>
                    <a:pt x="924" y="1218"/>
                  </a:lnTo>
                  <a:lnTo>
                    <a:pt x="924" y="1218"/>
                  </a:lnTo>
                  <a:lnTo>
                    <a:pt x="932" y="1232"/>
                  </a:lnTo>
                  <a:lnTo>
                    <a:pt x="936" y="1236"/>
                  </a:lnTo>
                  <a:lnTo>
                    <a:pt x="936" y="1236"/>
                  </a:lnTo>
                  <a:lnTo>
                    <a:pt x="938" y="1244"/>
                  </a:lnTo>
                  <a:lnTo>
                    <a:pt x="938" y="1244"/>
                  </a:lnTo>
                  <a:close/>
                  <a:moveTo>
                    <a:pt x="1094" y="1156"/>
                  </a:moveTo>
                  <a:lnTo>
                    <a:pt x="1094" y="1156"/>
                  </a:lnTo>
                  <a:lnTo>
                    <a:pt x="1078" y="1156"/>
                  </a:lnTo>
                  <a:lnTo>
                    <a:pt x="1074" y="1156"/>
                  </a:lnTo>
                  <a:lnTo>
                    <a:pt x="1074" y="1156"/>
                  </a:lnTo>
                  <a:lnTo>
                    <a:pt x="1068" y="1156"/>
                  </a:lnTo>
                  <a:lnTo>
                    <a:pt x="1062" y="1160"/>
                  </a:lnTo>
                  <a:lnTo>
                    <a:pt x="1062" y="1160"/>
                  </a:lnTo>
                  <a:lnTo>
                    <a:pt x="1058" y="1166"/>
                  </a:lnTo>
                  <a:lnTo>
                    <a:pt x="1058" y="1172"/>
                  </a:lnTo>
                  <a:lnTo>
                    <a:pt x="1064" y="1196"/>
                  </a:lnTo>
                  <a:lnTo>
                    <a:pt x="1064" y="1196"/>
                  </a:lnTo>
                  <a:lnTo>
                    <a:pt x="1068" y="1204"/>
                  </a:lnTo>
                  <a:lnTo>
                    <a:pt x="1072" y="1210"/>
                  </a:lnTo>
                  <a:lnTo>
                    <a:pt x="1080" y="1218"/>
                  </a:lnTo>
                  <a:lnTo>
                    <a:pt x="1080" y="1218"/>
                  </a:lnTo>
                  <a:lnTo>
                    <a:pt x="1084" y="1224"/>
                  </a:lnTo>
                  <a:lnTo>
                    <a:pt x="1086" y="1232"/>
                  </a:lnTo>
                  <a:lnTo>
                    <a:pt x="1086" y="1256"/>
                  </a:lnTo>
                  <a:lnTo>
                    <a:pt x="1086" y="1256"/>
                  </a:lnTo>
                  <a:lnTo>
                    <a:pt x="1086" y="1264"/>
                  </a:lnTo>
                  <a:lnTo>
                    <a:pt x="1086" y="1264"/>
                  </a:lnTo>
                  <a:lnTo>
                    <a:pt x="1080" y="1266"/>
                  </a:lnTo>
                  <a:lnTo>
                    <a:pt x="1020" y="1278"/>
                  </a:lnTo>
                  <a:lnTo>
                    <a:pt x="1020" y="1278"/>
                  </a:lnTo>
                  <a:lnTo>
                    <a:pt x="1014" y="1278"/>
                  </a:lnTo>
                  <a:lnTo>
                    <a:pt x="1010" y="1276"/>
                  </a:lnTo>
                  <a:lnTo>
                    <a:pt x="1010" y="1276"/>
                  </a:lnTo>
                  <a:lnTo>
                    <a:pt x="1006" y="1274"/>
                  </a:lnTo>
                  <a:lnTo>
                    <a:pt x="1002" y="1278"/>
                  </a:lnTo>
                  <a:lnTo>
                    <a:pt x="1002" y="1278"/>
                  </a:lnTo>
                  <a:lnTo>
                    <a:pt x="998" y="1280"/>
                  </a:lnTo>
                  <a:lnTo>
                    <a:pt x="990" y="1282"/>
                  </a:lnTo>
                  <a:lnTo>
                    <a:pt x="982" y="1284"/>
                  </a:lnTo>
                  <a:lnTo>
                    <a:pt x="982" y="1284"/>
                  </a:lnTo>
                  <a:lnTo>
                    <a:pt x="976" y="1284"/>
                  </a:lnTo>
                  <a:lnTo>
                    <a:pt x="972" y="1284"/>
                  </a:lnTo>
                  <a:lnTo>
                    <a:pt x="972" y="1284"/>
                  </a:lnTo>
                  <a:lnTo>
                    <a:pt x="962" y="1278"/>
                  </a:lnTo>
                  <a:lnTo>
                    <a:pt x="962" y="1278"/>
                  </a:lnTo>
                  <a:lnTo>
                    <a:pt x="958" y="1272"/>
                  </a:lnTo>
                  <a:lnTo>
                    <a:pt x="958" y="1272"/>
                  </a:lnTo>
                  <a:lnTo>
                    <a:pt x="954" y="1268"/>
                  </a:lnTo>
                  <a:lnTo>
                    <a:pt x="954" y="1268"/>
                  </a:lnTo>
                  <a:lnTo>
                    <a:pt x="954" y="1266"/>
                  </a:lnTo>
                  <a:lnTo>
                    <a:pt x="954" y="1264"/>
                  </a:lnTo>
                  <a:lnTo>
                    <a:pt x="960" y="1264"/>
                  </a:lnTo>
                  <a:lnTo>
                    <a:pt x="960" y="1264"/>
                  </a:lnTo>
                  <a:lnTo>
                    <a:pt x="960" y="1264"/>
                  </a:lnTo>
                  <a:lnTo>
                    <a:pt x="968" y="1262"/>
                  </a:lnTo>
                  <a:lnTo>
                    <a:pt x="976" y="1260"/>
                  </a:lnTo>
                  <a:lnTo>
                    <a:pt x="980" y="1256"/>
                  </a:lnTo>
                  <a:lnTo>
                    <a:pt x="980" y="1256"/>
                  </a:lnTo>
                  <a:lnTo>
                    <a:pt x="986" y="1256"/>
                  </a:lnTo>
                  <a:lnTo>
                    <a:pt x="992" y="1258"/>
                  </a:lnTo>
                  <a:lnTo>
                    <a:pt x="992" y="1258"/>
                  </a:lnTo>
                  <a:lnTo>
                    <a:pt x="996" y="1264"/>
                  </a:lnTo>
                  <a:lnTo>
                    <a:pt x="998" y="1268"/>
                  </a:lnTo>
                  <a:lnTo>
                    <a:pt x="998" y="1268"/>
                  </a:lnTo>
                  <a:lnTo>
                    <a:pt x="998" y="1270"/>
                  </a:lnTo>
                  <a:lnTo>
                    <a:pt x="998" y="1270"/>
                  </a:lnTo>
                  <a:lnTo>
                    <a:pt x="1002" y="1266"/>
                  </a:lnTo>
                  <a:lnTo>
                    <a:pt x="1004" y="1260"/>
                  </a:lnTo>
                  <a:lnTo>
                    <a:pt x="1004" y="1260"/>
                  </a:lnTo>
                  <a:lnTo>
                    <a:pt x="1012" y="1248"/>
                  </a:lnTo>
                  <a:lnTo>
                    <a:pt x="1022" y="1240"/>
                  </a:lnTo>
                  <a:lnTo>
                    <a:pt x="1022" y="1240"/>
                  </a:lnTo>
                  <a:lnTo>
                    <a:pt x="1024" y="1234"/>
                  </a:lnTo>
                  <a:lnTo>
                    <a:pt x="1024" y="1226"/>
                  </a:lnTo>
                  <a:lnTo>
                    <a:pt x="1010" y="1202"/>
                  </a:lnTo>
                  <a:lnTo>
                    <a:pt x="1010" y="1202"/>
                  </a:lnTo>
                  <a:lnTo>
                    <a:pt x="1002" y="1188"/>
                  </a:lnTo>
                  <a:lnTo>
                    <a:pt x="974" y="1152"/>
                  </a:lnTo>
                  <a:lnTo>
                    <a:pt x="974" y="1152"/>
                  </a:lnTo>
                  <a:lnTo>
                    <a:pt x="970" y="1146"/>
                  </a:lnTo>
                  <a:lnTo>
                    <a:pt x="972" y="1138"/>
                  </a:lnTo>
                  <a:lnTo>
                    <a:pt x="984" y="1122"/>
                  </a:lnTo>
                  <a:lnTo>
                    <a:pt x="984" y="1122"/>
                  </a:lnTo>
                  <a:lnTo>
                    <a:pt x="988" y="1118"/>
                  </a:lnTo>
                  <a:lnTo>
                    <a:pt x="994" y="1112"/>
                  </a:lnTo>
                  <a:lnTo>
                    <a:pt x="1000" y="1110"/>
                  </a:lnTo>
                  <a:lnTo>
                    <a:pt x="1000" y="1110"/>
                  </a:lnTo>
                  <a:lnTo>
                    <a:pt x="1006" y="1108"/>
                  </a:lnTo>
                  <a:lnTo>
                    <a:pt x="1012" y="1112"/>
                  </a:lnTo>
                  <a:lnTo>
                    <a:pt x="1012" y="1112"/>
                  </a:lnTo>
                  <a:lnTo>
                    <a:pt x="1018" y="1114"/>
                  </a:lnTo>
                  <a:lnTo>
                    <a:pt x="1026" y="1116"/>
                  </a:lnTo>
                  <a:lnTo>
                    <a:pt x="1048" y="1116"/>
                  </a:lnTo>
                  <a:lnTo>
                    <a:pt x="1048" y="1116"/>
                  </a:lnTo>
                  <a:lnTo>
                    <a:pt x="1064" y="1116"/>
                  </a:lnTo>
                  <a:lnTo>
                    <a:pt x="1078" y="1116"/>
                  </a:lnTo>
                  <a:lnTo>
                    <a:pt x="1078" y="1116"/>
                  </a:lnTo>
                  <a:lnTo>
                    <a:pt x="1084" y="1118"/>
                  </a:lnTo>
                  <a:lnTo>
                    <a:pt x="1090" y="1122"/>
                  </a:lnTo>
                  <a:lnTo>
                    <a:pt x="1110" y="1148"/>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6" y="358"/>
                  </a:lnTo>
                  <a:lnTo>
                    <a:pt x="1108" y="362"/>
                  </a:lnTo>
                  <a:lnTo>
                    <a:pt x="1112" y="366"/>
                  </a:lnTo>
                  <a:lnTo>
                    <a:pt x="1118" y="368"/>
                  </a:lnTo>
                  <a:lnTo>
                    <a:pt x="1118" y="368"/>
                  </a:lnTo>
                  <a:lnTo>
                    <a:pt x="1124" y="372"/>
                  </a:lnTo>
                  <a:lnTo>
                    <a:pt x="1132" y="372"/>
                  </a:lnTo>
                  <a:lnTo>
                    <a:pt x="1156" y="372"/>
                  </a:lnTo>
                  <a:lnTo>
                    <a:pt x="1156" y="372"/>
                  </a:lnTo>
                  <a:lnTo>
                    <a:pt x="1158" y="372"/>
                  </a:lnTo>
                  <a:lnTo>
                    <a:pt x="1160" y="370"/>
                  </a:lnTo>
                  <a:lnTo>
                    <a:pt x="1160" y="368"/>
                  </a:lnTo>
                  <a:lnTo>
                    <a:pt x="1158" y="366"/>
                  </a:lnTo>
                  <a:lnTo>
                    <a:pt x="1150" y="358"/>
                  </a:lnTo>
                  <a:lnTo>
                    <a:pt x="1150" y="358"/>
                  </a:lnTo>
                  <a:lnTo>
                    <a:pt x="1146" y="352"/>
                  </a:lnTo>
                  <a:lnTo>
                    <a:pt x="1142" y="346"/>
                  </a:lnTo>
                  <a:lnTo>
                    <a:pt x="1128" y="302"/>
                  </a:lnTo>
                  <a:lnTo>
                    <a:pt x="1128" y="302"/>
                  </a:lnTo>
                  <a:lnTo>
                    <a:pt x="1126" y="294"/>
                  </a:lnTo>
                  <a:lnTo>
                    <a:pt x="1128" y="286"/>
                  </a:lnTo>
                  <a:lnTo>
                    <a:pt x="1140" y="262"/>
                  </a:lnTo>
                  <a:lnTo>
                    <a:pt x="1140" y="262"/>
                  </a:lnTo>
                  <a:lnTo>
                    <a:pt x="1148" y="248"/>
                  </a:lnTo>
                  <a:lnTo>
                    <a:pt x="1180" y="184"/>
                  </a:lnTo>
                  <a:lnTo>
                    <a:pt x="1180" y="184"/>
                  </a:lnTo>
                  <a:lnTo>
                    <a:pt x="1184" y="178"/>
                  </a:lnTo>
                  <a:lnTo>
                    <a:pt x="1190" y="172"/>
                  </a:lnTo>
                  <a:lnTo>
                    <a:pt x="1216" y="152"/>
                  </a:lnTo>
                  <a:lnTo>
                    <a:pt x="1216" y="152"/>
                  </a:lnTo>
                  <a:lnTo>
                    <a:pt x="1226" y="140"/>
                  </a:lnTo>
                  <a:lnTo>
                    <a:pt x="1238" y="124"/>
                  </a:lnTo>
                  <a:lnTo>
                    <a:pt x="1238" y="124"/>
                  </a:lnTo>
                  <a:lnTo>
                    <a:pt x="1244" y="120"/>
                  </a:lnTo>
                  <a:lnTo>
                    <a:pt x="1250" y="116"/>
                  </a:lnTo>
                  <a:lnTo>
                    <a:pt x="1264" y="110"/>
                  </a:lnTo>
                  <a:lnTo>
                    <a:pt x="1264" y="110"/>
                  </a:lnTo>
                  <a:lnTo>
                    <a:pt x="1278" y="104"/>
                  </a:lnTo>
                  <a:lnTo>
                    <a:pt x="1294" y="94"/>
                  </a:lnTo>
                  <a:lnTo>
                    <a:pt x="1294" y="94"/>
                  </a:lnTo>
                  <a:lnTo>
                    <a:pt x="1306" y="84"/>
                  </a:lnTo>
                  <a:lnTo>
                    <a:pt x="1334" y="56"/>
                  </a:lnTo>
                  <a:lnTo>
                    <a:pt x="1334" y="56"/>
                  </a:lnTo>
                  <a:lnTo>
                    <a:pt x="1338" y="50"/>
                  </a:lnTo>
                  <a:lnTo>
                    <a:pt x="1336" y="42"/>
                  </a:lnTo>
                  <a:lnTo>
                    <a:pt x="1334" y="38"/>
                  </a:lnTo>
                  <a:lnTo>
                    <a:pt x="1334" y="38"/>
                  </a:lnTo>
                  <a:lnTo>
                    <a:pt x="1328" y="32"/>
                  </a:lnTo>
                  <a:lnTo>
                    <a:pt x="1322" y="30"/>
                  </a:lnTo>
                  <a:lnTo>
                    <a:pt x="1308" y="30"/>
                  </a:lnTo>
                  <a:lnTo>
                    <a:pt x="1308" y="30"/>
                  </a:lnTo>
                  <a:lnTo>
                    <a:pt x="1302" y="32"/>
                  </a:lnTo>
                  <a:lnTo>
                    <a:pt x="1296" y="36"/>
                  </a:lnTo>
                  <a:lnTo>
                    <a:pt x="1286" y="44"/>
                  </a:lnTo>
                  <a:lnTo>
                    <a:pt x="1286" y="44"/>
                  </a:lnTo>
                  <a:lnTo>
                    <a:pt x="1276" y="54"/>
                  </a:lnTo>
                  <a:lnTo>
                    <a:pt x="1276" y="54"/>
                  </a:lnTo>
                  <a:lnTo>
                    <a:pt x="1270" y="58"/>
                  </a:lnTo>
                  <a:lnTo>
                    <a:pt x="1264" y="62"/>
                  </a:lnTo>
                  <a:lnTo>
                    <a:pt x="1250" y="66"/>
                  </a:lnTo>
                  <a:lnTo>
                    <a:pt x="1250" y="66"/>
                  </a:lnTo>
                  <a:lnTo>
                    <a:pt x="1234" y="70"/>
                  </a:lnTo>
                  <a:lnTo>
                    <a:pt x="1220" y="70"/>
                  </a:lnTo>
                  <a:lnTo>
                    <a:pt x="1220" y="70"/>
                  </a:lnTo>
                  <a:lnTo>
                    <a:pt x="1214" y="70"/>
                  </a:lnTo>
                  <a:lnTo>
                    <a:pt x="1208" y="74"/>
                  </a:lnTo>
                  <a:lnTo>
                    <a:pt x="1208" y="74"/>
                  </a:lnTo>
                  <a:lnTo>
                    <a:pt x="1198" y="84"/>
                  </a:lnTo>
                  <a:lnTo>
                    <a:pt x="1198" y="84"/>
                  </a:lnTo>
                  <a:lnTo>
                    <a:pt x="1188" y="94"/>
                  </a:lnTo>
                  <a:lnTo>
                    <a:pt x="1160" y="122"/>
                  </a:lnTo>
                  <a:lnTo>
                    <a:pt x="1160" y="122"/>
                  </a:lnTo>
                  <a:lnTo>
                    <a:pt x="1146" y="132"/>
                  </a:lnTo>
                  <a:lnTo>
                    <a:pt x="1142" y="134"/>
                  </a:lnTo>
                  <a:lnTo>
                    <a:pt x="1142" y="134"/>
                  </a:lnTo>
                  <a:lnTo>
                    <a:pt x="1136" y="140"/>
                  </a:lnTo>
                  <a:lnTo>
                    <a:pt x="1134" y="146"/>
                  </a:lnTo>
                  <a:lnTo>
                    <a:pt x="1134" y="160"/>
                  </a:lnTo>
                  <a:lnTo>
                    <a:pt x="1134" y="160"/>
                  </a:lnTo>
                  <a:lnTo>
                    <a:pt x="1132" y="166"/>
                  </a:lnTo>
                  <a:lnTo>
                    <a:pt x="1128" y="170"/>
                  </a:lnTo>
                  <a:lnTo>
                    <a:pt x="1122" y="174"/>
                  </a:lnTo>
                  <a:lnTo>
                    <a:pt x="1122" y="174"/>
                  </a:lnTo>
                  <a:lnTo>
                    <a:pt x="1116" y="178"/>
                  </a:lnTo>
                  <a:lnTo>
                    <a:pt x="1110" y="184"/>
                  </a:lnTo>
                  <a:lnTo>
                    <a:pt x="1100" y="200"/>
                  </a:lnTo>
                  <a:lnTo>
                    <a:pt x="1100" y="200"/>
                  </a:lnTo>
                  <a:lnTo>
                    <a:pt x="1096" y="206"/>
                  </a:lnTo>
                  <a:lnTo>
                    <a:pt x="1096" y="214"/>
                  </a:lnTo>
                  <a:lnTo>
                    <a:pt x="1096" y="218"/>
                  </a:lnTo>
                  <a:lnTo>
                    <a:pt x="1096" y="218"/>
                  </a:lnTo>
                  <a:lnTo>
                    <a:pt x="1094" y="226"/>
                  </a:lnTo>
                  <a:lnTo>
                    <a:pt x="1092" y="232"/>
                  </a:lnTo>
                  <a:lnTo>
                    <a:pt x="1090" y="238"/>
                  </a:lnTo>
                  <a:lnTo>
                    <a:pt x="1090" y="238"/>
                  </a:lnTo>
                  <a:lnTo>
                    <a:pt x="1082" y="252"/>
                  </a:lnTo>
                  <a:lnTo>
                    <a:pt x="1080" y="258"/>
                  </a:lnTo>
                  <a:lnTo>
                    <a:pt x="1080" y="258"/>
                  </a:lnTo>
                  <a:lnTo>
                    <a:pt x="1076" y="266"/>
                  </a:lnTo>
                  <a:lnTo>
                    <a:pt x="1076" y="272"/>
                  </a:lnTo>
                  <a:lnTo>
                    <a:pt x="1076" y="286"/>
                  </a:lnTo>
                  <a:lnTo>
                    <a:pt x="1076" y="286"/>
                  </a:lnTo>
                  <a:lnTo>
                    <a:pt x="1074" y="294"/>
                  </a:lnTo>
                  <a:lnTo>
                    <a:pt x="1072" y="302"/>
                  </a:lnTo>
                  <a:lnTo>
                    <a:pt x="1070" y="306"/>
                  </a:lnTo>
                  <a:lnTo>
                    <a:pt x="1070" y="306"/>
                  </a:lnTo>
                  <a:lnTo>
                    <a:pt x="1068" y="314"/>
                  </a:lnTo>
                  <a:lnTo>
                    <a:pt x="1068" y="322"/>
                  </a:lnTo>
                  <a:lnTo>
                    <a:pt x="1074" y="336"/>
                  </a:lnTo>
                  <a:lnTo>
                    <a:pt x="1074" y="336"/>
                  </a:lnTo>
                  <a:lnTo>
                    <a:pt x="1078" y="342"/>
                  </a:lnTo>
                  <a:lnTo>
                    <a:pt x="1084" y="346"/>
                  </a:lnTo>
                  <a:lnTo>
                    <a:pt x="1098" y="350"/>
                  </a:lnTo>
                  <a:close/>
                  <a:moveTo>
                    <a:pt x="148" y="1002"/>
                  </a:moveTo>
                  <a:lnTo>
                    <a:pt x="148" y="1002"/>
                  </a:lnTo>
                  <a:lnTo>
                    <a:pt x="162" y="994"/>
                  </a:lnTo>
                  <a:lnTo>
                    <a:pt x="168" y="992"/>
                  </a:lnTo>
                  <a:lnTo>
                    <a:pt x="168" y="992"/>
                  </a:lnTo>
                  <a:lnTo>
                    <a:pt x="172" y="988"/>
                  </a:lnTo>
                  <a:lnTo>
                    <a:pt x="174" y="980"/>
                  </a:lnTo>
                  <a:lnTo>
                    <a:pt x="174" y="978"/>
                  </a:lnTo>
                  <a:lnTo>
                    <a:pt x="174" y="978"/>
                  </a:lnTo>
                  <a:lnTo>
                    <a:pt x="174" y="962"/>
                  </a:lnTo>
                  <a:lnTo>
                    <a:pt x="174" y="958"/>
                  </a:lnTo>
                  <a:lnTo>
                    <a:pt x="174" y="958"/>
                  </a:lnTo>
                  <a:lnTo>
                    <a:pt x="176" y="950"/>
                  </a:lnTo>
                  <a:lnTo>
                    <a:pt x="180" y="944"/>
                  </a:lnTo>
                  <a:lnTo>
                    <a:pt x="180" y="944"/>
                  </a:lnTo>
                  <a:lnTo>
                    <a:pt x="182" y="940"/>
                  </a:lnTo>
                  <a:lnTo>
                    <a:pt x="180" y="936"/>
                  </a:lnTo>
                  <a:lnTo>
                    <a:pt x="180" y="936"/>
                  </a:lnTo>
                  <a:lnTo>
                    <a:pt x="176" y="930"/>
                  </a:lnTo>
                  <a:lnTo>
                    <a:pt x="174" y="926"/>
                  </a:lnTo>
                  <a:lnTo>
                    <a:pt x="174" y="926"/>
                  </a:lnTo>
                  <a:lnTo>
                    <a:pt x="172" y="922"/>
                  </a:lnTo>
                  <a:lnTo>
                    <a:pt x="170" y="920"/>
                  </a:lnTo>
                  <a:lnTo>
                    <a:pt x="170" y="920"/>
                  </a:lnTo>
                  <a:lnTo>
                    <a:pt x="164" y="920"/>
                  </a:lnTo>
                  <a:lnTo>
                    <a:pt x="160" y="916"/>
                  </a:lnTo>
                  <a:lnTo>
                    <a:pt x="160" y="916"/>
                  </a:lnTo>
                  <a:lnTo>
                    <a:pt x="158" y="914"/>
                  </a:lnTo>
                  <a:lnTo>
                    <a:pt x="154" y="914"/>
                  </a:lnTo>
                  <a:lnTo>
                    <a:pt x="148" y="916"/>
                  </a:lnTo>
                  <a:lnTo>
                    <a:pt x="140" y="924"/>
                  </a:lnTo>
                  <a:lnTo>
                    <a:pt x="140" y="924"/>
                  </a:lnTo>
                  <a:lnTo>
                    <a:pt x="136" y="930"/>
                  </a:lnTo>
                  <a:lnTo>
                    <a:pt x="134" y="936"/>
                  </a:lnTo>
                  <a:lnTo>
                    <a:pt x="134" y="936"/>
                  </a:lnTo>
                  <a:lnTo>
                    <a:pt x="132" y="938"/>
                  </a:lnTo>
                  <a:lnTo>
                    <a:pt x="126" y="940"/>
                  </a:lnTo>
                  <a:lnTo>
                    <a:pt x="124" y="940"/>
                  </a:lnTo>
                  <a:lnTo>
                    <a:pt x="124" y="940"/>
                  </a:lnTo>
                  <a:lnTo>
                    <a:pt x="120" y="940"/>
                  </a:lnTo>
                  <a:lnTo>
                    <a:pt x="118" y="942"/>
                  </a:lnTo>
                  <a:lnTo>
                    <a:pt x="118" y="944"/>
                  </a:lnTo>
                  <a:lnTo>
                    <a:pt x="118" y="948"/>
                  </a:lnTo>
                  <a:lnTo>
                    <a:pt x="122" y="952"/>
                  </a:lnTo>
                  <a:lnTo>
                    <a:pt x="122" y="952"/>
                  </a:lnTo>
                  <a:lnTo>
                    <a:pt x="122" y="958"/>
                  </a:lnTo>
                  <a:lnTo>
                    <a:pt x="122" y="958"/>
                  </a:lnTo>
                  <a:lnTo>
                    <a:pt x="120" y="960"/>
                  </a:lnTo>
                  <a:lnTo>
                    <a:pt x="120" y="960"/>
                  </a:lnTo>
                  <a:lnTo>
                    <a:pt x="118" y="960"/>
                  </a:lnTo>
                  <a:lnTo>
                    <a:pt x="120" y="964"/>
                  </a:lnTo>
                  <a:lnTo>
                    <a:pt x="120" y="964"/>
                  </a:lnTo>
                  <a:lnTo>
                    <a:pt x="124" y="970"/>
                  </a:lnTo>
                  <a:lnTo>
                    <a:pt x="124" y="974"/>
                  </a:lnTo>
                  <a:lnTo>
                    <a:pt x="124" y="974"/>
                  </a:lnTo>
                  <a:lnTo>
                    <a:pt x="124" y="978"/>
                  </a:lnTo>
                  <a:lnTo>
                    <a:pt x="120" y="984"/>
                  </a:lnTo>
                  <a:lnTo>
                    <a:pt x="120" y="984"/>
                  </a:lnTo>
                  <a:lnTo>
                    <a:pt x="116" y="988"/>
                  </a:lnTo>
                  <a:lnTo>
                    <a:pt x="116" y="994"/>
                  </a:lnTo>
                  <a:lnTo>
                    <a:pt x="116" y="994"/>
                  </a:lnTo>
                  <a:lnTo>
                    <a:pt x="116" y="1004"/>
                  </a:lnTo>
                  <a:lnTo>
                    <a:pt x="116" y="1004"/>
                  </a:lnTo>
                  <a:lnTo>
                    <a:pt x="116" y="1008"/>
                  </a:lnTo>
                  <a:lnTo>
                    <a:pt x="120" y="1012"/>
                  </a:lnTo>
                  <a:lnTo>
                    <a:pt x="120" y="1012"/>
                  </a:lnTo>
                  <a:lnTo>
                    <a:pt x="126" y="1016"/>
                  </a:lnTo>
                  <a:lnTo>
                    <a:pt x="132" y="1014"/>
                  </a:lnTo>
                  <a:lnTo>
                    <a:pt x="148" y="1002"/>
                  </a:lnTo>
                  <a:close/>
                  <a:moveTo>
                    <a:pt x="1506" y="1812"/>
                  </a:moveTo>
                  <a:lnTo>
                    <a:pt x="1506" y="1812"/>
                  </a:lnTo>
                  <a:lnTo>
                    <a:pt x="1506" y="1828"/>
                  </a:lnTo>
                  <a:lnTo>
                    <a:pt x="1506" y="1832"/>
                  </a:lnTo>
                  <a:lnTo>
                    <a:pt x="1506" y="1832"/>
                  </a:lnTo>
                  <a:lnTo>
                    <a:pt x="1508" y="1836"/>
                  </a:lnTo>
                  <a:lnTo>
                    <a:pt x="1510" y="1838"/>
                  </a:lnTo>
                  <a:lnTo>
                    <a:pt x="1512" y="1840"/>
                  </a:lnTo>
                  <a:lnTo>
                    <a:pt x="1514" y="1840"/>
                  </a:lnTo>
                  <a:lnTo>
                    <a:pt x="1518" y="1840"/>
                  </a:lnTo>
                  <a:lnTo>
                    <a:pt x="1518" y="1840"/>
                  </a:lnTo>
                  <a:lnTo>
                    <a:pt x="1524" y="1838"/>
                  </a:lnTo>
                  <a:lnTo>
                    <a:pt x="1530" y="1834"/>
                  </a:lnTo>
                  <a:lnTo>
                    <a:pt x="1532" y="1828"/>
                  </a:lnTo>
                  <a:lnTo>
                    <a:pt x="1532" y="1828"/>
                  </a:lnTo>
                  <a:lnTo>
                    <a:pt x="1532" y="1822"/>
                  </a:lnTo>
                  <a:lnTo>
                    <a:pt x="1530" y="1816"/>
                  </a:lnTo>
                  <a:lnTo>
                    <a:pt x="1514" y="180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92" y="1964"/>
                  </a:lnTo>
                  <a:lnTo>
                    <a:pt x="1884" y="1952"/>
                  </a:lnTo>
                  <a:lnTo>
                    <a:pt x="1884" y="1952"/>
                  </a:lnTo>
                  <a:lnTo>
                    <a:pt x="1872" y="1942"/>
                  </a:lnTo>
                  <a:lnTo>
                    <a:pt x="1846" y="1914"/>
                  </a:lnTo>
                  <a:lnTo>
                    <a:pt x="1846" y="1914"/>
                  </a:lnTo>
                  <a:lnTo>
                    <a:pt x="1832" y="1904"/>
                  </a:lnTo>
                  <a:lnTo>
                    <a:pt x="1826" y="1902"/>
                  </a:lnTo>
                  <a:lnTo>
                    <a:pt x="1826" y="1902"/>
                  </a:lnTo>
                  <a:lnTo>
                    <a:pt x="1812" y="1896"/>
                  </a:lnTo>
                  <a:lnTo>
                    <a:pt x="1808" y="1892"/>
                  </a:lnTo>
                  <a:lnTo>
                    <a:pt x="1808" y="1892"/>
                  </a:lnTo>
                  <a:lnTo>
                    <a:pt x="1800" y="1888"/>
                  </a:lnTo>
                  <a:lnTo>
                    <a:pt x="1796" y="1882"/>
                  </a:lnTo>
                  <a:lnTo>
                    <a:pt x="1784" y="1866"/>
                  </a:lnTo>
                  <a:lnTo>
                    <a:pt x="1784" y="1866"/>
                  </a:lnTo>
                  <a:lnTo>
                    <a:pt x="1780" y="1862"/>
                  </a:lnTo>
                  <a:lnTo>
                    <a:pt x="1772" y="1860"/>
                  </a:lnTo>
                  <a:lnTo>
                    <a:pt x="1768" y="1860"/>
                  </a:lnTo>
                  <a:lnTo>
                    <a:pt x="1768" y="1860"/>
                  </a:lnTo>
                  <a:lnTo>
                    <a:pt x="1766" y="1860"/>
                  </a:lnTo>
                  <a:lnTo>
                    <a:pt x="1764" y="1862"/>
                  </a:lnTo>
                  <a:lnTo>
                    <a:pt x="1762" y="1864"/>
                  </a:lnTo>
                  <a:lnTo>
                    <a:pt x="1762" y="1868"/>
                  </a:lnTo>
                  <a:lnTo>
                    <a:pt x="1768" y="1890"/>
                  </a:lnTo>
                  <a:lnTo>
                    <a:pt x="1768" y="1890"/>
                  </a:lnTo>
                  <a:lnTo>
                    <a:pt x="1772" y="1898"/>
                  </a:lnTo>
                  <a:lnTo>
                    <a:pt x="1776" y="1904"/>
                  </a:lnTo>
                  <a:lnTo>
                    <a:pt x="1784" y="1912"/>
                  </a:lnTo>
                  <a:lnTo>
                    <a:pt x="1784" y="1912"/>
                  </a:lnTo>
                  <a:lnTo>
                    <a:pt x="1796" y="1924"/>
                  </a:lnTo>
                  <a:lnTo>
                    <a:pt x="1804" y="1932"/>
                  </a:lnTo>
                  <a:lnTo>
                    <a:pt x="1804" y="1932"/>
                  </a:lnTo>
                  <a:lnTo>
                    <a:pt x="1814" y="1942"/>
                  </a:lnTo>
                  <a:lnTo>
                    <a:pt x="1814" y="1942"/>
                  </a:lnTo>
                  <a:lnTo>
                    <a:pt x="1824" y="1956"/>
                  </a:lnTo>
                  <a:lnTo>
                    <a:pt x="1836" y="1980"/>
                  </a:lnTo>
                  <a:lnTo>
                    <a:pt x="1836" y="1980"/>
                  </a:lnTo>
                  <a:lnTo>
                    <a:pt x="1840" y="1986"/>
                  </a:lnTo>
                  <a:lnTo>
                    <a:pt x="1846" y="1992"/>
                  </a:lnTo>
                  <a:lnTo>
                    <a:pt x="1862" y="2002"/>
                  </a:lnTo>
                  <a:lnTo>
                    <a:pt x="1862" y="2002"/>
                  </a:lnTo>
                  <a:lnTo>
                    <a:pt x="1876" y="2012"/>
                  </a:lnTo>
                  <a:lnTo>
                    <a:pt x="1892" y="2022"/>
                  </a:lnTo>
                  <a:lnTo>
                    <a:pt x="1892" y="2022"/>
                  </a:lnTo>
                  <a:lnTo>
                    <a:pt x="1898" y="2024"/>
                  </a:lnTo>
                  <a:lnTo>
                    <a:pt x="1906" y="2022"/>
                  </a:lnTo>
                  <a:lnTo>
                    <a:pt x="1910" y="2020"/>
                  </a:lnTo>
                  <a:lnTo>
                    <a:pt x="1910" y="2020"/>
                  </a:lnTo>
                  <a:lnTo>
                    <a:pt x="1916" y="2016"/>
                  </a:lnTo>
                  <a:lnTo>
                    <a:pt x="1916" y="2008"/>
                  </a:lnTo>
                  <a:lnTo>
                    <a:pt x="1910" y="1994"/>
                  </a:lnTo>
                  <a:close/>
                  <a:moveTo>
                    <a:pt x="1004" y="2148"/>
                  </a:moveTo>
                  <a:lnTo>
                    <a:pt x="1004" y="2148"/>
                  </a:lnTo>
                  <a:lnTo>
                    <a:pt x="998" y="2154"/>
                  </a:lnTo>
                  <a:lnTo>
                    <a:pt x="994" y="2160"/>
                  </a:lnTo>
                  <a:lnTo>
                    <a:pt x="982" y="2176"/>
                  </a:lnTo>
                  <a:lnTo>
                    <a:pt x="982" y="2176"/>
                  </a:lnTo>
                  <a:lnTo>
                    <a:pt x="978" y="2182"/>
                  </a:lnTo>
                  <a:lnTo>
                    <a:pt x="970" y="2186"/>
                  </a:lnTo>
                  <a:lnTo>
                    <a:pt x="966" y="2188"/>
                  </a:lnTo>
                  <a:lnTo>
                    <a:pt x="966" y="2188"/>
                  </a:lnTo>
                  <a:lnTo>
                    <a:pt x="954" y="2198"/>
                  </a:lnTo>
                  <a:lnTo>
                    <a:pt x="954" y="2198"/>
                  </a:lnTo>
                  <a:lnTo>
                    <a:pt x="950" y="2202"/>
                  </a:lnTo>
                  <a:lnTo>
                    <a:pt x="950" y="2210"/>
                  </a:lnTo>
                  <a:lnTo>
                    <a:pt x="956" y="2234"/>
                  </a:lnTo>
                  <a:lnTo>
                    <a:pt x="956" y="2234"/>
                  </a:lnTo>
                  <a:lnTo>
                    <a:pt x="958" y="2242"/>
                  </a:lnTo>
                  <a:lnTo>
                    <a:pt x="956" y="2248"/>
                  </a:lnTo>
                  <a:lnTo>
                    <a:pt x="952" y="2264"/>
                  </a:lnTo>
                  <a:lnTo>
                    <a:pt x="952" y="2264"/>
                  </a:lnTo>
                  <a:lnTo>
                    <a:pt x="946" y="2278"/>
                  </a:lnTo>
                  <a:lnTo>
                    <a:pt x="942" y="2284"/>
                  </a:lnTo>
                  <a:lnTo>
                    <a:pt x="942" y="2284"/>
                  </a:lnTo>
                  <a:lnTo>
                    <a:pt x="940" y="2290"/>
                  </a:lnTo>
                  <a:lnTo>
                    <a:pt x="938" y="2298"/>
                  </a:lnTo>
                  <a:lnTo>
                    <a:pt x="938" y="2302"/>
                  </a:lnTo>
                  <a:lnTo>
                    <a:pt x="938" y="2302"/>
                  </a:lnTo>
                  <a:lnTo>
                    <a:pt x="938" y="2318"/>
                  </a:lnTo>
                  <a:lnTo>
                    <a:pt x="938" y="2322"/>
                  </a:lnTo>
                  <a:lnTo>
                    <a:pt x="938" y="2322"/>
                  </a:lnTo>
                  <a:lnTo>
                    <a:pt x="940" y="2328"/>
                  </a:lnTo>
                  <a:lnTo>
                    <a:pt x="944" y="2336"/>
                  </a:lnTo>
                  <a:lnTo>
                    <a:pt x="952" y="2344"/>
                  </a:lnTo>
                  <a:lnTo>
                    <a:pt x="952" y="2344"/>
                  </a:lnTo>
                  <a:lnTo>
                    <a:pt x="958" y="2346"/>
                  </a:lnTo>
                  <a:lnTo>
                    <a:pt x="966" y="2346"/>
                  </a:lnTo>
                  <a:lnTo>
                    <a:pt x="970" y="2342"/>
                  </a:lnTo>
                  <a:lnTo>
                    <a:pt x="970" y="2342"/>
                  </a:lnTo>
                  <a:lnTo>
                    <a:pt x="978" y="2340"/>
                  </a:lnTo>
                  <a:lnTo>
                    <a:pt x="986" y="2340"/>
                  </a:lnTo>
                  <a:lnTo>
                    <a:pt x="990" y="2340"/>
                  </a:lnTo>
                  <a:lnTo>
                    <a:pt x="990" y="2340"/>
                  </a:lnTo>
                  <a:lnTo>
                    <a:pt x="996" y="2338"/>
                  </a:lnTo>
                  <a:lnTo>
                    <a:pt x="1000" y="2332"/>
                  </a:lnTo>
                  <a:lnTo>
                    <a:pt x="1034" y="2210"/>
                  </a:lnTo>
                  <a:lnTo>
                    <a:pt x="1034" y="2210"/>
                  </a:lnTo>
                  <a:lnTo>
                    <a:pt x="1036" y="2194"/>
                  </a:lnTo>
                  <a:lnTo>
                    <a:pt x="1036" y="2190"/>
                  </a:lnTo>
                  <a:lnTo>
                    <a:pt x="1036" y="2190"/>
                  </a:lnTo>
                  <a:lnTo>
                    <a:pt x="1036" y="2174"/>
                  </a:lnTo>
                  <a:lnTo>
                    <a:pt x="1036" y="2160"/>
                  </a:lnTo>
                  <a:lnTo>
                    <a:pt x="1036" y="2160"/>
                  </a:lnTo>
                  <a:lnTo>
                    <a:pt x="1036" y="2154"/>
                  </a:lnTo>
                  <a:lnTo>
                    <a:pt x="1034" y="2146"/>
                  </a:lnTo>
                  <a:lnTo>
                    <a:pt x="1030" y="2140"/>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88" y="900"/>
                  </a:lnTo>
                  <a:lnTo>
                    <a:pt x="192" y="902"/>
                  </a:lnTo>
                  <a:lnTo>
                    <a:pt x="194" y="908"/>
                  </a:lnTo>
                  <a:lnTo>
                    <a:pt x="194" y="912"/>
                  </a:lnTo>
                  <a:lnTo>
                    <a:pt x="194" y="912"/>
                  </a:lnTo>
                  <a:lnTo>
                    <a:pt x="194" y="926"/>
                  </a:lnTo>
                  <a:lnTo>
                    <a:pt x="194" y="926"/>
                  </a:lnTo>
                  <a:lnTo>
                    <a:pt x="194" y="928"/>
                  </a:lnTo>
                  <a:lnTo>
                    <a:pt x="198" y="930"/>
                  </a:lnTo>
                  <a:lnTo>
                    <a:pt x="198" y="930"/>
                  </a:lnTo>
                  <a:lnTo>
                    <a:pt x="208" y="930"/>
                  </a:lnTo>
                  <a:lnTo>
                    <a:pt x="208" y="930"/>
                  </a:lnTo>
                  <a:lnTo>
                    <a:pt x="212" y="932"/>
                  </a:lnTo>
                  <a:lnTo>
                    <a:pt x="218" y="934"/>
                  </a:lnTo>
                  <a:lnTo>
                    <a:pt x="218" y="934"/>
                  </a:lnTo>
                  <a:lnTo>
                    <a:pt x="222" y="940"/>
                  </a:lnTo>
                  <a:lnTo>
                    <a:pt x="222" y="944"/>
                  </a:lnTo>
                  <a:lnTo>
                    <a:pt x="222" y="944"/>
                  </a:lnTo>
                  <a:lnTo>
                    <a:pt x="222" y="954"/>
                  </a:lnTo>
                  <a:lnTo>
                    <a:pt x="222" y="954"/>
                  </a:lnTo>
                  <a:lnTo>
                    <a:pt x="220" y="960"/>
                  </a:lnTo>
                  <a:lnTo>
                    <a:pt x="216" y="964"/>
                  </a:lnTo>
                  <a:lnTo>
                    <a:pt x="210" y="966"/>
                  </a:lnTo>
                  <a:lnTo>
                    <a:pt x="210" y="966"/>
                  </a:lnTo>
                  <a:lnTo>
                    <a:pt x="198" y="974"/>
                  </a:lnTo>
                  <a:lnTo>
                    <a:pt x="198" y="974"/>
                  </a:lnTo>
                  <a:lnTo>
                    <a:pt x="196" y="978"/>
                  </a:lnTo>
                  <a:lnTo>
                    <a:pt x="198" y="980"/>
                  </a:lnTo>
                  <a:lnTo>
                    <a:pt x="198" y="980"/>
                  </a:lnTo>
                  <a:lnTo>
                    <a:pt x="202" y="980"/>
                  </a:lnTo>
                  <a:lnTo>
                    <a:pt x="204" y="984"/>
                  </a:lnTo>
                  <a:lnTo>
                    <a:pt x="204" y="984"/>
                  </a:lnTo>
                  <a:lnTo>
                    <a:pt x="202" y="988"/>
                  </a:lnTo>
                  <a:lnTo>
                    <a:pt x="198" y="994"/>
                  </a:lnTo>
                  <a:lnTo>
                    <a:pt x="198" y="994"/>
                  </a:lnTo>
                  <a:lnTo>
                    <a:pt x="194" y="998"/>
                  </a:lnTo>
                  <a:lnTo>
                    <a:pt x="194" y="1004"/>
                  </a:lnTo>
                  <a:lnTo>
                    <a:pt x="194" y="1004"/>
                  </a:lnTo>
                  <a:lnTo>
                    <a:pt x="194" y="1008"/>
                  </a:lnTo>
                  <a:lnTo>
                    <a:pt x="198" y="1008"/>
                  </a:lnTo>
                  <a:lnTo>
                    <a:pt x="198" y="1008"/>
                  </a:lnTo>
                  <a:lnTo>
                    <a:pt x="208" y="1008"/>
                  </a:lnTo>
                  <a:lnTo>
                    <a:pt x="208" y="1008"/>
                  </a:lnTo>
                  <a:lnTo>
                    <a:pt x="210" y="1010"/>
                  </a:lnTo>
                  <a:lnTo>
                    <a:pt x="210" y="1010"/>
                  </a:lnTo>
                  <a:lnTo>
                    <a:pt x="210" y="1016"/>
                  </a:lnTo>
                  <a:lnTo>
                    <a:pt x="206" y="1020"/>
                  </a:lnTo>
                  <a:lnTo>
                    <a:pt x="206" y="1020"/>
                  </a:lnTo>
                  <a:lnTo>
                    <a:pt x="202" y="1028"/>
                  </a:lnTo>
                  <a:lnTo>
                    <a:pt x="196" y="1032"/>
                  </a:lnTo>
                  <a:lnTo>
                    <a:pt x="190" y="1034"/>
                  </a:lnTo>
                  <a:lnTo>
                    <a:pt x="190" y="1034"/>
                  </a:lnTo>
                  <a:lnTo>
                    <a:pt x="186" y="1038"/>
                  </a:lnTo>
                  <a:lnTo>
                    <a:pt x="184" y="1042"/>
                  </a:lnTo>
                  <a:lnTo>
                    <a:pt x="184" y="1042"/>
                  </a:lnTo>
                  <a:lnTo>
                    <a:pt x="186" y="1046"/>
                  </a:lnTo>
                  <a:lnTo>
                    <a:pt x="188" y="1048"/>
                  </a:lnTo>
                  <a:lnTo>
                    <a:pt x="188" y="1048"/>
                  </a:lnTo>
                  <a:lnTo>
                    <a:pt x="192" y="1046"/>
                  </a:lnTo>
                  <a:lnTo>
                    <a:pt x="194" y="1042"/>
                  </a:lnTo>
                  <a:lnTo>
                    <a:pt x="194" y="1042"/>
                  </a:lnTo>
                  <a:lnTo>
                    <a:pt x="194" y="1040"/>
                  </a:lnTo>
                  <a:lnTo>
                    <a:pt x="198" y="1038"/>
                  </a:lnTo>
                  <a:lnTo>
                    <a:pt x="198" y="1038"/>
                  </a:lnTo>
                  <a:lnTo>
                    <a:pt x="208" y="1038"/>
                  </a:lnTo>
                  <a:lnTo>
                    <a:pt x="208" y="1038"/>
                  </a:lnTo>
                  <a:lnTo>
                    <a:pt x="212" y="1036"/>
                  </a:lnTo>
                  <a:lnTo>
                    <a:pt x="218" y="1034"/>
                  </a:lnTo>
                  <a:lnTo>
                    <a:pt x="218" y="1034"/>
                  </a:lnTo>
                  <a:lnTo>
                    <a:pt x="222" y="1032"/>
                  </a:lnTo>
                  <a:lnTo>
                    <a:pt x="228" y="1034"/>
                  </a:lnTo>
                  <a:lnTo>
                    <a:pt x="228" y="1034"/>
                  </a:lnTo>
                  <a:lnTo>
                    <a:pt x="232" y="1036"/>
                  </a:lnTo>
                  <a:lnTo>
                    <a:pt x="238" y="1034"/>
                  </a:lnTo>
                  <a:lnTo>
                    <a:pt x="238" y="1034"/>
                  </a:lnTo>
                  <a:lnTo>
                    <a:pt x="244" y="1030"/>
                  </a:lnTo>
                  <a:lnTo>
                    <a:pt x="250" y="1028"/>
                  </a:lnTo>
                  <a:lnTo>
                    <a:pt x="254" y="1028"/>
                  </a:lnTo>
                  <a:lnTo>
                    <a:pt x="254" y="1028"/>
                  </a:lnTo>
                  <a:lnTo>
                    <a:pt x="262" y="1028"/>
                  </a:lnTo>
                  <a:lnTo>
                    <a:pt x="268" y="1024"/>
                  </a:lnTo>
                  <a:lnTo>
                    <a:pt x="274" y="1022"/>
                  </a:lnTo>
                  <a:lnTo>
                    <a:pt x="274" y="1022"/>
                  </a:lnTo>
                  <a:lnTo>
                    <a:pt x="280" y="1018"/>
                  </a:lnTo>
                  <a:lnTo>
                    <a:pt x="282" y="1014"/>
                  </a:lnTo>
                  <a:lnTo>
                    <a:pt x="282" y="1014"/>
                  </a:lnTo>
                  <a:lnTo>
                    <a:pt x="282" y="1008"/>
                  </a:lnTo>
                  <a:lnTo>
                    <a:pt x="286" y="1004"/>
                  </a:lnTo>
                  <a:lnTo>
                    <a:pt x="286" y="1004"/>
                  </a:lnTo>
                  <a:lnTo>
                    <a:pt x="290" y="998"/>
                  </a:lnTo>
                  <a:lnTo>
                    <a:pt x="290" y="990"/>
                  </a:lnTo>
                  <a:lnTo>
                    <a:pt x="290" y="988"/>
                  </a:lnTo>
                  <a:lnTo>
                    <a:pt x="290" y="988"/>
                  </a:lnTo>
                  <a:lnTo>
                    <a:pt x="290" y="982"/>
                  </a:lnTo>
                  <a:lnTo>
                    <a:pt x="286" y="980"/>
                  </a:lnTo>
                  <a:lnTo>
                    <a:pt x="286" y="980"/>
                  </a:lnTo>
                  <a:lnTo>
                    <a:pt x="276" y="980"/>
                  </a:lnTo>
                  <a:lnTo>
                    <a:pt x="276" y="980"/>
                  </a:lnTo>
                  <a:lnTo>
                    <a:pt x="272" y="978"/>
                  </a:lnTo>
                  <a:lnTo>
                    <a:pt x="272" y="974"/>
                  </a:lnTo>
                  <a:lnTo>
                    <a:pt x="272" y="974"/>
                  </a:lnTo>
                  <a:lnTo>
                    <a:pt x="272" y="964"/>
                  </a:lnTo>
                  <a:lnTo>
                    <a:pt x="272" y="964"/>
                  </a:lnTo>
                  <a:lnTo>
                    <a:pt x="268" y="952"/>
                  </a:lnTo>
                  <a:lnTo>
                    <a:pt x="266" y="946"/>
                  </a:lnTo>
                  <a:lnTo>
                    <a:pt x="266" y="946"/>
                  </a:lnTo>
                  <a:lnTo>
                    <a:pt x="256" y="934"/>
                  </a:lnTo>
                  <a:lnTo>
                    <a:pt x="256" y="934"/>
                  </a:lnTo>
                  <a:lnTo>
                    <a:pt x="252" y="930"/>
                  </a:lnTo>
                  <a:lnTo>
                    <a:pt x="250" y="922"/>
                  </a:lnTo>
                  <a:lnTo>
                    <a:pt x="244" y="908"/>
                  </a:lnTo>
                  <a:lnTo>
                    <a:pt x="244" y="908"/>
                  </a:lnTo>
                  <a:lnTo>
                    <a:pt x="242" y="902"/>
                  </a:lnTo>
                  <a:lnTo>
                    <a:pt x="238" y="900"/>
                  </a:lnTo>
                  <a:lnTo>
                    <a:pt x="238" y="900"/>
                  </a:lnTo>
                  <a:lnTo>
                    <a:pt x="232" y="900"/>
                  </a:lnTo>
                  <a:lnTo>
                    <a:pt x="228" y="896"/>
                  </a:lnTo>
                  <a:lnTo>
                    <a:pt x="228" y="896"/>
                  </a:lnTo>
                  <a:lnTo>
                    <a:pt x="226" y="890"/>
                  </a:lnTo>
                  <a:lnTo>
                    <a:pt x="226" y="884"/>
                  </a:lnTo>
                  <a:lnTo>
                    <a:pt x="228" y="878"/>
                  </a:lnTo>
                  <a:lnTo>
                    <a:pt x="228" y="878"/>
                  </a:lnTo>
                  <a:lnTo>
                    <a:pt x="232" y="866"/>
                  </a:lnTo>
                  <a:lnTo>
                    <a:pt x="232" y="866"/>
                  </a:lnTo>
                  <a:lnTo>
                    <a:pt x="234" y="862"/>
                  </a:lnTo>
                  <a:lnTo>
                    <a:pt x="238" y="856"/>
                  </a:lnTo>
                  <a:lnTo>
                    <a:pt x="238" y="856"/>
                  </a:lnTo>
                  <a:lnTo>
                    <a:pt x="238" y="854"/>
                  </a:lnTo>
                  <a:lnTo>
                    <a:pt x="238" y="852"/>
                  </a:lnTo>
                  <a:lnTo>
                    <a:pt x="236" y="848"/>
                  </a:lnTo>
                  <a:lnTo>
                    <a:pt x="230" y="846"/>
                  </a:lnTo>
                  <a:lnTo>
                    <a:pt x="230" y="846"/>
                  </a:lnTo>
                  <a:lnTo>
                    <a:pt x="224" y="844"/>
                  </a:lnTo>
                  <a:lnTo>
                    <a:pt x="218" y="846"/>
                  </a:lnTo>
                  <a:lnTo>
                    <a:pt x="218" y="846"/>
                  </a:lnTo>
                  <a:lnTo>
                    <a:pt x="212" y="848"/>
                  </a:lnTo>
                  <a:lnTo>
                    <a:pt x="208" y="846"/>
                  </a:lnTo>
                  <a:lnTo>
                    <a:pt x="208" y="846"/>
                  </a:lnTo>
                  <a:lnTo>
                    <a:pt x="206" y="840"/>
                  </a:lnTo>
                  <a:lnTo>
                    <a:pt x="206" y="834"/>
                  </a:lnTo>
                  <a:lnTo>
                    <a:pt x="210" y="830"/>
                  </a:lnTo>
                  <a:lnTo>
                    <a:pt x="210" y="830"/>
                  </a:lnTo>
                  <a:lnTo>
                    <a:pt x="210" y="824"/>
                  </a:lnTo>
                  <a:lnTo>
                    <a:pt x="210" y="822"/>
                  </a:lnTo>
                  <a:lnTo>
                    <a:pt x="208" y="822"/>
                  </a:lnTo>
                  <a:lnTo>
                    <a:pt x="208" y="822"/>
                  </a:lnTo>
                  <a:lnTo>
                    <a:pt x="198" y="822"/>
                  </a:lnTo>
                  <a:lnTo>
                    <a:pt x="198" y="822"/>
                  </a:lnTo>
                  <a:lnTo>
                    <a:pt x="194" y="824"/>
                  </a:lnTo>
                  <a:lnTo>
                    <a:pt x="190" y="830"/>
                  </a:lnTo>
                  <a:lnTo>
                    <a:pt x="188" y="834"/>
                  </a:lnTo>
                  <a:lnTo>
                    <a:pt x="188" y="834"/>
                  </a:lnTo>
                  <a:lnTo>
                    <a:pt x="178" y="846"/>
                  </a:lnTo>
                  <a:lnTo>
                    <a:pt x="178" y="846"/>
                  </a:lnTo>
                  <a:lnTo>
                    <a:pt x="176" y="852"/>
                  </a:lnTo>
                  <a:lnTo>
                    <a:pt x="174" y="856"/>
                  </a:lnTo>
                  <a:lnTo>
                    <a:pt x="174" y="856"/>
                  </a:lnTo>
                  <a:lnTo>
                    <a:pt x="174" y="866"/>
                  </a:lnTo>
                  <a:lnTo>
                    <a:pt x="174" y="866"/>
                  </a:lnTo>
                  <a:lnTo>
                    <a:pt x="174" y="876"/>
                  </a:lnTo>
                  <a:lnTo>
                    <a:pt x="174" y="876"/>
                  </a:lnTo>
                  <a:lnTo>
                    <a:pt x="174" y="888"/>
                  </a:lnTo>
                  <a:lnTo>
                    <a:pt x="174" y="892"/>
                  </a:lnTo>
                  <a:lnTo>
                    <a:pt x="174" y="892"/>
                  </a:lnTo>
                  <a:lnTo>
                    <a:pt x="176" y="900"/>
                  </a:lnTo>
                  <a:lnTo>
                    <a:pt x="178" y="906"/>
                  </a:lnTo>
                  <a:lnTo>
                    <a:pt x="178" y="906"/>
                  </a:lnTo>
                  <a:lnTo>
                    <a:pt x="182" y="908"/>
                  </a:lnTo>
                  <a:lnTo>
                    <a:pt x="184" y="906"/>
                  </a:lnTo>
                  <a:lnTo>
                    <a:pt x="184" y="906"/>
                  </a:lnTo>
                  <a:close/>
                  <a:moveTo>
                    <a:pt x="3012" y="2570"/>
                  </a:moveTo>
                  <a:lnTo>
                    <a:pt x="3012" y="2570"/>
                  </a:lnTo>
                  <a:lnTo>
                    <a:pt x="3004" y="2572"/>
                  </a:lnTo>
                  <a:lnTo>
                    <a:pt x="2996" y="2570"/>
                  </a:lnTo>
                  <a:lnTo>
                    <a:pt x="2992" y="2568"/>
                  </a:lnTo>
                  <a:lnTo>
                    <a:pt x="2992" y="2568"/>
                  </a:lnTo>
                  <a:lnTo>
                    <a:pt x="2986" y="2562"/>
                  </a:lnTo>
                  <a:lnTo>
                    <a:pt x="2980" y="2556"/>
                  </a:lnTo>
                  <a:lnTo>
                    <a:pt x="2978" y="2552"/>
                  </a:lnTo>
                  <a:lnTo>
                    <a:pt x="2978" y="2552"/>
                  </a:lnTo>
                  <a:lnTo>
                    <a:pt x="2976" y="2544"/>
                  </a:lnTo>
                  <a:lnTo>
                    <a:pt x="2974" y="2536"/>
                  </a:lnTo>
                  <a:lnTo>
                    <a:pt x="2974" y="2532"/>
                  </a:lnTo>
                  <a:lnTo>
                    <a:pt x="2974" y="2532"/>
                  </a:lnTo>
                  <a:lnTo>
                    <a:pt x="2972" y="2526"/>
                  </a:lnTo>
                  <a:lnTo>
                    <a:pt x="2968" y="2522"/>
                  </a:lnTo>
                  <a:lnTo>
                    <a:pt x="2962" y="2518"/>
                  </a:lnTo>
                  <a:lnTo>
                    <a:pt x="2962" y="2518"/>
                  </a:lnTo>
                  <a:lnTo>
                    <a:pt x="2958" y="2518"/>
                  </a:lnTo>
                  <a:lnTo>
                    <a:pt x="2958" y="2522"/>
                  </a:lnTo>
                  <a:lnTo>
                    <a:pt x="2970" y="2548"/>
                  </a:lnTo>
                  <a:lnTo>
                    <a:pt x="2970" y="2548"/>
                  </a:lnTo>
                  <a:lnTo>
                    <a:pt x="2974" y="2554"/>
                  </a:lnTo>
                  <a:lnTo>
                    <a:pt x="2974" y="2562"/>
                  </a:lnTo>
                  <a:lnTo>
                    <a:pt x="2974" y="2566"/>
                  </a:lnTo>
                  <a:lnTo>
                    <a:pt x="2974" y="2566"/>
                  </a:lnTo>
                  <a:lnTo>
                    <a:pt x="2974" y="2574"/>
                  </a:lnTo>
                  <a:lnTo>
                    <a:pt x="2970" y="2580"/>
                  </a:lnTo>
                  <a:lnTo>
                    <a:pt x="2960" y="2596"/>
                  </a:lnTo>
                  <a:lnTo>
                    <a:pt x="2960" y="2596"/>
                  </a:lnTo>
                  <a:lnTo>
                    <a:pt x="2958" y="2600"/>
                  </a:lnTo>
                  <a:lnTo>
                    <a:pt x="2958" y="2602"/>
                  </a:lnTo>
                  <a:lnTo>
                    <a:pt x="2960" y="2604"/>
                  </a:lnTo>
                  <a:lnTo>
                    <a:pt x="2962" y="2606"/>
                  </a:lnTo>
                  <a:lnTo>
                    <a:pt x="2968" y="2610"/>
                  </a:lnTo>
                  <a:lnTo>
                    <a:pt x="2968" y="2610"/>
                  </a:lnTo>
                  <a:lnTo>
                    <a:pt x="2972" y="2614"/>
                  </a:lnTo>
                  <a:lnTo>
                    <a:pt x="2974" y="2620"/>
                  </a:lnTo>
                  <a:lnTo>
                    <a:pt x="2974" y="2624"/>
                  </a:lnTo>
                  <a:lnTo>
                    <a:pt x="2974" y="2624"/>
                  </a:lnTo>
                  <a:lnTo>
                    <a:pt x="2976" y="2632"/>
                  </a:lnTo>
                  <a:lnTo>
                    <a:pt x="2980" y="2638"/>
                  </a:lnTo>
                  <a:lnTo>
                    <a:pt x="2980" y="2638"/>
                  </a:lnTo>
                  <a:lnTo>
                    <a:pt x="2982" y="2638"/>
                  </a:lnTo>
                  <a:lnTo>
                    <a:pt x="2984" y="2638"/>
                  </a:lnTo>
                  <a:lnTo>
                    <a:pt x="2990" y="2636"/>
                  </a:lnTo>
                  <a:lnTo>
                    <a:pt x="2998" y="2628"/>
                  </a:lnTo>
                  <a:lnTo>
                    <a:pt x="2998" y="2628"/>
                  </a:lnTo>
                  <a:lnTo>
                    <a:pt x="3002" y="2622"/>
                  </a:lnTo>
                  <a:lnTo>
                    <a:pt x="3004" y="2614"/>
                  </a:lnTo>
                  <a:lnTo>
                    <a:pt x="3004" y="2610"/>
                  </a:lnTo>
                  <a:lnTo>
                    <a:pt x="3004" y="2610"/>
                  </a:lnTo>
                  <a:lnTo>
                    <a:pt x="3006" y="2604"/>
                  </a:lnTo>
                  <a:lnTo>
                    <a:pt x="3008" y="2598"/>
                  </a:lnTo>
                  <a:lnTo>
                    <a:pt x="3008" y="2598"/>
                  </a:lnTo>
                  <a:lnTo>
                    <a:pt x="3018" y="2588"/>
                  </a:lnTo>
                  <a:lnTo>
                    <a:pt x="3018" y="2588"/>
                  </a:lnTo>
                  <a:lnTo>
                    <a:pt x="3028" y="2578"/>
                  </a:lnTo>
                  <a:lnTo>
                    <a:pt x="3028" y="2578"/>
                  </a:lnTo>
                  <a:lnTo>
                    <a:pt x="3030" y="2574"/>
                  </a:lnTo>
                  <a:lnTo>
                    <a:pt x="3028" y="2568"/>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20"/>
                  </a:lnTo>
                  <a:lnTo>
                    <a:pt x="498" y="1306"/>
                  </a:lnTo>
                  <a:lnTo>
                    <a:pt x="498" y="1306"/>
                  </a:lnTo>
                  <a:lnTo>
                    <a:pt x="496" y="1304"/>
                  </a:lnTo>
                  <a:lnTo>
                    <a:pt x="490" y="1302"/>
                  </a:lnTo>
                  <a:lnTo>
                    <a:pt x="486" y="1302"/>
                  </a:lnTo>
                  <a:lnTo>
                    <a:pt x="486" y="1302"/>
                  </a:lnTo>
                  <a:lnTo>
                    <a:pt x="470" y="1304"/>
                  </a:lnTo>
                  <a:lnTo>
                    <a:pt x="456" y="1310"/>
                  </a:lnTo>
                  <a:lnTo>
                    <a:pt x="456" y="1310"/>
                  </a:lnTo>
                  <a:lnTo>
                    <a:pt x="454" y="1312"/>
                  </a:lnTo>
                  <a:lnTo>
                    <a:pt x="456" y="1314"/>
                  </a:lnTo>
                  <a:lnTo>
                    <a:pt x="470" y="1320"/>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8" y="2644"/>
                  </a:lnTo>
                  <a:lnTo>
                    <a:pt x="2922" y="2658"/>
                  </a:lnTo>
                  <a:lnTo>
                    <a:pt x="2920" y="2664"/>
                  </a:lnTo>
                  <a:lnTo>
                    <a:pt x="2920" y="2664"/>
                  </a:lnTo>
                  <a:lnTo>
                    <a:pt x="2910" y="2676"/>
                  </a:lnTo>
                  <a:lnTo>
                    <a:pt x="2910" y="2676"/>
                  </a:lnTo>
                  <a:lnTo>
                    <a:pt x="2906" y="2680"/>
                  </a:lnTo>
                  <a:lnTo>
                    <a:pt x="2898" y="2684"/>
                  </a:lnTo>
                  <a:lnTo>
                    <a:pt x="2884" y="2688"/>
                  </a:lnTo>
                  <a:lnTo>
                    <a:pt x="2884" y="2688"/>
                  </a:lnTo>
                  <a:lnTo>
                    <a:pt x="2878" y="2692"/>
                  </a:lnTo>
                  <a:lnTo>
                    <a:pt x="2872" y="2698"/>
                  </a:lnTo>
                  <a:lnTo>
                    <a:pt x="2870" y="2704"/>
                  </a:lnTo>
                  <a:lnTo>
                    <a:pt x="2870" y="2704"/>
                  </a:lnTo>
                  <a:lnTo>
                    <a:pt x="2864" y="2718"/>
                  </a:lnTo>
                  <a:lnTo>
                    <a:pt x="2860" y="2732"/>
                  </a:lnTo>
                  <a:lnTo>
                    <a:pt x="2860" y="2732"/>
                  </a:lnTo>
                  <a:lnTo>
                    <a:pt x="2858" y="2740"/>
                  </a:lnTo>
                  <a:lnTo>
                    <a:pt x="2862" y="2746"/>
                  </a:lnTo>
                  <a:lnTo>
                    <a:pt x="2862" y="2746"/>
                  </a:lnTo>
                  <a:lnTo>
                    <a:pt x="2874" y="2754"/>
                  </a:lnTo>
                  <a:lnTo>
                    <a:pt x="2880" y="2756"/>
                  </a:lnTo>
                  <a:lnTo>
                    <a:pt x="2880" y="2756"/>
                  </a:lnTo>
                  <a:lnTo>
                    <a:pt x="2886" y="2758"/>
                  </a:lnTo>
                  <a:lnTo>
                    <a:pt x="2894" y="2756"/>
                  </a:lnTo>
                  <a:lnTo>
                    <a:pt x="2898" y="2754"/>
                  </a:lnTo>
                  <a:lnTo>
                    <a:pt x="2898" y="2754"/>
                  </a:lnTo>
                  <a:lnTo>
                    <a:pt x="2904" y="2750"/>
                  </a:lnTo>
                  <a:lnTo>
                    <a:pt x="2908" y="2742"/>
                  </a:lnTo>
                  <a:lnTo>
                    <a:pt x="2914" y="2728"/>
                  </a:lnTo>
                  <a:lnTo>
                    <a:pt x="2914" y="2728"/>
                  </a:lnTo>
                  <a:lnTo>
                    <a:pt x="2916" y="2712"/>
                  </a:lnTo>
                  <a:lnTo>
                    <a:pt x="2916" y="2708"/>
                  </a:lnTo>
                  <a:lnTo>
                    <a:pt x="2916" y="2708"/>
                  </a:lnTo>
                  <a:lnTo>
                    <a:pt x="2918" y="2702"/>
                  </a:lnTo>
                  <a:lnTo>
                    <a:pt x="2922" y="2696"/>
                  </a:lnTo>
                  <a:lnTo>
                    <a:pt x="2930" y="2686"/>
                  </a:lnTo>
                  <a:lnTo>
                    <a:pt x="2930" y="2686"/>
                  </a:lnTo>
                  <a:lnTo>
                    <a:pt x="2940" y="2676"/>
                  </a:lnTo>
                  <a:lnTo>
                    <a:pt x="2940" y="2676"/>
                  </a:lnTo>
                  <a:lnTo>
                    <a:pt x="2952" y="2668"/>
                  </a:lnTo>
                  <a:lnTo>
                    <a:pt x="2958" y="2666"/>
                  </a:lnTo>
                  <a:lnTo>
                    <a:pt x="2958" y="2666"/>
                  </a:lnTo>
                  <a:lnTo>
                    <a:pt x="2962" y="2660"/>
                  </a:lnTo>
                  <a:lnTo>
                    <a:pt x="2964" y="2654"/>
                  </a:lnTo>
                  <a:lnTo>
                    <a:pt x="2964" y="2650"/>
                  </a:lnTo>
                  <a:lnTo>
                    <a:pt x="2964" y="2650"/>
                  </a:lnTo>
                  <a:lnTo>
                    <a:pt x="2964" y="2646"/>
                  </a:lnTo>
                  <a:lnTo>
                    <a:pt x="2962" y="2644"/>
                  </a:lnTo>
                  <a:lnTo>
                    <a:pt x="2960" y="2642"/>
                  </a:lnTo>
                  <a:lnTo>
                    <a:pt x="2956" y="2642"/>
                  </a:lnTo>
                  <a:lnTo>
                    <a:pt x="2954" y="2642"/>
                  </a:lnTo>
                  <a:lnTo>
                    <a:pt x="2954" y="2642"/>
                  </a:lnTo>
                  <a:lnTo>
                    <a:pt x="2946" y="2640"/>
                  </a:lnTo>
                  <a:lnTo>
                    <a:pt x="2940" y="2636"/>
                  </a:lnTo>
                  <a:lnTo>
                    <a:pt x="2940" y="2636"/>
                  </a:lnTo>
                  <a:close/>
                  <a:moveTo>
                    <a:pt x="406" y="1248"/>
                  </a:moveTo>
                  <a:lnTo>
                    <a:pt x="406" y="1248"/>
                  </a:lnTo>
                  <a:lnTo>
                    <a:pt x="402" y="1254"/>
                  </a:lnTo>
                  <a:lnTo>
                    <a:pt x="400" y="1260"/>
                  </a:lnTo>
                  <a:lnTo>
                    <a:pt x="400" y="1274"/>
                  </a:lnTo>
                  <a:lnTo>
                    <a:pt x="400" y="1274"/>
                  </a:lnTo>
                  <a:lnTo>
                    <a:pt x="400" y="1278"/>
                  </a:lnTo>
                  <a:lnTo>
                    <a:pt x="402" y="1280"/>
                  </a:lnTo>
                  <a:lnTo>
                    <a:pt x="404" y="1282"/>
                  </a:lnTo>
                  <a:lnTo>
                    <a:pt x="408" y="1282"/>
                  </a:lnTo>
                  <a:lnTo>
                    <a:pt x="412" y="1282"/>
                  </a:lnTo>
                  <a:lnTo>
                    <a:pt x="412" y="1282"/>
                  </a:lnTo>
                  <a:lnTo>
                    <a:pt x="416" y="1282"/>
                  </a:lnTo>
                  <a:lnTo>
                    <a:pt x="418" y="1280"/>
                  </a:lnTo>
                  <a:lnTo>
                    <a:pt x="420" y="1278"/>
                  </a:lnTo>
                  <a:lnTo>
                    <a:pt x="420" y="1274"/>
                  </a:lnTo>
                  <a:lnTo>
                    <a:pt x="420" y="1270"/>
                  </a:lnTo>
                  <a:lnTo>
                    <a:pt x="420" y="1270"/>
                  </a:lnTo>
                  <a:lnTo>
                    <a:pt x="418" y="1262"/>
                  </a:lnTo>
                  <a:lnTo>
                    <a:pt x="416" y="1256"/>
                  </a:lnTo>
                  <a:lnTo>
                    <a:pt x="414" y="1250"/>
                  </a:lnTo>
                  <a:lnTo>
                    <a:pt x="414" y="1250"/>
                  </a:lnTo>
                  <a:lnTo>
                    <a:pt x="412" y="1248"/>
                  </a:lnTo>
                  <a:lnTo>
                    <a:pt x="410" y="1246"/>
                  </a:lnTo>
                  <a:lnTo>
                    <a:pt x="408" y="1246"/>
                  </a:lnTo>
                  <a:lnTo>
                    <a:pt x="406" y="1248"/>
                  </a:lnTo>
                  <a:lnTo>
                    <a:pt x="406" y="1248"/>
                  </a:lnTo>
                  <a:close/>
                  <a:moveTo>
                    <a:pt x="2286" y="1412"/>
                  </a:moveTo>
                  <a:lnTo>
                    <a:pt x="2286" y="1412"/>
                  </a:lnTo>
                  <a:lnTo>
                    <a:pt x="2290" y="1424"/>
                  </a:lnTo>
                  <a:lnTo>
                    <a:pt x="2290" y="1424"/>
                  </a:lnTo>
                  <a:lnTo>
                    <a:pt x="2290" y="1426"/>
                  </a:lnTo>
                  <a:lnTo>
                    <a:pt x="2292" y="1426"/>
                  </a:lnTo>
                  <a:lnTo>
                    <a:pt x="2296" y="1426"/>
                  </a:lnTo>
                  <a:lnTo>
                    <a:pt x="2302" y="1422"/>
                  </a:lnTo>
                  <a:lnTo>
                    <a:pt x="2302" y="1422"/>
                  </a:lnTo>
                  <a:lnTo>
                    <a:pt x="2306" y="1418"/>
                  </a:lnTo>
                  <a:lnTo>
                    <a:pt x="2308" y="1410"/>
                  </a:lnTo>
                  <a:lnTo>
                    <a:pt x="2308" y="1408"/>
                  </a:lnTo>
                  <a:lnTo>
                    <a:pt x="2308" y="1408"/>
                  </a:lnTo>
                  <a:lnTo>
                    <a:pt x="2308" y="1394"/>
                  </a:lnTo>
                  <a:lnTo>
                    <a:pt x="2308" y="1394"/>
                  </a:lnTo>
                  <a:lnTo>
                    <a:pt x="2308" y="1392"/>
                  </a:lnTo>
                  <a:lnTo>
                    <a:pt x="2306" y="1392"/>
                  </a:lnTo>
                  <a:lnTo>
                    <a:pt x="2302" y="1392"/>
                  </a:lnTo>
                  <a:lnTo>
                    <a:pt x="2288" y="1396"/>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8" y="1210"/>
                  </a:lnTo>
                  <a:lnTo>
                    <a:pt x="396" y="1212"/>
                  </a:lnTo>
                  <a:lnTo>
                    <a:pt x="394" y="1214"/>
                  </a:lnTo>
                  <a:lnTo>
                    <a:pt x="394" y="1216"/>
                  </a:lnTo>
                  <a:lnTo>
                    <a:pt x="396" y="1220"/>
                  </a:lnTo>
                  <a:lnTo>
                    <a:pt x="404" y="1228"/>
                  </a:lnTo>
                  <a:lnTo>
                    <a:pt x="404" y="1228"/>
                  </a:lnTo>
                  <a:lnTo>
                    <a:pt x="410" y="1230"/>
                  </a:lnTo>
                  <a:lnTo>
                    <a:pt x="412" y="1230"/>
                  </a:lnTo>
                  <a:lnTo>
                    <a:pt x="416" y="1228"/>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12" y="1974"/>
                  </a:lnTo>
                  <a:lnTo>
                    <a:pt x="2324" y="1982"/>
                  </a:lnTo>
                  <a:lnTo>
                    <a:pt x="2324" y="1982"/>
                  </a:lnTo>
                  <a:lnTo>
                    <a:pt x="2326" y="1988"/>
                  </a:lnTo>
                  <a:lnTo>
                    <a:pt x="2328" y="1994"/>
                  </a:lnTo>
                  <a:lnTo>
                    <a:pt x="2328" y="1998"/>
                  </a:lnTo>
                  <a:lnTo>
                    <a:pt x="2328" y="1998"/>
                  </a:lnTo>
                  <a:lnTo>
                    <a:pt x="2328" y="2002"/>
                  </a:lnTo>
                  <a:lnTo>
                    <a:pt x="2330" y="2004"/>
                  </a:lnTo>
                  <a:lnTo>
                    <a:pt x="2334" y="2006"/>
                  </a:lnTo>
                  <a:lnTo>
                    <a:pt x="2336" y="2006"/>
                  </a:lnTo>
                  <a:lnTo>
                    <a:pt x="2340" y="2006"/>
                  </a:lnTo>
                  <a:lnTo>
                    <a:pt x="2340" y="2006"/>
                  </a:lnTo>
                  <a:lnTo>
                    <a:pt x="2352" y="2006"/>
                  </a:lnTo>
                  <a:lnTo>
                    <a:pt x="2352" y="2006"/>
                  </a:lnTo>
                  <a:lnTo>
                    <a:pt x="2358" y="2008"/>
                  </a:lnTo>
                  <a:lnTo>
                    <a:pt x="2364" y="2010"/>
                  </a:lnTo>
                  <a:lnTo>
                    <a:pt x="2380" y="2022"/>
                  </a:lnTo>
                  <a:lnTo>
                    <a:pt x="2380" y="2022"/>
                  </a:lnTo>
                  <a:lnTo>
                    <a:pt x="2394" y="2030"/>
                  </a:lnTo>
                  <a:lnTo>
                    <a:pt x="2420" y="2042"/>
                  </a:lnTo>
                  <a:lnTo>
                    <a:pt x="2420" y="2042"/>
                  </a:lnTo>
                  <a:lnTo>
                    <a:pt x="2424" y="2046"/>
                  </a:lnTo>
                  <a:lnTo>
                    <a:pt x="2426" y="2050"/>
                  </a:lnTo>
                  <a:lnTo>
                    <a:pt x="2426" y="2050"/>
                  </a:lnTo>
                  <a:lnTo>
                    <a:pt x="2424" y="2054"/>
                  </a:lnTo>
                  <a:lnTo>
                    <a:pt x="2420" y="2058"/>
                  </a:lnTo>
                  <a:lnTo>
                    <a:pt x="2414" y="2062"/>
                  </a:lnTo>
                  <a:lnTo>
                    <a:pt x="2414" y="2062"/>
                  </a:lnTo>
                  <a:lnTo>
                    <a:pt x="2410" y="2064"/>
                  </a:lnTo>
                  <a:lnTo>
                    <a:pt x="2414" y="2066"/>
                  </a:lnTo>
                  <a:lnTo>
                    <a:pt x="2418" y="2066"/>
                  </a:lnTo>
                  <a:lnTo>
                    <a:pt x="2418" y="2066"/>
                  </a:lnTo>
                  <a:lnTo>
                    <a:pt x="2426" y="2066"/>
                  </a:lnTo>
                  <a:lnTo>
                    <a:pt x="2434" y="2068"/>
                  </a:lnTo>
                  <a:lnTo>
                    <a:pt x="2438" y="2072"/>
                  </a:lnTo>
                  <a:lnTo>
                    <a:pt x="2438" y="2072"/>
                  </a:lnTo>
                  <a:lnTo>
                    <a:pt x="2452" y="2078"/>
                  </a:lnTo>
                  <a:lnTo>
                    <a:pt x="2458" y="2082"/>
                  </a:lnTo>
                  <a:lnTo>
                    <a:pt x="2458" y="2082"/>
                  </a:lnTo>
                  <a:lnTo>
                    <a:pt x="2470" y="2084"/>
                  </a:lnTo>
                  <a:lnTo>
                    <a:pt x="2470" y="2084"/>
                  </a:lnTo>
                  <a:lnTo>
                    <a:pt x="2476" y="2084"/>
                  </a:lnTo>
                  <a:lnTo>
                    <a:pt x="2480" y="2080"/>
                  </a:lnTo>
                  <a:lnTo>
                    <a:pt x="2488" y="2070"/>
                  </a:lnTo>
                  <a:lnTo>
                    <a:pt x="2488" y="2070"/>
                  </a:lnTo>
                  <a:lnTo>
                    <a:pt x="2502" y="2062"/>
                  </a:lnTo>
                  <a:lnTo>
                    <a:pt x="2508" y="2058"/>
                  </a:lnTo>
                  <a:lnTo>
                    <a:pt x="2508" y="2058"/>
                  </a:lnTo>
                  <a:lnTo>
                    <a:pt x="2514" y="2058"/>
                  </a:lnTo>
                  <a:lnTo>
                    <a:pt x="2522" y="2058"/>
                  </a:lnTo>
                  <a:lnTo>
                    <a:pt x="2526" y="2062"/>
                  </a:lnTo>
                  <a:lnTo>
                    <a:pt x="2526" y="2062"/>
                  </a:lnTo>
                  <a:lnTo>
                    <a:pt x="2540" y="2070"/>
                  </a:lnTo>
                  <a:lnTo>
                    <a:pt x="2558" y="2088"/>
                  </a:lnTo>
                  <a:lnTo>
                    <a:pt x="2558" y="2088"/>
                  </a:lnTo>
                  <a:lnTo>
                    <a:pt x="2570" y="2098"/>
                  </a:lnTo>
                  <a:lnTo>
                    <a:pt x="2576" y="2100"/>
                  </a:lnTo>
                  <a:lnTo>
                    <a:pt x="2576" y="2100"/>
                  </a:lnTo>
                  <a:lnTo>
                    <a:pt x="2578" y="2102"/>
                  </a:lnTo>
                  <a:lnTo>
                    <a:pt x="2580" y="2100"/>
                  </a:lnTo>
                  <a:lnTo>
                    <a:pt x="2582" y="2100"/>
                  </a:lnTo>
                  <a:lnTo>
                    <a:pt x="2582" y="2096"/>
                  </a:lnTo>
                  <a:lnTo>
                    <a:pt x="2582" y="2082"/>
                  </a:lnTo>
                  <a:lnTo>
                    <a:pt x="2582" y="2082"/>
                  </a:lnTo>
                  <a:lnTo>
                    <a:pt x="2580" y="2076"/>
                  </a:lnTo>
                  <a:lnTo>
                    <a:pt x="2576" y="2072"/>
                  </a:lnTo>
                  <a:lnTo>
                    <a:pt x="2560" y="2068"/>
                  </a:lnTo>
                  <a:lnTo>
                    <a:pt x="2560" y="2068"/>
                  </a:lnTo>
                  <a:lnTo>
                    <a:pt x="2556" y="2064"/>
                  </a:lnTo>
                  <a:lnTo>
                    <a:pt x="2554" y="2058"/>
                  </a:lnTo>
                  <a:lnTo>
                    <a:pt x="2554" y="2054"/>
                  </a:lnTo>
                  <a:lnTo>
                    <a:pt x="2554" y="2054"/>
                  </a:lnTo>
                  <a:lnTo>
                    <a:pt x="2554" y="2046"/>
                  </a:lnTo>
                  <a:lnTo>
                    <a:pt x="2558" y="2040"/>
                  </a:lnTo>
                  <a:lnTo>
                    <a:pt x="2558" y="2040"/>
                  </a:lnTo>
                  <a:lnTo>
                    <a:pt x="2560" y="2038"/>
                  </a:lnTo>
                  <a:lnTo>
                    <a:pt x="2560" y="2036"/>
                  </a:lnTo>
                  <a:lnTo>
                    <a:pt x="2556" y="2034"/>
                  </a:lnTo>
                  <a:lnTo>
                    <a:pt x="2542" y="2028"/>
                  </a:lnTo>
                  <a:lnTo>
                    <a:pt x="2542" y="2028"/>
                  </a:lnTo>
                  <a:lnTo>
                    <a:pt x="2534" y="2024"/>
                  </a:lnTo>
                  <a:lnTo>
                    <a:pt x="2530" y="2018"/>
                  </a:lnTo>
                  <a:lnTo>
                    <a:pt x="2528" y="2014"/>
                  </a:lnTo>
                  <a:lnTo>
                    <a:pt x="2528" y="2014"/>
                  </a:lnTo>
                  <a:lnTo>
                    <a:pt x="2524" y="2006"/>
                  </a:lnTo>
                  <a:lnTo>
                    <a:pt x="2518" y="2002"/>
                  </a:lnTo>
                  <a:lnTo>
                    <a:pt x="2502" y="1992"/>
                  </a:lnTo>
                  <a:lnTo>
                    <a:pt x="2502" y="1992"/>
                  </a:lnTo>
                  <a:lnTo>
                    <a:pt x="2486" y="1984"/>
                  </a:lnTo>
                  <a:lnTo>
                    <a:pt x="2424" y="1968"/>
                  </a:lnTo>
                  <a:lnTo>
                    <a:pt x="2424" y="1968"/>
                  </a:lnTo>
                  <a:lnTo>
                    <a:pt x="2416" y="1968"/>
                  </a:lnTo>
                  <a:lnTo>
                    <a:pt x="2410" y="1972"/>
                  </a:lnTo>
                  <a:lnTo>
                    <a:pt x="2394" y="1982"/>
                  </a:lnTo>
                  <a:lnTo>
                    <a:pt x="2394" y="1982"/>
                  </a:lnTo>
                  <a:lnTo>
                    <a:pt x="2386" y="1986"/>
                  </a:lnTo>
                  <a:lnTo>
                    <a:pt x="2378" y="1986"/>
                  </a:lnTo>
                  <a:lnTo>
                    <a:pt x="2376" y="1986"/>
                  </a:lnTo>
                  <a:lnTo>
                    <a:pt x="2376" y="1986"/>
                  </a:lnTo>
                  <a:lnTo>
                    <a:pt x="2368" y="1986"/>
                  </a:lnTo>
                  <a:lnTo>
                    <a:pt x="2362" y="1982"/>
                  </a:lnTo>
                  <a:lnTo>
                    <a:pt x="2354" y="1972"/>
                  </a:lnTo>
                  <a:lnTo>
                    <a:pt x="2354" y="1972"/>
                  </a:lnTo>
                  <a:lnTo>
                    <a:pt x="2342" y="1962"/>
                  </a:lnTo>
                  <a:lnTo>
                    <a:pt x="2334" y="1954"/>
                  </a:lnTo>
                  <a:lnTo>
                    <a:pt x="2334" y="1954"/>
                  </a:lnTo>
                  <a:lnTo>
                    <a:pt x="2328" y="1950"/>
                  </a:lnTo>
                  <a:lnTo>
                    <a:pt x="2320" y="1948"/>
                  </a:lnTo>
                  <a:lnTo>
                    <a:pt x="2316" y="1948"/>
                  </a:lnTo>
                  <a:lnTo>
                    <a:pt x="2316" y="1948"/>
                  </a:lnTo>
                  <a:lnTo>
                    <a:pt x="2310" y="1950"/>
                  </a:lnTo>
                  <a:lnTo>
                    <a:pt x="2306" y="1954"/>
                  </a:lnTo>
                  <a:lnTo>
                    <a:pt x="2302" y="1960"/>
                  </a:lnTo>
                  <a:close/>
                  <a:moveTo>
                    <a:pt x="2606" y="2298"/>
                  </a:moveTo>
                  <a:lnTo>
                    <a:pt x="2606" y="2298"/>
                  </a:lnTo>
                  <a:lnTo>
                    <a:pt x="2602" y="2290"/>
                  </a:lnTo>
                  <a:lnTo>
                    <a:pt x="2598" y="2284"/>
                  </a:lnTo>
                  <a:lnTo>
                    <a:pt x="2598" y="2284"/>
                  </a:lnTo>
                  <a:lnTo>
                    <a:pt x="2594" y="2280"/>
                  </a:lnTo>
                  <a:lnTo>
                    <a:pt x="2590" y="2272"/>
                  </a:lnTo>
                  <a:lnTo>
                    <a:pt x="2586" y="2258"/>
                  </a:lnTo>
                  <a:lnTo>
                    <a:pt x="2586" y="2258"/>
                  </a:lnTo>
                  <a:lnTo>
                    <a:pt x="2582" y="2252"/>
                  </a:lnTo>
                  <a:lnTo>
                    <a:pt x="2576" y="2248"/>
                  </a:lnTo>
                  <a:lnTo>
                    <a:pt x="2562" y="2244"/>
                  </a:lnTo>
                  <a:lnTo>
                    <a:pt x="2562" y="2244"/>
                  </a:lnTo>
                  <a:lnTo>
                    <a:pt x="2548" y="2236"/>
                  </a:lnTo>
                  <a:lnTo>
                    <a:pt x="2532" y="2226"/>
                  </a:lnTo>
                  <a:lnTo>
                    <a:pt x="2532" y="2226"/>
                  </a:lnTo>
                  <a:lnTo>
                    <a:pt x="2526" y="2220"/>
                  </a:lnTo>
                  <a:lnTo>
                    <a:pt x="2522" y="2214"/>
                  </a:lnTo>
                  <a:lnTo>
                    <a:pt x="2516" y="2180"/>
                  </a:lnTo>
                  <a:lnTo>
                    <a:pt x="2516" y="2180"/>
                  </a:lnTo>
                  <a:lnTo>
                    <a:pt x="2514" y="2174"/>
                  </a:lnTo>
                  <a:lnTo>
                    <a:pt x="2510" y="2168"/>
                  </a:lnTo>
                  <a:lnTo>
                    <a:pt x="2510" y="2168"/>
                  </a:lnTo>
                  <a:lnTo>
                    <a:pt x="2500" y="2158"/>
                  </a:lnTo>
                  <a:lnTo>
                    <a:pt x="2500" y="2158"/>
                  </a:lnTo>
                  <a:lnTo>
                    <a:pt x="2496" y="2152"/>
                  </a:lnTo>
                  <a:lnTo>
                    <a:pt x="2492" y="2146"/>
                  </a:lnTo>
                  <a:lnTo>
                    <a:pt x="2488" y="2130"/>
                  </a:lnTo>
                  <a:lnTo>
                    <a:pt x="2488" y="2130"/>
                  </a:lnTo>
                  <a:lnTo>
                    <a:pt x="2486" y="2128"/>
                  </a:lnTo>
                  <a:lnTo>
                    <a:pt x="2484" y="2128"/>
                  </a:lnTo>
                  <a:lnTo>
                    <a:pt x="2482" y="2128"/>
                  </a:lnTo>
                  <a:lnTo>
                    <a:pt x="2480" y="2128"/>
                  </a:lnTo>
                  <a:lnTo>
                    <a:pt x="2472" y="2138"/>
                  </a:lnTo>
                  <a:lnTo>
                    <a:pt x="2472" y="2138"/>
                  </a:lnTo>
                  <a:lnTo>
                    <a:pt x="2468" y="2144"/>
                  </a:lnTo>
                  <a:lnTo>
                    <a:pt x="2466" y="2150"/>
                  </a:lnTo>
                  <a:lnTo>
                    <a:pt x="2466" y="2184"/>
                  </a:lnTo>
                  <a:lnTo>
                    <a:pt x="2466" y="2184"/>
                  </a:lnTo>
                  <a:lnTo>
                    <a:pt x="2464" y="2192"/>
                  </a:lnTo>
                  <a:lnTo>
                    <a:pt x="2460" y="2198"/>
                  </a:lnTo>
                  <a:lnTo>
                    <a:pt x="2452" y="2206"/>
                  </a:lnTo>
                  <a:lnTo>
                    <a:pt x="2452" y="2206"/>
                  </a:lnTo>
                  <a:lnTo>
                    <a:pt x="2446" y="2210"/>
                  </a:lnTo>
                  <a:lnTo>
                    <a:pt x="2438" y="2212"/>
                  </a:lnTo>
                  <a:lnTo>
                    <a:pt x="2434" y="2212"/>
                  </a:lnTo>
                  <a:lnTo>
                    <a:pt x="2434" y="2212"/>
                  </a:lnTo>
                  <a:lnTo>
                    <a:pt x="2428" y="2210"/>
                  </a:lnTo>
                  <a:lnTo>
                    <a:pt x="2422" y="2204"/>
                  </a:lnTo>
                  <a:lnTo>
                    <a:pt x="2412" y="2188"/>
                  </a:lnTo>
                  <a:lnTo>
                    <a:pt x="2412" y="2188"/>
                  </a:lnTo>
                  <a:lnTo>
                    <a:pt x="2406" y="2184"/>
                  </a:lnTo>
                  <a:lnTo>
                    <a:pt x="2398" y="2182"/>
                  </a:lnTo>
                  <a:lnTo>
                    <a:pt x="2396" y="2182"/>
                  </a:lnTo>
                  <a:lnTo>
                    <a:pt x="2396" y="2182"/>
                  </a:lnTo>
                  <a:lnTo>
                    <a:pt x="2388" y="2180"/>
                  </a:lnTo>
                  <a:lnTo>
                    <a:pt x="2380" y="2178"/>
                  </a:lnTo>
                  <a:lnTo>
                    <a:pt x="2374" y="2176"/>
                  </a:lnTo>
                  <a:lnTo>
                    <a:pt x="2374" y="2176"/>
                  </a:lnTo>
                  <a:lnTo>
                    <a:pt x="2372" y="2174"/>
                  </a:lnTo>
                  <a:lnTo>
                    <a:pt x="2370" y="2172"/>
                  </a:lnTo>
                  <a:lnTo>
                    <a:pt x="2370" y="2168"/>
                  </a:lnTo>
                  <a:lnTo>
                    <a:pt x="2372" y="2164"/>
                  </a:lnTo>
                  <a:lnTo>
                    <a:pt x="2374" y="2160"/>
                  </a:lnTo>
                  <a:lnTo>
                    <a:pt x="2374" y="2160"/>
                  </a:lnTo>
                  <a:lnTo>
                    <a:pt x="2382" y="2146"/>
                  </a:lnTo>
                  <a:lnTo>
                    <a:pt x="2384" y="2140"/>
                  </a:lnTo>
                  <a:lnTo>
                    <a:pt x="2384" y="2140"/>
                  </a:lnTo>
                  <a:lnTo>
                    <a:pt x="2384" y="2138"/>
                  </a:lnTo>
                  <a:lnTo>
                    <a:pt x="2384" y="2134"/>
                  </a:lnTo>
                  <a:lnTo>
                    <a:pt x="2382" y="2132"/>
                  </a:lnTo>
                  <a:lnTo>
                    <a:pt x="2380" y="2132"/>
                  </a:lnTo>
                  <a:lnTo>
                    <a:pt x="2356" y="2126"/>
                  </a:lnTo>
                  <a:lnTo>
                    <a:pt x="2356" y="2126"/>
                  </a:lnTo>
                  <a:lnTo>
                    <a:pt x="2340" y="2124"/>
                  </a:lnTo>
                  <a:lnTo>
                    <a:pt x="2336" y="2124"/>
                  </a:lnTo>
                  <a:lnTo>
                    <a:pt x="2336" y="2124"/>
                  </a:lnTo>
                  <a:lnTo>
                    <a:pt x="2330" y="2124"/>
                  </a:lnTo>
                  <a:lnTo>
                    <a:pt x="2324" y="2128"/>
                  </a:lnTo>
                  <a:lnTo>
                    <a:pt x="2324" y="2128"/>
                  </a:lnTo>
                  <a:lnTo>
                    <a:pt x="2312" y="2136"/>
                  </a:lnTo>
                  <a:lnTo>
                    <a:pt x="2306" y="2140"/>
                  </a:lnTo>
                  <a:lnTo>
                    <a:pt x="2306" y="2140"/>
                  </a:lnTo>
                  <a:lnTo>
                    <a:pt x="2292" y="2146"/>
                  </a:lnTo>
                  <a:lnTo>
                    <a:pt x="2286" y="2150"/>
                  </a:lnTo>
                  <a:lnTo>
                    <a:pt x="2286" y="2150"/>
                  </a:lnTo>
                  <a:lnTo>
                    <a:pt x="2280" y="2154"/>
                  </a:lnTo>
                  <a:lnTo>
                    <a:pt x="2276" y="2160"/>
                  </a:lnTo>
                  <a:lnTo>
                    <a:pt x="2274" y="2164"/>
                  </a:lnTo>
                  <a:lnTo>
                    <a:pt x="2274" y="2164"/>
                  </a:lnTo>
                  <a:lnTo>
                    <a:pt x="2270" y="2170"/>
                  </a:lnTo>
                  <a:lnTo>
                    <a:pt x="2264" y="2172"/>
                  </a:lnTo>
                  <a:lnTo>
                    <a:pt x="2264" y="2172"/>
                  </a:lnTo>
                  <a:lnTo>
                    <a:pt x="2252" y="2168"/>
                  </a:lnTo>
                  <a:lnTo>
                    <a:pt x="2248" y="2166"/>
                  </a:lnTo>
                  <a:lnTo>
                    <a:pt x="2248" y="2166"/>
                  </a:lnTo>
                  <a:lnTo>
                    <a:pt x="2240" y="2164"/>
                  </a:lnTo>
                  <a:lnTo>
                    <a:pt x="2234" y="2166"/>
                  </a:lnTo>
                  <a:lnTo>
                    <a:pt x="2228" y="2168"/>
                  </a:lnTo>
                  <a:lnTo>
                    <a:pt x="2228" y="2168"/>
                  </a:lnTo>
                  <a:lnTo>
                    <a:pt x="2214" y="2176"/>
                  </a:lnTo>
                  <a:lnTo>
                    <a:pt x="2198" y="2188"/>
                  </a:lnTo>
                  <a:lnTo>
                    <a:pt x="2198" y="2188"/>
                  </a:lnTo>
                  <a:lnTo>
                    <a:pt x="2184" y="2196"/>
                  </a:lnTo>
                  <a:lnTo>
                    <a:pt x="2178" y="2198"/>
                  </a:lnTo>
                  <a:lnTo>
                    <a:pt x="2178" y="2198"/>
                  </a:lnTo>
                  <a:lnTo>
                    <a:pt x="2164" y="2206"/>
                  </a:lnTo>
                  <a:lnTo>
                    <a:pt x="2160" y="2208"/>
                  </a:lnTo>
                  <a:lnTo>
                    <a:pt x="2160" y="2208"/>
                  </a:lnTo>
                  <a:lnTo>
                    <a:pt x="2154" y="2212"/>
                  </a:lnTo>
                  <a:lnTo>
                    <a:pt x="2150" y="2220"/>
                  </a:lnTo>
                  <a:lnTo>
                    <a:pt x="2144" y="2234"/>
                  </a:lnTo>
                  <a:lnTo>
                    <a:pt x="2144" y="2234"/>
                  </a:lnTo>
                  <a:lnTo>
                    <a:pt x="2140" y="2238"/>
                  </a:lnTo>
                  <a:lnTo>
                    <a:pt x="2134" y="2240"/>
                  </a:lnTo>
                  <a:lnTo>
                    <a:pt x="2130" y="2240"/>
                  </a:lnTo>
                  <a:lnTo>
                    <a:pt x="2130" y="2240"/>
                  </a:lnTo>
                  <a:lnTo>
                    <a:pt x="2124" y="2242"/>
                  </a:lnTo>
                  <a:lnTo>
                    <a:pt x="2116" y="2246"/>
                  </a:lnTo>
                  <a:lnTo>
                    <a:pt x="2100" y="2256"/>
                  </a:lnTo>
                  <a:lnTo>
                    <a:pt x="2100" y="2256"/>
                  </a:lnTo>
                  <a:lnTo>
                    <a:pt x="2086" y="2264"/>
                  </a:lnTo>
                  <a:lnTo>
                    <a:pt x="2062" y="2276"/>
                  </a:lnTo>
                  <a:lnTo>
                    <a:pt x="2062" y="2276"/>
                  </a:lnTo>
                  <a:lnTo>
                    <a:pt x="2048" y="2286"/>
                  </a:lnTo>
                  <a:lnTo>
                    <a:pt x="2040" y="2294"/>
                  </a:lnTo>
                  <a:lnTo>
                    <a:pt x="2040" y="2294"/>
                  </a:lnTo>
                  <a:lnTo>
                    <a:pt x="2030" y="2306"/>
                  </a:lnTo>
                  <a:lnTo>
                    <a:pt x="2028" y="2312"/>
                  </a:lnTo>
                  <a:lnTo>
                    <a:pt x="2028" y="2312"/>
                  </a:lnTo>
                  <a:lnTo>
                    <a:pt x="2026" y="2320"/>
                  </a:lnTo>
                  <a:lnTo>
                    <a:pt x="2028" y="2326"/>
                  </a:lnTo>
                  <a:lnTo>
                    <a:pt x="2032" y="2340"/>
                  </a:lnTo>
                  <a:lnTo>
                    <a:pt x="2032" y="2340"/>
                  </a:lnTo>
                  <a:lnTo>
                    <a:pt x="2034" y="2356"/>
                  </a:lnTo>
                  <a:lnTo>
                    <a:pt x="2034" y="2360"/>
                  </a:lnTo>
                  <a:lnTo>
                    <a:pt x="2034" y="2360"/>
                  </a:lnTo>
                  <a:lnTo>
                    <a:pt x="2036" y="2376"/>
                  </a:lnTo>
                  <a:lnTo>
                    <a:pt x="2052" y="2428"/>
                  </a:lnTo>
                  <a:lnTo>
                    <a:pt x="2052" y="2428"/>
                  </a:lnTo>
                  <a:lnTo>
                    <a:pt x="2054" y="2444"/>
                  </a:lnTo>
                  <a:lnTo>
                    <a:pt x="2054" y="2448"/>
                  </a:lnTo>
                  <a:lnTo>
                    <a:pt x="2054" y="2448"/>
                  </a:lnTo>
                  <a:lnTo>
                    <a:pt x="2054" y="2464"/>
                  </a:lnTo>
                  <a:lnTo>
                    <a:pt x="2054" y="2488"/>
                  </a:lnTo>
                  <a:lnTo>
                    <a:pt x="2054" y="2488"/>
                  </a:lnTo>
                  <a:lnTo>
                    <a:pt x="2056" y="2494"/>
                  </a:lnTo>
                  <a:lnTo>
                    <a:pt x="2060" y="2500"/>
                  </a:lnTo>
                  <a:lnTo>
                    <a:pt x="2068" y="2510"/>
                  </a:lnTo>
                  <a:lnTo>
                    <a:pt x="2068" y="2510"/>
                  </a:lnTo>
                  <a:lnTo>
                    <a:pt x="2074" y="2514"/>
                  </a:lnTo>
                  <a:lnTo>
                    <a:pt x="2082" y="2514"/>
                  </a:lnTo>
                  <a:lnTo>
                    <a:pt x="2086" y="2514"/>
                  </a:lnTo>
                  <a:lnTo>
                    <a:pt x="2086" y="2514"/>
                  </a:lnTo>
                  <a:lnTo>
                    <a:pt x="2100" y="2512"/>
                  </a:lnTo>
                  <a:lnTo>
                    <a:pt x="2116" y="2508"/>
                  </a:lnTo>
                  <a:lnTo>
                    <a:pt x="2116" y="2508"/>
                  </a:lnTo>
                  <a:lnTo>
                    <a:pt x="2130" y="2502"/>
                  </a:lnTo>
                  <a:lnTo>
                    <a:pt x="2136" y="2498"/>
                  </a:lnTo>
                  <a:lnTo>
                    <a:pt x="2136" y="2498"/>
                  </a:lnTo>
                  <a:lnTo>
                    <a:pt x="2142" y="2496"/>
                  </a:lnTo>
                  <a:lnTo>
                    <a:pt x="2150" y="2496"/>
                  </a:lnTo>
                  <a:lnTo>
                    <a:pt x="2154" y="2496"/>
                  </a:lnTo>
                  <a:lnTo>
                    <a:pt x="2154" y="2496"/>
                  </a:lnTo>
                  <a:lnTo>
                    <a:pt x="2170" y="2492"/>
                  </a:lnTo>
                  <a:lnTo>
                    <a:pt x="2184" y="2488"/>
                  </a:lnTo>
                  <a:lnTo>
                    <a:pt x="2184" y="2488"/>
                  </a:lnTo>
                  <a:lnTo>
                    <a:pt x="2190" y="2484"/>
                  </a:lnTo>
                  <a:lnTo>
                    <a:pt x="2192" y="2480"/>
                  </a:lnTo>
                  <a:lnTo>
                    <a:pt x="2192" y="2480"/>
                  </a:lnTo>
                  <a:lnTo>
                    <a:pt x="2194" y="2476"/>
                  </a:lnTo>
                  <a:lnTo>
                    <a:pt x="2198" y="2472"/>
                  </a:lnTo>
                  <a:lnTo>
                    <a:pt x="2232" y="2460"/>
                  </a:lnTo>
                  <a:lnTo>
                    <a:pt x="2232" y="2460"/>
                  </a:lnTo>
                  <a:lnTo>
                    <a:pt x="2240" y="2458"/>
                  </a:lnTo>
                  <a:lnTo>
                    <a:pt x="2248" y="2456"/>
                  </a:lnTo>
                  <a:lnTo>
                    <a:pt x="2272" y="2456"/>
                  </a:lnTo>
                  <a:lnTo>
                    <a:pt x="2272" y="2456"/>
                  </a:lnTo>
                  <a:lnTo>
                    <a:pt x="2288" y="2458"/>
                  </a:lnTo>
                  <a:lnTo>
                    <a:pt x="2330" y="2464"/>
                  </a:lnTo>
                  <a:lnTo>
                    <a:pt x="2330" y="2464"/>
                  </a:lnTo>
                  <a:lnTo>
                    <a:pt x="2338" y="2468"/>
                  </a:lnTo>
                  <a:lnTo>
                    <a:pt x="2344" y="2472"/>
                  </a:lnTo>
                  <a:lnTo>
                    <a:pt x="2362" y="2490"/>
                  </a:lnTo>
                  <a:lnTo>
                    <a:pt x="2362" y="2490"/>
                  </a:lnTo>
                  <a:lnTo>
                    <a:pt x="2374" y="2500"/>
                  </a:lnTo>
                  <a:lnTo>
                    <a:pt x="2382" y="2510"/>
                  </a:lnTo>
                  <a:lnTo>
                    <a:pt x="2382" y="2510"/>
                  </a:lnTo>
                  <a:lnTo>
                    <a:pt x="2388" y="2514"/>
                  </a:lnTo>
                  <a:lnTo>
                    <a:pt x="2396" y="2514"/>
                  </a:lnTo>
                  <a:lnTo>
                    <a:pt x="2398" y="2514"/>
                  </a:lnTo>
                  <a:lnTo>
                    <a:pt x="2398" y="2514"/>
                  </a:lnTo>
                  <a:lnTo>
                    <a:pt x="2406" y="2516"/>
                  </a:lnTo>
                  <a:lnTo>
                    <a:pt x="2410" y="2522"/>
                  </a:lnTo>
                  <a:lnTo>
                    <a:pt x="2414" y="2528"/>
                  </a:lnTo>
                  <a:lnTo>
                    <a:pt x="2414" y="2528"/>
                  </a:lnTo>
                  <a:lnTo>
                    <a:pt x="2422" y="2540"/>
                  </a:lnTo>
                  <a:lnTo>
                    <a:pt x="2430" y="2548"/>
                  </a:lnTo>
                  <a:lnTo>
                    <a:pt x="2430" y="2548"/>
                  </a:lnTo>
                  <a:lnTo>
                    <a:pt x="2442" y="2558"/>
                  </a:lnTo>
                  <a:lnTo>
                    <a:pt x="2458" y="2570"/>
                  </a:lnTo>
                  <a:lnTo>
                    <a:pt x="2458" y="2570"/>
                  </a:lnTo>
                  <a:lnTo>
                    <a:pt x="2474" y="2576"/>
                  </a:lnTo>
                  <a:lnTo>
                    <a:pt x="2488" y="2580"/>
                  </a:lnTo>
                  <a:lnTo>
                    <a:pt x="2488" y="2580"/>
                  </a:lnTo>
                  <a:lnTo>
                    <a:pt x="2494" y="2582"/>
                  </a:lnTo>
                  <a:lnTo>
                    <a:pt x="2502" y="2580"/>
                  </a:lnTo>
                  <a:lnTo>
                    <a:pt x="2508" y="2578"/>
                  </a:lnTo>
                  <a:lnTo>
                    <a:pt x="2508" y="2578"/>
                  </a:lnTo>
                  <a:lnTo>
                    <a:pt x="2514" y="2576"/>
                  </a:lnTo>
                  <a:lnTo>
                    <a:pt x="2520" y="2580"/>
                  </a:lnTo>
                  <a:lnTo>
                    <a:pt x="2528" y="2588"/>
                  </a:lnTo>
                  <a:lnTo>
                    <a:pt x="2528" y="2588"/>
                  </a:lnTo>
                  <a:lnTo>
                    <a:pt x="2534" y="2592"/>
                  </a:lnTo>
                  <a:lnTo>
                    <a:pt x="2538" y="2594"/>
                  </a:lnTo>
                  <a:lnTo>
                    <a:pt x="2538" y="2594"/>
                  </a:lnTo>
                  <a:lnTo>
                    <a:pt x="2544" y="2592"/>
                  </a:lnTo>
                  <a:lnTo>
                    <a:pt x="2550" y="2588"/>
                  </a:lnTo>
                  <a:lnTo>
                    <a:pt x="2558" y="2580"/>
                  </a:lnTo>
                  <a:lnTo>
                    <a:pt x="2558" y="2580"/>
                  </a:lnTo>
                  <a:lnTo>
                    <a:pt x="2570" y="2570"/>
                  </a:lnTo>
                  <a:lnTo>
                    <a:pt x="2576" y="2568"/>
                  </a:lnTo>
                  <a:lnTo>
                    <a:pt x="2576" y="2568"/>
                  </a:lnTo>
                  <a:lnTo>
                    <a:pt x="2588" y="2564"/>
                  </a:lnTo>
                  <a:lnTo>
                    <a:pt x="2588" y="2564"/>
                  </a:lnTo>
                  <a:lnTo>
                    <a:pt x="2592" y="2562"/>
                  </a:lnTo>
                  <a:lnTo>
                    <a:pt x="2592" y="2556"/>
                  </a:lnTo>
                  <a:lnTo>
                    <a:pt x="2592" y="2552"/>
                  </a:lnTo>
                  <a:lnTo>
                    <a:pt x="2592" y="2552"/>
                  </a:lnTo>
                  <a:lnTo>
                    <a:pt x="2594" y="2544"/>
                  </a:lnTo>
                  <a:lnTo>
                    <a:pt x="2596" y="2538"/>
                  </a:lnTo>
                  <a:lnTo>
                    <a:pt x="2608" y="2512"/>
                  </a:lnTo>
                  <a:lnTo>
                    <a:pt x="2608" y="2512"/>
                  </a:lnTo>
                  <a:lnTo>
                    <a:pt x="2616" y="2498"/>
                  </a:lnTo>
                  <a:lnTo>
                    <a:pt x="2638" y="2434"/>
                  </a:lnTo>
                  <a:lnTo>
                    <a:pt x="2638" y="2434"/>
                  </a:lnTo>
                  <a:lnTo>
                    <a:pt x="2642" y="2418"/>
                  </a:lnTo>
                  <a:lnTo>
                    <a:pt x="2642" y="2396"/>
                  </a:lnTo>
                  <a:lnTo>
                    <a:pt x="2642" y="2396"/>
                  </a:lnTo>
                  <a:lnTo>
                    <a:pt x="2642" y="2380"/>
                  </a:lnTo>
                  <a:lnTo>
                    <a:pt x="2642" y="2366"/>
                  </a:lnTo>
                  <a:lnTo>
                    <a:pt x="2642" y="2366"/>
                  </a:lnTo>
                  <a:lnTo>
                    <a:pt x="2642" y="2350"/>
                  </a:lnTo>
                  <a:lnTo>
                    <a:pt x="2642" y="2346"/>
                  </a:lnTo>
                  <a:lnTo>
                    <a:pt x="2642" y="2346"/>
                  </a:lnTo>
                  <a:lnTo>
                    <a:pt x="2640" y="2340"/>
                  </a:lnTo>
                  <a:lnTo>
                    <a:pt x="2636" y="2334"/>
                  </a:lnTo>
                  <a:lnTo>
                    <a:pt x="2620" y="232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2" y="2654"/>
                  </a:lnTo>
                  <a:lnTo>
                    <a:pt x="2524" y="2670"/>
                  </a:lnTo>
                  <a:lnTo>
                    <a:pt x="2524" y="2674"/>
                  </a:lnTo>
                  <a:lnTo>
                    <a:pt x="2524" y="2674"/>
                  </a:lnTo>
                  <a:lnTo>
                    <a:pt x="2526" y="2680"/>
                  </a:lnTo>
                  <a:lnTo>
                    <a:pt x="2532" y="2684"/>
                  </a:lnTo>
                  <a:lnTo>
                    <a:pt x="2538" y="2688"/>
                  </a:lnTo>
                  <a:lnTo>
                    <a:pt x="2538" y="2688"/>
                  </a:lnTo>
                  <a:lnTo>
                    <a:pt x="2540" y="2688"/>
                  </a:lnTo>
                  <a:lnTo>
                    <a:pt x="2544" y="2688"/>
                  </a:lnTo>
                  <a:lnTo>
                    <a:pt x="2546" y="2686"/>
                  </a:lnTo>
                  <a:lnTo>
                    <a:pt x="2548" y="2684"/>
                  </a:lnTo>
                  <a:lnTo>
                    <a:pt x="2550" y="2678"/>
                  </a:lnTo>
                  <a:lnTo>
                    <a:pt x="2550" y="2678"/>
                  </a:lnTo>
                  <a:lnTo>
                    <a:pt x="2556" y="2664"/>
                  </a:lnTo>
                  <a:lnTo>
                    <a:pt x="2562" y="2650"/>
                  </a:lnTo>
                  <a:lnTo>
                    <a:pt x="2562" y="2650"/>
                  </a:lnTo>
                  <a:lnTo>
                    <a:pt x="2564" y="2634"/>
                  </a:lnTo>
                  <a:lnTo>
                    <a:pt x="2564" y="2632"/>
                  </a:lnTo>
                  <a:lnTo>
                    <a:pt x="2564" y="2632"/>
                  </a:lnTo>
                  <a:lnTo>
                    <a:pt x="2564" y="2628"/>
                  </a:lnTo>
                  <a:lnTo>
                    <a:pt x="2562" y="2626"/>
                  </a:lnTo>
                  <a:lnTo>
                    <a:pt x="2560" y="2626"/>
                  </a:lnTo>
                  <a:lnTo>
                    <a:pt x="2556" y="2626"/>
                  </a:lnTo>
                  <a:lnTo>
                    <a:pt x="2552" y="2630"/>
                  </a:lnTo>
                  <a:lnTo>
                    <a:pt x="2552" y="2630"/>
                  </a:lnTo>
                  <a:lnTo>
                    <a:pt x="2544" y="2632"/>
                  </a:lnTo>
                  <a:lnTo>
                    <a:pt x="2536" y="2632"/>
                  </a:lnTo>
                  <a:lnTo>
                    <a:pt x="2522" y="2632"/>
                  </a:lnTo>
                  <a:close/>
                  <a:moveTo>
                    <a:pt x="2478" y="958"/>
                  </a:moveTo>
                  <a:lnTo>
                    <a:pt x="2478" y="958"/>
                  </a:lnTo>
                  <a:lnTo>
                    <a:pt x="2476" y="954"/>
                  </a:lnTo>
                  <a:lnTo>
                    <a:pt x="2476" y="958"/>
                  </a:lnTo>
                  <a:lnTo>
                    <a:pt x="2476" y="962"/>
                  </a:lnTo>
                  <a:lnTo>
                    <a:pt x="2476" y="962"/>
                  </a:lnTo>
                  <a:lnTo>
                    <a:pt x="2474" y="976"/>
                  </a:lnTo>
                  <a:lnTo>
                    <a:pt x="2468" y="992"/>
                  </a:lnTo>
                  <a:lnTo>
                    <a:pt x="2468" y="992"/>
                  </a:lnTo>
                  <a:lnTo>
                    <a:pt x="2468" y="998"/>
                  </a:lnTo>
                  <a:lnTo>
                    <a:pt x="2470" y="1006"/>
                  </a:lnTo>
                  <a:lnTo>
                    <a:pt x="2472" y="1012"/>
                  </a:lnTo>
                  <a:lnTo>
                    <a:pt x="2472" y="1012"/>
                  </a:lnTo>
                  <a:lnTo>
                    <a:pt x="2474" y="1018"/>
                  </a:lnTo>
                  <a:lnTo>
                    <a:pt x="2476" y="1026"/>
                  </a:lnTo>
                  <a:lnTo>
                    <a:pt x="2476" y="1088"/>
                  </a:lnTo>
                  <a:lnTo>
                    <a:pt x="2476" y="1088"/>
                  </a:lnTo>
                  <a:lnTo>
                    <a:pt x="2476" y="1104"/>
                  </a:lnTo>
                  <a:lnTo>
                    <a:pt x="2476" y="1118"/>
                  </a:lnTo>
                  <a:lnTo>
                    <a:pt x="2476" y="1118"/>
                  </a:lnTo>
                  <a:lnTo>
                    <a:pt x="2478" y="1124"/>
                  </a:lnTo>
                  <a:lnTo>
                    <a:pt x="2484" y="1128"/>
                  </a:lnTo>
                  <a:lnTo>
                    <a:pt x="2498" y="1134"/>
                  </a:lnTo>
                  <a:lnTo>
                    <a:pt x="2498" y="1134"/>
                  </a:lnTo>
                  <a:lnTo>
                    <a:pt x="2502" y="1134"/>
                  </a:lnTo>
                  <a:lnTo>
                    <a:pt x="2500" y="1130"/>
                  </a:lnTo>
                  <a:lnTo>
                    <a:pt x="2490" y="1114"/>
                  </a:lnTo>
                  <a:lnTo>
                    <a:pt x="2490" y="1114"/>
                  </a:lnTo>
                  <a:lnTo>
                    <a:pt x="2486" y="1106"/>
                  </a:lnTo>
                  <a:lnTo>
                    <a:pt x="2486" y="1098"/>
                  </a:lnTo>
                  <a:lnTo>
                    <a:pt x="2486" y="1094"/>
                  </a:lnTo>
                  <a:lnTo>
                    <a:pt x="2486" y="1094"/>
                  </a:lnTo>
                  <a:lnTo>
                    <a:pt x="2486" y="1088"/>
                  </a:lnTo>
                  <a:lnTo>
                    <a:pt x="2488" y="1080"/>
                  </a:lnTo>
                  <a:lnTo>
                    <a:pt x="2492" y="1074"/>
                  </a:lnTo>
                  <a:lnTo>
                    <a:pt x="2492" y="1074"/>
                  </a:lnTo>
                  <a:lnTo>
                    <a:pt x="2496" y="1070"/>
                  </a:lnTo>
                  <a:lnTo>
                    <a:pt x="2498" y="1070"/>
                  </a:lnTo>
                  <a:lnTo>
                    <a:pt x="2500" y="1072"/>
                  </a:lnTo>
                  <a:lnTo>
                    <a:pt x="2500" y="1072"/>
                  </a:lnTo>
                  <a:lnTo>
                    <a:pt x="2502" y="1074"/>
                  </a:lnTo>
                  <a:lnTo>
                    <a:pt x="2502" y="1070"/>
                  </a:lnTo>
                  <a:lnTo>
                    <a:pt x="2488" y="1006"/>
                  </a:lnTo>
                  <a:lnTo>
                    <a:pt x="2488" y="1006"/>
                  </a:lnTo>
                  <a:lnTo>
                    <a:pt x="2486" y="990"/>
                  </a:lnTo>
                  <a:lnTo>
                    <a:pt x="2486" y="988"/>
                  </a:lnTo>
                  <a:lnTo>
                    <a:pt x="2486" y="988"/>
                  </a:lnTo>
                  <a:lnTo>
                    <a:pt x="2482" y="972"/>
                  </a:lnTo>
                  <a:lnTo>
                    <a:pt x="2478" y="958"/>
                  </a:lnTo>
                  <a:close/>
                  <a:moveTo>
                    <a:pt x="2460" y="1170"/>
                  </a:moveTo>
                  <a:lnTo>
                    <a:pt x="2460" y="1170"/>
                  </a:lnTo>
                  <a:lnTo>
                    <a:pt x="2458" y="1176"/>
                  </a:lnTo>
                  <a:lnTo>
                    <a:pt x="2456" y="1182"/>
                  </a:lnTo>
                  <a:lnTo>
                    <a:pt x="2456" y="1196"/>
                  </a:lnTo>
                  <a:lnTo>
                    <a:pt x="2456" y="1196"/>
                  </a:lnTo>
                  <a:lnTo>
                    <a:pt x="2454" y="1204"/>
                  </a:lnTo>
                  <a:lnTo>
                    <a:pt x="2452" y="1212"/>
                  </a:lnTo>
                  <a:lnTo>
                    <a:pt x="2450" y="1216"/>
                  </a:lnTo>
                  <a:lnTo>
                    <a:pt x="2450" y="1216"/>
                  </a:lnTo>
                  <a:lnTo>
                    <a:pt x="2446" y="1224"/>
                  </a:lnTo>
                  <a:lnTo>
                    <a:pt x="2446" y="1232"/>
                  </a:lnTo>
                  <a:lnTo>
                    <a:pt x="2446" y="1236"/>
                  </a:lnTo>
                  <a:lnTo>
                    <a:pt x="2446" y="1236"/>
                  </a:lnTo>
                  <a:lnTo>
                    <a:pt x="2448" y="1238"/>
                  </a:lnTo>
                  <a:lnTo>
                    <a:pt x="2450" y="1236"/>
                  </a:lnTo>
                  <a:lnTo>
                    <a:pt x="2460" y="1220"/>
                  </a:lnTo>
                  <a:lnTo>
                    <a:pt x="2460" y="1220"/>
                  </a:lnTo>
                  <a:lnTo>
                    <a:pt x="2464" y="1218"/>
                  </a:lnTo>
                  <a:lnTo>
                    <a:pt x="2466" y="1218"/>
                  </a:lnTo>
                  <a:lnTo>
                    <a:pt x="2468" y="1218"/>
                  </a:lnTo>
                  <a:lnTo>
                    <a:pt x="2472" y="1220"/>
                  </a:lnTo>
                  <a:lnTo>
                    <a:pt x="2480" y="1228"/>
                  </a:lnTo>
                  <a:lnTo>
                    <a:pt x="2480" y="1228"/>
                  </a:lnTo>
                  <a:lnTo>
                    <a:pt x="2482" y="1230"/>
                  </a:lnTo>
                  <a:lnTo>
                    <a:pt x="2484" y="1230"/>
                  </a:lnTo>
                  <a:lnTo>
                    <a:pt x="2486" y="1228"/>
                  </a:lnTo>
                  <a:lnTo>
                    <a:pt x="2488" y="1226"/>
                  </a:lnTo>
                  <a:lnTo>
                    <a:pt x="2492" y="1220"/>
                  </a:lnTo>
                  <a:lnTo>
                    <a:pt x="2492" y="1220"/>
                  </a:lnTo>
                  <a:lnTo>
                    <a:pt x="2496" y="1214"/>
                  </a:lnTo>
                  <a:lnTo>
                    <a:pt x="2502" y="1210"/>
                  </a:lnTo>
                  <a:lnTo>
                    <a:pt x="2508" y="1208"/>
                  </a:lnTo>
                  <a:lnTo>
                    <a:pt x="2508" y="1208"/>
                  </a:lnTo>
                  <a:lnTo>
                    <a:pt x="2520" y="1198"/>
                  </a:lnTo>
                  <a:lnTo>
                    <a:pt x="2528" y="1190"/>
                  </a:lnTo>
                  <a:lnTo>
                    <a:pt x="2528" y="1190"/>
                  </a:lnTo>
                  <a:lnTo>
                    <a:pt x="2530" y="1188"/>
                  </a:lnTo>
                  <a:lnTo>
                    <a:pt x="2530" y="1186"/>
                  </a:lnTo>
                  <a:lnTo>
                    <a:pt x="2528" y="1184"/>
                  </a:lnTo>
                  <a:lnTo>
                    <a:pt x="2526" y="1184"/>
                  </a:lnTo>
                  <a:lnTo>
                    <a:pt x="2522" y="1184"/>
                  </a:lnTo>
                  <a:lnTo>
                    <a:pt x="2522" y="1184"/>
                  </a:lnTo>
                  <a:lnTo>
                    <a:pt x="2506" y="1182"/>
                  </a:lnTo>
                  <a:lnTo>
                    <a:pt x="2492" y="1178"/>
                  </a:lnTo>
                  <a:lnTo>
                    <a:pt x="2492" y="1178"/>
                  </a:lnTo>
                  <a:lnTo>
                    <a:pt x="2478" y="1170"/>
                  </a:lnTo>
                  <a:lnTo>
                    <a:pt x="2472" y="1168"/>
                  </a:lnTo>
                  <a:lnTo>
                    <a:pt x="2472" y="1168"/>
                  </a:lnTo>
                  <a:lnTo>
                    <a:pt x="2466" y="1168"/>
                  </a:lnTo>
                  <a:lnTo>
                    <a:pt x="2460" y="1170"/>
                  </a:lnTo>
                  <a:lnTo>
                    <a:pt x="2460" y="1170"/>
                  </a:lnTo>
                  <a:close/>
                  <a:moveTo>
                    <a:pt x="2438" y="1284"/>
                  </a:moveTo>
                  <a:lnTo>
                    <a:pt x="2438" y="1284"/>
                  </a:lnTo>
                  <a:lnTo>
                    <a:pt x="2432" y="1300"/>
                  </a:lnTo>
                  <a:lnTo>
                    <a:pt x="2430" y="1304"/>
                  </a:lnTo>
                  <a:lnTo>
                    <a:pt x="2430" y="1304"/>
                  </a:lnTo>
                  <a:lnTo>
                    <a:pt x="2426" y="1310"/>
                  </a:lnTo>
                  <a:lnTo>
                    <a:pt x="2420" y="1316"/>
                  </a:lnTo>
                  <a:lnTo>
                    <a:pt x="2414" y="1318"/>
                  </a:lnTo>
                  <a:lnTo>
                    <a:pt x="2414" y="1318"/>
                  </a:lnTo>
                  <a:lnTo>
                    <a:pt x="2400" y="1326"/>
                  </a:lnTo>
                  <a:lnTo>
                    <a:pt x="2374" y="1346"/>
                  </a:lnTo>
                  <a:lnTo>
                    <a:pt x="2374" y="1346"/>
                  </a:lnTo>
                  <a:lnTo>
                    <a:pt x="2368" y="1350"/>
                  </a:lnTo>
                  <a:lnTo>
                    <a:pt x="2360" y="1350"/>
                  </a:lnTo>
                  <a:lnTo>
                    <a:pt x="2356" y="1350"/>
                  </a:lnTo>
                  <a:lnTo>
                    <a:pt x="2356" y="1350"/>
                  </a:lnTo>
                  <a:lnTo>
                    <a:pt x="2340" y="1354"/>
                  </a:lnTo>
                  <a:lnTo>
                    <a:pt x="2326" y="1358"/>
                  </a:lnTo>
                  <a:lnTo>
                    <a:pt x="2326" y="1358"/>
                  </a:lnTo>
                  <a:lnTo>
                    <a:pt x="2320" y="1362"/>
                  </a:lnTo>
                  <a:lnTo>
                    <a:pt x="2318" y="1366"/>
                  </a:lnTo>
                  <a:lnTo>
                    <a:pt x="2318" y="1366"/>
                  </a:lnTo>
                  <a:lnTo>
                    <a:pt x="2322" y="1378"/>
                  </a:lnTo>
                  <a:lnTo>
                    <a:pt x="2326" y="1392"/>
                  </a:lnTo>
                  <a:lnTo>
                    <a:pt x="2326" y="1392"/>
                  </a:lnTo>
                  <a:lnTo>
                    <a:pt x="2328" y="1394"/>
                  </a:lnTo>
                  <a:lnTo>
                    <a:pt x="2330" y="1396"/>
                  </a:lnTo>
                  <a:lnTo>
                    <a:pt x="2332" y="1396"/>
                  </a:lnTo>
                  <a:lnTo>
                    <a:pt x="2334" y="1394"/>
                  </a:lnTo>
                  <a:lnTo>
                    <a:pt x="2342" y="1386"/>
                  </a:lnTo>
                  <a:lnTo>
                    <a:pt x="2342" y="1386"/>
                  </a:lnTo>
                  <a:lnTo>
                    <a:pt x="2348" y="1382"/>
                  </a:lnTo>
                  <a:lnTo>
                    <a:pt x="2354" y="1380"/>
                  </a:lnTo>
                  <a:lnTo>
                    <a:pt x="2354" y="1380"/>
                  </a:lnTo>
                  <a:lnTo>
                    <a:pt x="2358" y="1378"/>
                  </a:lnTo>
                  <a:lnTo>
                    <a:pt x="2362" y="1376"/>
                  </a:lnTo>
                  <a:lnTo>
                    <a:pt x="2362" y="1376"/>
                  </a:lnTo>
                  <a:lnTo>
                    <a:pt x="2366" y="1374"/>
                  </a:lnTo>
                  <a:lnTo>
                    <a:pt x="2368" y="1376"/>
                  </a:lnTo>
                  <a:lnTo>
                    <a:pt x="2368" y="1376"/>
                  </a:lnTo>
                  <a:lnTo>
                    <a:pt x="2368" y="1376"/>
                  </a:lnTo>
                  <a:lnTo>
                    <a:pt x="2370" y="1376"/>
                  </a:lnTo>
                  <a:lnTo>
                    <a:pt x="2374" y="1374"/>
                  </a:lnTo>
                  <a:lnTo>
                    <a:pt x="2382" y="1366"/>
                  </a:lnTo>
                  <a:lnTo>
                    <a:pt x="2382" y="1366"/>
                  </a:lnTo>
                  <a:lnTo>
                    <a:pt x="2388" y="1362"/>
                  </a:lnTo>
                  <a:lnTo>
                    <a:pt x="2392" y="1360"/>
                  </a:lnTo>
                  <a:lnTo>
                    <a:pt x="2392" y="1360"/>
                  </a:lnTo>
                  <a:lnTo>
                    <a:pt x="2404" y="1360"/>
                  </a:lnTo>
                  <a:lnTo>
                    <a:pt x="2408" y="1360"/>
                  </a:lnTo>
                  <a:lnTo>
                    <a:pt x="2408" y="1360"/>
                  </a:lnTo>
                  <a:lnTo>
                    <a:pt x="2422" y="1360"/>
                  </a:lnTo>
                  <a:lnTo>
                    <a:pt x="2422" y="1360"/>
                  </a:lnTo>
                  <a:lnTo>
                    <a:pt x="2432" y="1360"/>
                  </a:lnTo>
                  <a:lnTo>
                    <a:pt x="2432" y="1360"/>
                  </a:lnTo>
                  <a:lnTo>
                    <a:pt x="2436" y="1360"/>
                  </a:lnTo>
                  <a:lnTo>
                    <a:pt x="2440" y="1356"/>
                  </a:lnTo>
                  <a:lnTo>
                    <a:pt x="2440" y="1356"/>
                  </a:lnTo>
                  <a:lnTo>
                    <a:pt x="2444" y="1350"/>
                  </a:lnTo>
                  <a:lnTo>
                    <a:pt x="2446" y="1342"/>
                  </a:lnTo>
                  <a:lnTo>
                    <a:pt x="2446" y="1330"/>
                  </a:lnTo>
                  <a:lnTo>
                    <a:pt x="2446" y="1330"/>
                  </a:lnTo>
                  <a:lnTo>
                    <a:pt x="2446" y="1322"/>
                  </a:lnTo>
                  <a:lnTo>
                    <a:pt x="2450" y="1314"/>
                  </a:lnTo>
                  <a:lnTo>
                    <a:pt x="2452" y="1308"/>
                  </a:lnTo>
                  <a:lnTo>
                    <a:pt x="2452" y="1308"/>
                  </a:lnTo>
                  <a:lnTo>
                    <a:pt x="2458" y="1294"/>
                  </a:lnTo>
                  <a:lnTo>
                    <a:pt x="2462" y="1280"/>
                  </a:lnTo>
                  <a:lnTo>
                    <a:pt x="2462" y="1280"/>
                  </a:lnTo>
                  <a:lnTo>
                    <a:pt x="2464" y="1272"/>
                  </a:lnTo>
                  <a:lnTo>
                    <a:pt x="2460" y="1266"/>
                  </a:lnTo>
                  <a:lnTo>
                    <a:pt x="2450" y="1250"/>
                  </a:lnTo>
                  <a:lnTo>
                    <a:pt x="2450" y="1250"/>
                  </a:lnTo>
                  <a:lnTo>
                    <a:pt x="2448" y="1246"/>
                  </a:lnTo>
                  <a:lnTo>
                    <a:pt x="2446" y="1246"/>
                  </a:lnTo>
                  <a:lnTo>
                    <a:pt x="2446" y="1248"/>
                  </a:lnTo>
                  <a:lnTo>
                    <a:pt x="2446" y="1248"/>
                  </a:lnTo>
                  <a:lnTo>
                    <a:pt x="2444" y="1260"/>
                  </a:lnTo>
                  <a:lnTo>
                    <a:pt x="2438" y="1284"/>
                  </a:lnTo>
                  <a:close/>
                </a:path>
              </a:pathLst>
            </a:custGeom>
            <a:grpFill/>
            <a:ln w="9525">
              <a:noFill/>
              <a:round/>
              <a:headEnd/>
              <a:tailEnd/>
            </a:ln>
          </p:spPr>
          <p:txBody>
            <a:bodyPr/>
            <a:lstStyle/>
            <a:p>
              <a:pPr>
                <a:defRPr/>
              </a:pPr>
              <a:endParaRPr lang="en-US" dirty="0"/>
            </a:p>
          </p:txBody>
        </p:sp>
        <p:sp>
          <p:nvSpPr>
            <p:cNvPr id="10" name="Freeform 15"/>
            <p:cNvSpPr>
              <a:spLocks noEditPoints="1"/>
            </p:cNvSpPr>
            <p:nvPr/>
          </p:nvSpPr>
          <p:spPr bwMode="auto">
            <a:xfrm>
              <a:off x="56" y="1036"/>
              <a:ext cx="2211" cy="3018"/>
            </a:xfrm>
            <a:custGeom>
              <a:avLst/>
              <a:gdLst/>
              <a:ahLst/>
              <a:cxnLst>
                <a:cxn ang="0">
                  <a:pos x="1757" y="431"/>
                </a:cxn>
                <a:cxn ang="0">
                  <a:pos x="1780" y="502"/>
                </a:cxn>
                <a:cxn ang="0">
                  <a:pos x="1792" y="608"/>
                </a:cxn>
                <a:cxn ang="0">
                  <a:pos x="1954" y="711"/>
                </a:cxn>
                <a:cxn ang="0">
                  <a:pos x="2035" y="540"/>
                </a:cxn>
                <a:cxn ang="0">
                  <a:pos x="2203" y="366"/>
                </a:cxn>
                <a:cxn ang="0">
                  <a:pos x="2188" y="325"/>
                </a:cxn>
                <a:cxn ang="0">
                  <a:pos x="2153" y="272"/>
                </a:cxn>
                <a:cxn ang="0">
                  <a:pos x="2085" y="202"/>
                </a:cxn>
                <a:cxn ang="0">
                  <a:pos x="2002" y="129"/>
                </a:cxn>
                <a:cxn ang="0">
                  <a:pos x="1934" y="108"/>
                </a:cxn>
                <a:cxn ang="0">
                  <a:pos x="1737" y="207"/>
                </a:cxn>
                <a:cxn ang="0">
                  <a:pos x="1288" y="159"/>
                </a:cxn>
                <a:cxn ang="0">
                  <a:pos x="1303" y="194"/>
                </a:cxn>
                <a:cxn ang="0">
                  <a:pos x="1356" y="207"/>
                </a:cxn>
                <a:cxn ang="0">
                  <a:pos x="1364" y="156"/>
                </a:cxn>
                <a:cxn ang="0">
                  <a:pos x="1374" y="66"/>
                </a:cxn>
                <a:cxn ang="0">
                  <a:pos x="1361" y="3"/>
                </a:cxn>
                <a:cxn ang="0">
                  <a:pos x="1319" y="13"/>
                </a:cxn>
                <a:cxn ang="0">
                  <a:pos x="1266" y="58"/>
                </a:cxn>
                <a:cxn ang="0">
                  <a:pos x="1248" y="81"/>
                </a:cxn>
                <a:cxn ang="0">
                  <a:pos x="1253" y="144"/>
                </a:cxn>
                <a:cxn ang="0">
                  <a:pos x="1268" y="227"/>
                </a:cxn>
                <a:cxn ang="0">
                  <a:pos x="1379" y="252"/>
                </a:cxn>
                <a:cxn ang="0">
                  <a:pos x="1271" y="217"/>
                </a:cxn>
                <a:cxn ang="0">
                  <a:pos x="1172" y="1629"/>
                </a:cxn>
                <a:cxn ang="0">
                  <a:pos x="1677" y="1170"/>
                </a:cxn>
                <a:cxn ang="0">
                  <a:pos x="1500" y="703"/>
                </a:cxn>
                <a:cxn ang="0">
                  <a:pos x="1437" y="376"/>
                </a:cxn>
                <a:cxn ang="0">
                  <a:pos x="1520" y="509"/>
                </a:cxn>
                <a:cxn ang="0">
                  <a:pos x="1606" y="540"/>
                </a:cxn>
                <a:cxn ang="0">
                  <a:pos x="1674" y="527"/>
                </a:cxn>
                <a:cxn ang="0">
                  <a:pos x="1694" y="502"/>
                </a:cxn>
                <a:cxn ang="0">
                  <a:pos x="1659" y="446"/>
                </a:cxn>
                <a:cxn ang="0">
                  <a:pos x="1634" y="388"/>
                </a:cxn>
                <a:cxn ang="0">
                  <a:pos x="1553" y="345"/>
                </a:cxn>
                <a:cxn ang="0">
                  <a:pos x="1442" y="300"/>
                </a:cxn>
                <a:cxn ang="0">
                  <a:pos x="1341" y="330"/>
                </a:cxn>
                <a:cxn ang="0">
                  <a:pos x="1319" y="386"/>
                </a:cxn>
                <a:cxn ang="0">
                  <a:pos x="1182" y="424"/>
                </a:cxn>
                <a:cxn ang="0">
                  <a:pos x="1172" y="308"/>
                </a:cxn>
                <a:cxn ang="0">
                  <a:pos x="1112" y="315"/>
                </a:cxn>
                <a:cxn ang="0">
                  <a:pos x="1024" y="333"/>
                </a:cxn>
                <a:cxn ang="0">
                  <a:pos x="1034" y="383"/>
                </a:cxn>
                <a:cxn ang="0">
                  <a:pos x="1129" y="429"/>
                </a:cxn>
                <a:cxn ang="0">
                  <a:pos x="451" y="378"/>
                </a:cxn>
                <a:cxn ang="0">
                  <a:pos x="156" y="840"/>
                </a:cxn>
                <a:cxn ang="0">
                  <a:pos x="837" y="1417"/>
                </a:cxn>
                <a:cxn ang="0">
                  <a:pos x="1256" y="1755"/>
                </a:cxn>
                <a:cxn ang="0">
                  <a:pos x="1629" y="1679"/>
                </a:cxn>
                <a:cxn ang="0">
                  <a:pos x="1553" y="1654"/>
                </a:cxn>
                <a:cxn ang="0">
                  <a:pos x="1414" y="1851"/>
                </a:cxn>
                <a:cxn ang="0">
                  <a:pos x="1891" y="1893"/>
                </a:cxn>
                <a:cxn ang="0">
                  <a:pos x="1591" y="1795"/>
                </a:cxn>
                <a:cxn ang="0">
                  <a:pos x="1435" y="2057"/>
                </a:cxn>
                <a:cxn ang="0">
                  <a:pos x="1629" y="2524"/>
                </a:cxn>
                <a:cxn ang="0">
                  <a:pos x="1740" y="2741"/>
                </a:cxn>
                <a:cxn ang="0">
                  <a:pos x="2110" y="2342"/>
                </a:cxn>
                <a:cxn ang="0">
                  <a:pos x="1472" y="562"/>
                </a:cxn>
                <a:cxn ang="0">
                  <a:pos x="1394" y="577"/>
                </a:cxn>
                <a:cxn ang="0">
                  <a:pos x="978" y="338"/>
                </a:cxn>
                <a:cxn ang="0">
                  <a:pos x="1039" y="250"/>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7"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5"/>
                  </a:lnTo>
                  <a:lnTo>
                    <a:pt x="2135" y="323"/>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41"/>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1" y="159"/>
                  </a:lnTo>
                  <a:lnTo>
                    <a:pt x="1263" y="164"/>
                  </a:lnTo>
                  <a:lnTo>
                    <a:pt x="1263" y="164"/>
                  </a:lnTo>
                  <a:lnTo>
                    <a:pt x="1271" y="166"/>
                  </a:lnTo>
                  <a:lnTo>
                    <a:pt x="1271" y="166"/>
                  </a:lnTo>
                  <a:lnTo>
                    <a:pt x="1278" y="166"/>
                  </a:lnTo>
                  <a:lnTo>
                    <a:pt x="1278" y="166"/>
                  </a:lnTo>
                  <a:lnTo>
                    <a:pt x="1283" y="161"/>
                  </a:lnTo>
                  <a:lnTo>
                    <a:pt x="1283" y="161"/>
                  </a:lnTo>
                  <a:lnTo>
                    <a:pt x="1288" y="159"/>
                  </a:lnTo>
                  <a:lnTo>
                    <a:pt x="1288" y="159"/>
                  </a:lnTo>
                  <a:lnTo>
                    <a:pt x="1291" y="156"/>
                  </a:lnTo>
                  <a:lnTo>
                    <a:pt x="1291" y="156"/>
                  </a:lnTo>
                  <a:lnTo>
                    <a:pt x="1293" y="154"/>
                  </a:lnTo>
                  <a:lnTo>
                    <a:pt x="1293" y="154"/>
                  </a:lnTo>
                  <a:lnTo>
                    <a:pt x="1296" y="156"/>
                  </a:lnTo>
                  <a:lnTo>
                    <a:pt x="1296" y="156"/>
                  </a:lnTo>
                  <a:lnTo>
                    <a:pt x="1301" y="159"/>
                  </a:lnTo>
                  <a:lnTo>
                    <a:pt x="1301" y="159"/>
                  </a:lnTo>
                  <a:lnTo>
                    <a:pt x="1306" y="164"/>
                  </a:lnTo>
                  <a:lnTo>
                    <a:pt x="1306" y="164"/>
                  </a:lnTo>
                  <a:lnTo>
                    <a:pt x="1311" y="169"/>
                  </a:lnTo>
                  <a:lnTo>
                    <a:pt x="1311" y="169"/>
                  </a:lnTo>
                  <a:lnTo>
                    <a:pt x="1316" y="174"/>
                  </a:lnTo>
                  <a:lnTo>
                    <a:pt x="1316" y="174"/>
                  </a:lnTo>
                  <a:lnTo>
                    <a:pt x="1316" y="176"/>
                  </a:lnTo>
                  <a:lnTo>
                    <a:pt x="1316" y="176"/>
                  </a:lnTo>
                  <a:lnTo>
                    <a:pt x="1316" y="176"/>
                  </a:lnTo>
                  <a:lnTo>
                    <a:pt x="1316" y="176"/>
                  </a:lnTo>
                  <a:lnTo>
                    <a:pt x="1311" y="174"/>
                  </a:lnTo>
                  <a:lnTo>
                    <a:pt x="1311" y="174"/>
                  </a:lnTo>
                  <a:lnTo>
                    <a:pt x="1306" y="171"/>
                  </a:lnTo>
                  <a:lnTo>
                    <a:pt x="1306" y="171"/>
                  </a:lnTo>
                  <a:lnTo>
                    <a:pt x="1298" y="169"/>
                  </a:lnTo>
                  <a:lnTo>
                    <a:pt x="1298" y="169"/>
                  </a:lnTo>
                  <a:lnTo>
                    <a:pt x="1296" y="171"/>
                  </a:lnTo>
                  <a:lnTo>
                    <a:pt x="1296" y="171"/>
                  </a:lnTo>
                  <a:lnTo>
                    <a:pt x="1296" y="176"/>
                  </a:lnTo>
                  <a:lnTo>
                    <a:pt x="1296" y="176"/>
                  </a:lnTo>
                  <a:lnTo>
                    <a:pt x="1296" y="182"/>
                  </a:lnTo>
                  <a:lnTo>
                    <a:pt x="1296" y="182"/>
                  </a:lnTo>
                  <a:lnTo>
                    <a:pt x="1301" y="184"/>
                  </a:lnTo>
                  <a:lnTo>
                    <a:pt x="1301" y="184"/>
                  </a:lnTo>
                  <a:lnTo>
                    <a:pt x="1303" y="189"/>
                  </a:lnTo>
                  <a:lnTo>
                    <a:pt x="1303" y="189"/>
                  </a:lnTo>
                  <a:lnTo>
                    <a:pt x="1303" y="194"/>
                  </a:lnTo>
                  <a:lnTo>
                    <a:pt x="1303" y="194"/>
                  </a:lnTo>
                  <a:lnTo>
                    <a:pt x="1301" y="197"/>
                  </a:lnTo>
                  <a:lnTo>
                    <a:pt x="1301" y="197"/>
                  </a:lnTo>
                  <a:lnTo>
                    <a:pt x="1296" y="199"/>
                  </a:lnTo>
                  <a:lnTo>
                    <a:pt x="1296" y="199"/>
                  </a:lnTo>
                  <a:lnTo>
                    <a:pt x="1293" y="202"/>
                  </a:lnTo>
                  <a:lnTo>
                    <a:pt x="1293" y="202"/>
                  </a:lnTo>
                  <a:lnTo>
                    <a:pt x="1291" y="204"/>
                  </a:lnTo>
                  <a:lnTo>
                    <a:pt x="1291" y="204"/>
                  </a:lnTo>
                  <a:lnTo>
                    <a:pt x="1293" y="209"/>
                  </a:lnTo>
                  <a:lnTo>
                    <a:pt x="1293" y="209"/>
                  </a:lnTo>
                  <a:lnTo>
                    <a:pt x="1296" y="214"/>
                  </a:lnTo>
                  <a:lnTo>
                    <a:pt x="1296" y="214"/>
                  </a:lnTo>
                  <a:lnTo>
                    <a:pt x="1298" y="214"/>
                  </a:lnTo>
                  <a:lnTo>
                    <a:pt x="1298" y="214"/>
                  </a:lnTo>
                  <a:lnTo>
                    <a:pt x="1306" y="214"/>
                  </a:lnTo>
                  <a:lnTo>
                    <a:pt x="1306" y="214"/>
                  </a:lnTo>
                  <a:lnTo>
                    <a:pt x="1313" y="214"/>
                  </a:lnTo>
                  <a:lnTo>
                    <a:pt x="1313" y="214"/>
                  </a:lnTo>
                  <a:lnTo>
                    <a:pt x="1321" y="214"/>
                  </a:lnTo>
                  <a:lnTo>
                    <a:pt x="1321" y="214"/>
                  </a:lnTo>
                  <a:lnTo>
                    <a:pt x="1326" y="214"/>
                  </a:lnTo>
                  <a:lnTo>
                    <a:pt x="1326" y="214"/>
                  </a:lnTo>
                  <a:lnTo>
                    <a:pt x="1331" y="212"/>
                  </a:lnTo>
                  <a:lnTo>
                    <a:pt x="1331" y="212"/>
                  </a:lnTo>
                  <a:lnTo>
                    <a:pt x="1336" y="209"/>
                  </a:lnTo>
                  <a:lnTo>
                    <a:pt x="1336" y="209"/>
                  </a:lnTo>
                  <a:lnTo>
                    <a:pt x="1341" y="207"/>
                  </a:lnTo>
                  <a:lnTo>
                    <a:pt x="1341" y="207"/>
                  </a:lnTo>
                  <a:lnTo>
                    <a:pt x="1346" y="204"/>
                  </a:lnTo>
                  <a:lnTo>
                    <a:pt x="1346" y="204"/>
                  </a:lnTo>
                  <a:lnTo>
                    <a:pt x="1351" y="204"/>
                  </a:lnTo>
                  <a:lnTo>
                    <a:pt x="1351" y="204"/>
                  </a:lnTo>
                  <a:lnTo>
                    <a:pt x="1356" y="207"/>
                  </a:lnTo>
                  <a:lnTo>
                    <a:pt x="1356" y="207"/>
                  </a:lnTo>
                  <a:lnTo>
                    <a:pt x="1359" y="207"/>
                  </a:lnTo>
                  <a:lnTo>
                    <a:pt x="1359" y="207"/>
                  </a:lnTo>
                  <a:lnTo>
                    <a:pt x="1364" y="207"/>
                  </a:lnTo>
                  <a:lnTo>
                    <a:pt x="1364" y="207"/>
                  </a:lnTo>
                  <a:lnTo>
                    <a:pt x="1366" y="204"/>
                  </a:lnTo>
                  <a:lnTo>
                    <a:pt x="1366" y="204"/>
                  </a:lnTo>
                  <a:lnTo>
                    <a:pt x="1371" y="199"/>
                  </a:lnTo>
                  <a:lnTo>
                    <a:pt x="1371" y="199"/>
                  </a:lnTo>
                  <a:lnTo>
                    <a:pt x="1374" y="197"/>
                  </a:lnTo>
                  <a:lnTo>
                    <a:pt x="1374" y="197"/>
                  </a:lnTo>
                  <a:lnTo>
                    <a:pt x="1377" y="194"/>
                  </a:lnTo>
                  <a:lnTo>
                    <a:pt x="1377" y="194"/>
                  </a:lnTo>
                  <a:lnTo>
                    <a:pt x="1374" y="189"/>
                  </a:lnTo>
                  <a:lnTo>
                    <a:pt x="1374" y="189"/>
                  </a:lnTo>
                  <a:lnTo>
                    <a:pt x="1369" y="187"/>
                  </a:lnTo>
                  <a:lnTo>
                    <a:pt x="1369" y="187"/>
                  </a:lnTo>
                  <a:lnTo>
                    <a:pt x="1361" y="184"/>
                  </a:lnTo>
                  <a:lnTo>
                    <a:pt x="1361" y="184"/>
                  </a:lnTo>
                  <a:lnTo>
                    <a:pt x="1359" y="182"/>
                  </a:lnTo>
                  <a:lnTo>
                    <a:pt x="1359" y="182"/>
                  </a:lnTo>
                  <a:lnTo>
                    <a:pt x="1356" y="179"/>
                  </a:lnTo>
                  <a:lnTo>
                    <a:pt x="1356" y="179"/>
                  </a:lnTo>
                  <a:lnTo>
                    <a:pt x="1359" y="176"/>
                  </a:lnTo>
                  <a:lnTo>
                    <a:pt x="1359" y="176"/>
                  </a:lnTo>
                  <a:lnTo>
                    <a:pt x="1364" y="174"/>
                  </a:lnTo>
                  <a:lnTo>
                    <a:pt x="1364" y="174"/>
                  </a:lnTo>
                  <a:lnTo>
                    <a:pt x="1364" y="171"/>
                  </a:lnTo>
                  <a:lnTo>
                    <a:pt x="1364" y="171"/>
                  </a:lnTo>
                  <a:lnTo>
                    <a:pt x="1366" y="166"/>
                  </a:lnTo>
                  <a:lnTo>
                    <a:pt x="1366" y="166"/>
                  </a:lnTo>
                  <a:lnTo>
                    <a:pt x="1364" y="161"/>
                  </a:lnTo>
                  <a:lnTo>
                    <a:pt x="1364" y="161"/>
                  </a:lnTo>
                  <a:lnTo>
                    <a:pt x="1364" y="159"/>
                  </a:lnTo>
                  <a:lnTo>
                    <a:pt x="1364" y="159"/>
                  </a:lnTo>
                  <a:lnTo>
                    <a:pt x="1364" y="156"/>
                  </a:lnTo>
                  <a:lnTo>
                    <a:pt x="1364" y="156"/>
                  </a:lnTo>
                  <a:lnTo>
                    <a:pt x="1364" y="154"/>
                  </a:lnTo>
                  <a:lnTo>
                    <a:pt x="1364" y="154"/>
                  </a:lnTo>
                  <a:lnTo>
                    <a:pt x="1366" y="151"/>
                  </a:lnTo>
                  <a:lnTo>
                    <a:pt x="1366" y="151"/>
                  </a:lnTo>
                  <a:lnTo>
                    <a:pt x="1371" y="144"/>
                  </a:lnTo>
                  <a:lnTo>
                    <a:pt x="1371" y="144"/>
                  </a:lnTo>
                  <a:lnTo>
                    <a:pt x="1377" y="136"/>
                  </a:lnTo>
                  <a:lnTo>
                    <a:pt x="1377" y="136"/>
                  </a:lnTo>
                  <a:lnTo>
                    <a:pt x="1374" y="129"/>
                  </a:lnTo>
                  <a:lnTo>
                    <a:pt x="1374" y="129"/>
                  </a:lnTo>
                  <a:lnTo>
                    <a:pt x="1366" y="124"/>
                  </a:lnTo>
                  <a:lnTo>
                    <a:pt x="1366" y="124"/>
                  </a:lnTo>
                  <a:lnTo>
                    <a:pt x="1359" y="119"/>
                  </a:lnTo>
                  <a:lnTo>
                    <a:pt x="1359" y="119"/>
                  </a:lnTo>
                  <a:lnTo>
                    <a:pt x="1354" y="116"/>
                  </a:lnTo>
                  <a:lnTo>
                    <a:pt x="1354" y="116"/>
                  </a:lnTo>
                  <a:lnTo>
                    <a:pt x="1354" y="111"/>
                  </a:lnTo>
                  <a:lnTo>
                    <a:pt x="1354" y="111"/>
                  </a:lnTo>
                  <a:lnTo>
                    <a:pt x="1359" y="108"/>
                  </a:lnTo>
                  <a:lnTo>
                    <a:pt x="1359" y="108"/>
                  </a:lnTo>
                  <a:lnTo>
                    <a:pt x="1366" y="103"/>
                  </a:lnTo>
                  <a:lnTo>
                    <a:pt x="1366" y="103"/>
                  </a:lnTo>
                  <a:lnTo>
                    <a:pt x="1371" y="98"/>
                  </a:lnTo>
                  <a:lnTo>
                    <a:pt x="1371" y="98"/>
                  </a:lnTo>
                  <a:lnTo>
                    <a:pt x="1374" y="91"/>
                  </a:lnTo>
                  <a:lnTo>
                    <a:pt x="1374" y="91"/>
                  </a:lnTo>
                  <a:lnTo>
                    <a:pt x="1374" y="86"/>
                  </a:lnTo>
                  <a:lnTo>
                    <a:pt x="1374" y="86"/>
                  </a:lnTo>
                  <a:lnTo>
                    <a:pt x="1374" y="78"/>
                  </a:lnTo>
                  <a:lnTo>
                    <a:pt x="1374" y="78"/>
                  </a:lnTo>
                  <a:lnTo>
                    <a:pt x="1374" y="71"/>
                  </a:lnTo>
                  <a:lnTo>
                    <a:pt x="1374" y="71"/>
                  </a:lnTo>
                  <a:lnTo>
                    <a:pt x="1374" y="66"/>
                  </a:lnTo>
                  <a:lnTo>
                    <a:pt x="1374" y="66"/>
                  </a:lnTo>
                  <a:lnTo>
                    <a:pt x="1377" y="55"/>
                  </a:lnTo>
                  <a:lnTo>
                    <a:pt x="1377" y="55"/>
                  </a:lnTo>
                  <a:lnTo>
                    <a:pt x="1377" y="48"/>
                  </a:lnTo>
                  <a:lnTo>
                    <a:pt x="1377" y="48"/>
                  </a:lnTo>
                  <a:lnTo>
                    <a:pt x="1379" y="40"/>
                  </a:lnTo>
                  <a:lnTo>
                    <a:pt x="1379" y="40"/>
                  </a:lnTo>
                  <a:lnTo>
                    <a:pt x="1377" y="38"/>
                  </a:lnTo>
                  <a:lnTo>
                    <a:pt x="1377" y="38"/>
                  </a:lnTo>
                  <a:lnTo>
                    <a:pt x="1374" y="35"/>
                  </a:lnTo>
                  <a:lnTo>
                    <a:pt x="1374" y="35"/>
                  </a:lnTo>
                  <a:lnTo>
                    <a:pt x="1369" y="38"/>
                  </a:lnTo>
                  <a:lnTo>
                    <a:pt x="1369" y="38"/>
                  </a:lnTo>
                  <a:lnTo>
                    <a:pt x="1366" y="35"/>
                  </a:lnTo>
                  <a:lnTo>
                    <a:pt x="1366" y="35"/>
                  </a:lnTo>
                  <a:lnTo>
                    <a:pt x="1369" y="30"/>
                  </a:lnTo>
                  <a:lnTo>
                    <a:pt x="1369" y="30"/>
                  </a:lnTo>
                  <a:lnTo>
                    <a:pt x="1374" y="23"/>
                  </a:lnTo>
                  <a:lnTo>
                    <a:pt x="1374" y="23"/>
                  </a:lnTo>
                  <a:lnTo>
                    <a:pt x="1377" y="18"/>
                  </a:lnTo>
                  <a:lnTo>
                    <a:pt x="1377" y="18"/>
                  </a:lnTo>
                  <a:lnTo>
                    <a:pt x="1377" y="10"/>
                  </a:lnTo>
                  <a:lnTo>
                    <a:pt x="1377" y="10"/>
                  </a:lnTo>
                  <a:lnTo>
                    <a:pt x="1377" y="5"/>
                  </a:lnTo>
                  <a:lnTo>
                    <a:pt x="1377" y="5"/>
                  </a:lnTo>
                  <a:lnTo>
                    <a:pt x="1374" y="5"/>
                  </a:lnTo>
                  <a:lnTo>
                    <a:pt x="1374" y="5"/>
                  </a:lnTo>
                  <a:lnTo>
                    <a:pt x="1371" y="5"/>
                  </a:lnTo>
                  <a:lnTo>
                    <a:pt x="1371" y="5"/>
                  </a:lnTo>
                  <a:lnTo>
                    <a:pt x="1371" y="5"/>
                  </a:lnTo>
                  <a:lnTo>
                    <a:pt x="1371" y="5"/>
                  </a:lnTo>
                  <a:lnTo>
                    <a:pt x="1369" y="5"/>
                  </a:lnTo>
                  <a:lnTo>
                    <a:pt x="1369" y="5"/>
                  </a:lnTo>
                  <a:lnTo>
                    <a:pt x="1366" y="5"/>
                  </a:lnTo>
                  <a:lnTo>
                    <a:pt x="1366" y="5"/>
                  </a:lnTo>
                  <a:lnTo>
                    <a:pt x="1361" y="3"/>
                  </a:lnTo>
                  <a:lnTo>
                    <a:pt x="1361" y="3"/>
                  </a:lnTo>
                  <a:lnTo>
                    <a:pt x="1356" y="3"/>
                  </a:lnTo>
                  <a:lnTo>
                    <a:pt x="1356" y="3"/>
                  </a:lnTo>
                  <a:lnTo>
                    <a:pt x="1354" y="0"/>
                  </a:lnTo>
                  <a:lnTo>
                    <a:pt x="1354" y="0"/>
                  </a:lnTo>
                  <a:lnTo>
                    <a:pt x="1351" y="0"/>
                  </a:lnTo>
                  <a:lnTo>
                    <a:pt x="1351" y="0"/>
                  </a:lnTo>
                  <a:lnTo>
                    <a:pt x="1351" y="0"/>
                  </a:lnTo>
                  <a:lnTo>
                    <a:pt x="1351" y="0"/>
                  </a:lnTo>
                  <a:lnTo>
                    <a:pt x="1351" y="0"/>
                  </a:lnTo>
                  <a:lnTo>
                    <a:pt x="1351" y="0"/>
                  </a:lnTo>
                  <a:lnTo>
                    <a:pt x="1349" y="3"/>
                  </a:lnTo>
                  <a:lnTo>
                    <a:pt x="1349" y="3"/>
                  </a:lnTo>
                  <a:lnTo>
                    <a:pt x="1349" y="3"/>
                  </a:lnTo>
                  <a:lnTo>
                    <a:pt x="1349" y="3"/>
                  </a:lnTo>
                  <a:lnTo>
                    <a:pt x="1346" y="5"/>
                  </a:lnTo>
                  <a:lnTo>
                    <a:pt x="1346" y="5"/>
                  </a:lnTo>
                  <a:lnTo>
                    <a:pt x="1341" y="5"/>
                  </a:lnTo>
                  <a:lnTo>
                    <a:pt x="1341" y="5"/>
                  </a:lnTo>
                  <a:lnTo>
                    <a:pt x="1336" y="5"/>
                  </a:lnTo>
                  <a:lnTo>
                    <a:pt x="1336" y="5"/>
                  </a:lnTo>
                  <a:lnTo>
                    <a:pt x="1334" y="5"/>
                  </a:lnTo>
                  <a:lnTo>
                    <a:pt x="1334" y="5"/>
                  </a:lnTo>
                  <a:lnTo>
                    <a:pt x="1329" y="8"/>
                  </a:lnTo>
                  <a:lnTo>
                    <a:pt x="1329" y="8"/>
                  </a:lnTo>
                  <a:lnTo>
                    <a:pt x="1326" y="8"/>
                  </a:lnTo>
                  <a:lnTo>
                    <a:pt x="1326" y="8"/>
                  </a:lnTo>
                  <a:lnTo>
                    <a:pt x="1324" y="8"/>
                  </a:lnTo>
                  <a:lnTo>
                    <a:pt x="1324" y="8"/>
                  </a:lnTo>
                  <a:lnTo>
                    <a:pt x="1324" y="10"/>
                  </a:lnTo>
                  <a:lnTo>
                    <a:pt x="1324" y="10"/>
                  </a:lnTo>
                  <a:lnTo>
                    <a:pt x="1321" y="13"/>
                  </a:lnTo>
                  <a:lnTo>
                    <a:pt x="1321" y="13"/>
                  </a:lnTo>
                  <a:lnTo>
                    <a:pt x="1319" y="13"/>
                  </a:lnTo>
                  <a:lnTo>
                    <a:pt x="1319" y="13"/>
                  </a:lnTo>
                  <a:lnTo>
                    <a:pt x="1316" y="13"/>
                  </a:lnTo>
                  <a:lnTo>
                    <a:pt x="1316" y="13"/>
                  </a:lnTo>
                  <a:lnTo>
                    <a:pt x="1311" y="15"/>
                  </a:lnTo>
                  <a:lnTo>
                    <a:pt x="1311" y="15"/>
                  </a:lnTo>
                  <a:lnTo>
                    <a:pt x="1303" y="18"/>
                  </a:lnTo>
                  <a:lnTo>
                    <a:pt x="1303" y="18"/>
                  </a:lnTo>
                  <a:lnTo>
                    <a:pt x="1301" y="20"/>
                  </a:lnTo>
                  <a:lnTo>
                    <a:pt x="1301" y="20"/>
                  </a:lnTo>
                  <a:lnTo>
                    <a:pt x="1296" y="25"/>
                  </a:lnTo>
                  <a:lnTo>
                    <a:pt x="1296" y="25"/>
                  </a:lnTo>
                  <a:lnTo>
                    <a:pt x="1293" y="30"/>
                  </a:lnTo>
                  <a:lnTo>
                    <a:pt x="1293" y="30"/>
                  </a:lnTo>
                  <a:lnTo>
                    <a:pt x="1293" y="35"/>
                  </a:lnTo>
                  <a:lnTo>
                    <a:pt x="1293" y="35"/>
                  </a:lnTo>
                  <a:lnTo>
                    <a:pt x="1293" y="38"/>
                  </a:lnTo>
                  <a:lnTo>
                    <a:pt x="1293" y="38"/>
                  </a:lnTo>
                  <a:lnTo>
                    <a:pt x="1293" y="40"/>
                  </a:lnTo>
                  <a:lnTo>
                    <a:pt x="1293" y="40"/>
                  </a:lnTo>
                  <a:lnTo>
                    <a:pt x="1291" y="40"/>
                  </a:lnTo>
                  <a:lnTo>
                    <a:pt x="1291" y="40"/>
                  </a:lnTo>
                  <a:lnTo>
                    <a:pt x="1286" y="43"/>
                  </a:lnTo>
                  <a:lnTo>
                    <a:pt x="1286" y="43"/>
                  </a:lnTo>
                  <a:lnTo>
                    <a:pt x="1281" y="43"/>
                  </a:lnTo>
                  <a:lnTo>
                    <a:pt x="1281" y="43"/>
                  </a:lnTo>
                  <a:lnTo>
                    <a:pt x="1278" y="45"/>
                  </a:lnTo>
                  <a:lnTo>
                    <a:pt x="1278" y="45"/>
                  </a:lnTo>
                  <a:lnTo>
                    <a:pt x="1276" y="48"/>
                  </a:lnTo>
                  <a:lnTo>
                    <a:pt x="1276" y="48"/>
                  </a:lnTo>
                  <a:lnTo>
                    <a:pt x="1273" y="50"/>
                  </a:lnTo>
                  <a:lnTo>
                    <a:pt x="1273" y="50"/>
                  </a:lnTo>
                  <a:lnTo>
                    <a:pt x="1271" y="53"/>
                  </a:lnTo>
                  <a:lnTo>
                    <a:pt x="1271" y="53"/>
                  </a:lnTo>
                  <a:lnTo>
                    <a:pt x="1268" y="55"/>
                  </a:lnTo>
                  <a:lnTo>
                    <a:pt x="1268" y="55"/>
                  </a:lnTo>
                  <a:lnTo>
                    <a:pt x="1266" y="58"/>
                  </a:lnTo>
                  <a:lnTo>
                    <a:pt x="1266" y="58"/>
                  </a:lnTo>
                  <a:lnTo>
                    <a:pt x="1263" y="61"/>
                  </a:lnTo>
                  <a:lnTo>
                    <a:pt x="1263" y="61"/>
                  </a:lnTo>
                  <a:lnTo>
                    <a:pt x="1261" y="66"/>
                  </a:lnTo>
                  <a:lnTo>
                    <a:pt x="1261" y="66"/>
                  </a:lnTo>
                  <a:lnTo>
                    <a:pt x="1261" y="71"/>
                  </a:lnTo>
                  <a:lnTo>
                    <a:pt x="1261" y="71"/>
                  </a:lnTo>
                  <a:lnTo>
                    <a:pt x="1266" y="76"/>
                  </a:lnTo>
                  <a:lnTo>
                    <a:pt x="1266" y="76"/>
                  </a:lnTo>
                  <a:lnTo>
                    <a:pt x="1268" y="81"/>
                  </a:lnTo>
                  <a:lnTo>
                    <a:pt x="1268" y="81"/>
                  </a:lnTo>
                  <a:lnTo>
                    <a:pt x="1271" y="86"/>
                  </a:lnTo>
                  <a:lnTo>
                    <a:pt x="1271" y="86"/>
                  </a:lnTo>
                  <a:lnTo>
                    <a:pt x="1271" y="88"/>
                  </a:lnTo>
                  <a:lnTo>
                    <a:pt x="1271" y="88"/>
                  </a:lnTo>
                  <a:lnTo>
                    <a:pt x="1268" y="91"/>
                  </a:lnTo>
                  <a:lnTo>
                    <a:pt x="1268" y="91"/>
                  </a:lnTo>
                  <a:lnTo>
                    <a:pt x="1268" y="96"/>
                  </a:lnTo>
                  <a:lnTo>
                    <a:pt x="1268" y="96"/>
                  </a:lnTo>
                  <a:lnTo>
                    <a:pt x="1266" y="96"/>
                  </a:lnTo>
                  <a:lnTo>
                    <a:pt x="1266" y="96"/>
                  </a:lnTo>
                  <a:lnTo>
                    <a:pt x="1263" y="93"/>
                  </a:lnTo>
                  <a:lnTo>
                    <a:pt x="1263" y="93"/>
                  </a:lnTo>
                  <a:lnTo>
                    <a:pt x="1261" y="88"/>
                  </a:lnTo>
                  <a:lnTo>
                    <a:pt x="1261" y="88"/>
                  </a:lnTo>
                  <a:lnTo>
                    <a:pt x="1258" y="83"/>
                  </a:lnTo>
                  <a:lnTo>
                    <a:pt x="1258" y="83"/>
                  </a:lnTo>
                  <a:lnTo>
                    <a:pt x="1256" y="78"/>
                  </a:lnTo>
                  <a:lnTo>
                    <a:pt x="1256" y="78"/>
                  </a:lnTo>
                  <a:lnTo>
                    <a:pt x="1253" y="76"/>
                  </a:lnTo>
                  <a:lnTo>
                    <a:pt x="1253" y="76"/>
                  </a:lnTo>
                  <a:lnTo>
                    <a:pt x="1250" y="78"/>
                  </a:lnTo>
                  <a:lnTo>
                    <a:pt x="1250" y="78"/>
                  </a:lnTo>
                  <a:lnTo>
                    <a:pt x="1248" y="81"/>
                  </a:lnTo>
                  <a:lnTo>
                    <a:pt x="1248" y="81"/>
                  </a:lnTo>
                  <a:lnTo>
                    <a:pt x="1245" y="86"/>
                  </a:lnTo>
                  <a:lnTo>
                    <a:pt x="1245" y="86"/>
                  </a:lnTo>
                  <a:lnTo>
                    <a:pt x="1243" y="88"/>
                  </a:lnTo>
                  <a:lnTo>
                    <a:pt x="1243" y="88"/>
                  </a:lnTo>
                  <a:lnTo>
                    <a:pt x="1240" y="93"/>
                  </a:lnTo>
                  <a:lnTo>
                    <a:pt x="1240" y="93"/>
                  </a:lnTo>
                  <a:lnTo>
                    <a:pt x="1240" y="98"/>
                  </a:lnTo>
                  <a:lnTo>
                    <a:pt x="1240" y="98"/>
                  </a:lnTo>
                  <a:lnTo>
                    <a:pt x="1238" y="108"/>
                  </a:lnTo>
                  <a:lnTo>
                    <a:pt x="1238" y="108"/>
                  </a:lnTo>
                  <a:lnTo>
                    <a:pt x="1235" y="116"/>
                  </a:lnTo>
                  <a:lnTo>
                    <a:pt x="1235" y="116"/>
                  </a:lnTo>
                  <a:lnTo>
                    <a:pt x="1235" y="121"/>
                  </a:lnTo>
                  <a:lnTo>
                    <a:pt x="1235" y="121"/>
                  </a:lnTo>
                  <a:lnTo>
                    <a:pt x="1235" y="126"/>
                  </a:lnTo>
                  <a:lnTo>
                    <a:pt x="1235" y="126"/>
                  </a:lnTo>
                  <a:lnTo>
                    <a:pt x="1238" y="131"/>
                  </a:lnTo>
                  <a:lnTo>
                    <a:pt x="1238" y="131"/>
                  </a:lnTo>
                  <a:lnTo>
                    <a:pt x="1243" y="134"/>
                  </a:lnTo>
                  <a:lnTo>
                    <a:pt x="1243" y="134"/>
                  </a:lnTo>
                  <a:lnTo>
                    <a:pt x="1245" y="134"/>
                  </a:lnTo>
                  <a:lnTo>
                    <a:pt x="1245" y="134"/>
                  </a:lnTo>
                  <a:lnTo>
                    <a:pt x="1250" y="134"/>
                  </a:lnTo>
                  <a:lnTo>
                    <a:pt x="1250" y="134"/>
                  </a:lnTo>
                  <a:lnTo>
                    <a:pt x="1253" y="136"/>
                  </a:lnTo>
                  <a:lnTo>
                    <a:pt x="1253" y="136"/>
                  </a:lnTo>
                  <a:lnTo>
                    <a:pt x="1256" y="134"/>
                  </a:lnTo>
                  <a:lnTo>
                    <a:pt x="1256" y="134"/>
                  </a:lnTo>
                  <a:lnTo>
                    <a:pt x="1258" y="134"/>
                  </a:lnTo>
                  <a:lnTo>
                    <a:pt x="1258" y="134"/>
                  </a:lnTo>
                  <a:lnTo>
                    <a:pt x="1258" y="136"/>
                  </a:lnTo>
                  <a:lnTo>
                    <a:pt x="1258" y="136"/>
                  </a:lnTo>
                  <a:lnTo>
                    <a:pt x="1256" y="141"/>
                  </a:lnTo>
                  <a:lnTo>
                    <a:pt x="1256" y="141"/>
                  </a:lnTo>
                  <a:lnTo>
                    <a:pt x="1253" y="144"/>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6" y="245"/>
                  </a:lnTo>
                  <a:lnTo>
                    <a:pt x="1253" y="247"/>
                  </a:lnTo>
                  <a:lnTo>
                    <a:pt x="1258" y="247"/>
                  </a:lnTo>
                  <a:close/>
                  <a:moveTo>
                    <a:pt x="1238" y="219"/>
                  </a:moveTo>
                  <a:lnTo>
                    <a:pt x="1243" y="219"/>
                  </a:lnTo>
                  <a:lnTo>
                    <a:pt x="1250" y="224"/>
                  </a:lnTo>
                  <a:lnTo>
                    <a:pt x="1253" y="227"/>
                  </a:lnTo>
                  <a:lnTo>
                    <a:pt x="1256"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68" y="217"/>
                  </a:lnTo>
                  <a:lnTo>
                    <a:pt x="1271" y="217"/>
                  </a:lnTo>
                  <a:close/>
                  <a:moveTo>
                    <a:pt x="1404" y="1810"/>
                  </a:moveTo>
                  <a:lnTo>
                    <a:pt x="1404" y="1810"/>
                  </a:lnTo>
                  <a:lnTo>
                    <a:pt x="1404" y="1803"/>
                  </a:lnTo>
                  <a:lnTo>
                    <a:pt x="1402" y="1798"/>
                  </a:lnTo>
                  <a:lnTo>
                    <a:pt x="1399" y="1795"/>
                  </a:lnTo>
                  <a:lnTo>
                    <a:pt x="1399" y="1795"/>
                  </a:lnTo>
                  <a:lnTo>
                    <a:pt x="1404" y="1737"/>
                  </a:lnTo>
                  <a:lnTo>
                    <a:pt x="1404" y="1737"/>
                  </a:lnTo>
                  <a:lnTo>
                    <a:pt x="1404" y="1737"/>
                  </a:lnTo>
                  <a:lnTo>
                    <a:pt x="1404" y="1737"/>
                  </a:lnTo>
                  <a:lnTo>
                    <a:pt x="1404" y="1737"/>
                  </a:lnTo>
                  <a:lnTo>
                    <a:pt x="1404" y="1737"/>
                  </a:lnTo>
                  <a:lnTo>
                    <a:pt x="1404" y="1737"/>
                  </a:lnTo>
                  <a:lnTo>
                    <a:pt x="1404" y="1737"/>
                  </a:lnTo>
                  <a:lnTo>
                    <a:pt x="1377" y="1732"/>
                  </a:lnTo>
                  <a:lnTo>
                    <a:pt x="1346" y="1727"/>
                  </a:lnTo>
                  <a:lnTo>
                    <a:pt x="1346" y="1727"/>
                  </a:lnTo>
                  <a:lnTo>
                    <a:pt x="1339" y="1725"/>
                  </a:lnTo>
                  <a:lnTo>
                    <a:pt x="1331" y="1722"/>
                  </a:lnTo>
                  <a:lnTo>
                    <a:pt x="1331" y="1722"/>
                  </a:lnTo>
                  <a:lnTo>
                    <a:pt x="1329" y="1722"/>
                  </a:lnTo>
                  <a:lnTo>
                    <a:pt x="1329" y="1722"/>
                  </a:lnTo>
                  <a:lnTo>
                    <a:pt x="1316" y="1720"/>
                  </a:lnTo>
                  <a:lnTo>
                    <a:pt x="1308" y="1717"/>
                  </a:lnTo>
                  <a:lnTo>
                    <a:pt x="1308" y="1717"/>
                  </a:lnTo>
                  <a:lnTo>
                    <a:pt x="1308" y="1694"/>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4" y="439"/>
                  </a:lnTo>
                  <a:lnTo>
                    <a:pt x="1649" y="441"/>
                  </a:lnTo>
                  <a:lnTo>
                    <a:pt x="1654" y="444"/>
                  </a:lnTo>
                  <a:lnTo>
                    <a:pt x="1659" y="446"/>
                  </a:lnTo>
                  <a:lnTo>
                    <a:pt x="1664" y="449"/>
                  </a:lnTo>
                  <a:lnTo>
                    <a:pt x="1669" y="451"/>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3" y="345"/>
                  </a:lnTo>
                  <a:lnTo>
                    <a:pt x="1556" y="343"/>
                  </a:lnTo>
                  <a:lnTo>
                    <a:pt x="1561" y="343"/>
                  </a:lnTo>
                  <a:lnTo>
                    <a:pt x="1561" y="343"/>
                  </a:lnTo>
                  <a:lnTo>
                    <a:pt x="1558" y="343"/>
                  </a:lnTo>
                  <a:lnTo>
                    <a:pt x="1556" y="340"/>
                  </a:lnTo>
                  <a:lnTo>
                    <a:pt x="1553" y="335"/>
                  </a:lnTo>
                  <a:lnTo>
                    <a:pt x="1548" y="333"/>
                  </a:lnTo>
                  <a:lnTo>
                    <a:pt x="1545" y="333"/>
                  </a:lnTo>
                  <a:lnTo>
                    <a:pt x="1540" y="333"/>
                  </a:lnTo>
                  <a:lnTo>
                    <a:pt x="1538" y="333"/>
                  </a:lnTo>
                  <a:lnTo>
                    <a:pt x="1540" y="330"/>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9" y="356"/>
                  </a:lnTo>
                  <a:lnTo>
                    <a:pt x="1359" y="356"/>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1" y="363"/>
                  </a:lnTo>
                  <a:lnTo>
                    <a:pt x="1316" y="366"/>
                  </a:lnTo>
                  <a:lnTo>
                    <a:pt x="1319" y="366"/>
                  </a:lnTo>
                  <a:lnTo>
                    <a:pt x="1321" y="366"/>
                  </a:lnTo>
                  <a:lnTo>
                    <a:pt x="1329" y="368"/>
                  </a:lnTo>
                  <a:lnTo>
                    <a:pt x="1334" y="371"/>
                  </a:lnTo>
                  <a:lnTo>
                    <a:pt x="1339" y="371"/>
                  </a:lnTo>
                  <a:lnTo>
                    <a:pt x="1341" y="373"/>
                  </a:lnTo>
                  <a:lnTo>
                    <a:pt x="1341" y="373"/>
                  </a:lnTo>
                  <a:lnTo>
                    <a:pt x="1339" y="376"/>
                  </a:lnTo>
                  <a:lnTo>
                    <a:pt x="1334" y="376"/>
                  </a:lnTo>
                  <a:lnTo>
                    <a:pt x="1331" y="376"/>
                  </a:lnTo>
                  <a:lnTo>
                    <a:pt x="1326" y="376"/>
                  </a:lnTo>
                  <a:lnTo>
                    <a:pt x="1321" y="378"/>
                  </a:lnTo>
                  <a:lnTo>
                    <a:pt x="1316" y="381"/>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0"/>
                  </a:lnTo>
                  <a:lnTo>
                    <a:pt x="1036" y="315"/>
                  </a:lnTo>
                  <a:lnTo>
                    <a:pt x="1034" y="320"/>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2" y="426"/>
                  </a:lnTo>
                  <a:lnTo>
                    <a:pt x="1134" y="429"/>
                  </a:lnTo>
                  <a:lnTo>
                    <a:pt x="1137"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0" y="1747"/>
                  </a:lnTo>
                  <a:lnTo>
                    <a:pt x="1250" y="1747"/>
                  </a:lnTo>
                  <a:lnTo>
                    <a:pt x="1250" y="1747"/>
                  </a:lnTo>
                  <a:lnTo>
                    <a:pt x="1256" y="1755"/>
                  </a:lnTo>
                  <a:lnTo>
                    <a:pt x="1256" y="1755"/>
                  </a:lnTo>
                  <a:lnTo>
                    <a:pt x="1288" y="1760"/>
                  </a:lnTo>
                  <a:lnTo>
                    <a:pt x="1288" y="1760"/>
                  </a:lnTo>
                  <a:lnTo>
                    <a:pt x="1303" y="1755"/>
                  </a:lnTo>
                  <a:lnTo>
                    <a:pt x="1303" y="1755"/>
                  </a:lnTo>
                  <a:lnTo>
                    <a:pt x="1303" y="1752"/>
                  </a:lnTo>
                  <a:lnTo>
                    <a:pt x="1303" y="1752"/>
                  </a:lnTo>
                  <a:lnTo>
                    <a:pt x="1331" y="1767"/>
                  </a:lnTo>
                  <a:lnTo>
                    <a:pt x="1331" y="1767"/>
                  </a:lnTo>
                  <a:lnTo>
                    <a:pt x="1361" y="1755"/>
                  </a:lnTo>
                  <a:lnTo>
                    <a:pt x="1361" y="1755"/>
                  </a:lnTo>
                  <a:lnTo>
                    <a:pt x="1329" y="1767"/>
                  </a:lnTo>
                  <a:lnTo>
                    <a:pt x="1329" y="1767"/>
                  </a:lnTo>
                  <a:lnTo>
                    <a:pt x="1356" y="1810"/>
                  </a:lnTo>
                  <a:lnTo>
                    <a:pt x="1356" y="1810"/>
                  </a:lnTo>
                  <a:lnTo>
                    <a:pt x="1356" y="1810"/>
                  </a:lnTo>
                  <a:lnTo>
                    <a:pt x="1356" y="1810"/>
                  </a:lnTo>
                  <a:lnTo>
                    <a:pt x="1366" y="1820"/>
                  </a:lnTo>
                  <a:lnTo>
                    <a:pt x="1366" y="1820"/>
                  </a:lnTo>
                  <a:lnTo>
                    <a:pt x="1414" y="1851"/>
                  </a:lnTo>
                  <a:lnTo>
                    <a:pt x="1414" y="1851"/>
                  </a:lnTo>
                  <a:lnTo>
                    <a:pt x="1419" y="1830"/>
                  </a:lnTo>
                  <a:lnTo>
                    <a:pt x="1419" y="1830"/>
                  </a:lnTo>
                  <a:lnTo>
                    <a:pt x="1404" y="1810"/>
                  </a:lnTo>
                  <a:lnTo>
                    <a:pt x="1404" y="1810"/>
                  </a:lnTo>
                  <a:close/>
                  <a:moveTo>
                    <a:pt x="1268" y="1722"/>
                  </a:moveTo>
                  <a:lnTo>
                    <a:pt x="1268" y="1722"/>
                  </a:lnTo>
                  <a:lnTo>
                    <a:pt x="1281" y="1722"/>
                  </a:lnTo>
                  <a:lnTo>
                    <a:pt x="1281" y="1722"/>
                  </a:lnTo>
                  <a:lnTo>
                    <a:pt x="1283" y="1722"/>
                  </a:lnTo>
                  <a:lnTo>
                    <a:pt x="1283" y="1722"/>
                  </a:lnTo>
                  <a:lnTo>
                    <a:pt x="1268"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510" y="1619"/>
                  </a:lnTo>
                  <a:lnTo>
                    <a:pt x="1472" y="1604"/>
                  </a:lnTo>
                  <a:lnTo>
                    <a:pt x="1472" y="1604"/>
                  </a:lnTo>
                  <a:lnTo>
                    <a:pt x="1414" y="1604"/>
                  </a:lnTo>
                  <a:lnTo>
                    <a:pt x="1414" y="1604"/>
                  </a:lnTo>
                  <a:lnTo>
                    <a:pt x="1382" y="1609"/>
                  </a:lnTo>
                  <a:lnTo>
                    <a:pt x="1371" y="1619"/>
                  </a:lnTo>
                  <a:lnTo>
                    <a:pt x="1371" y="1619"/>
                  </a:lnTo>
                  <a:lnTo>
                    <a:pt x="1397" y="1624"/>
                  </a:lnTo>
                  <a:lnTo>
                    <a:pt x="1397" y="1624"/>
                  </a:lnTo>
                  <a:lnTo>
                    <a:pt x="1419" y="1624"/>
                  </a:lnTo>
                  <a:lnTo>
                    <a:pt x="1419" y="1624"/>
                  </a:lnTo>
                  <a:lnTo>
                    <a:pt x="1450" y="1624"/>
                  </a:lnTo>
                  <a:lnTo>
                    <a:pt x="1450" y="1624"/>
                  </a:lnTo>
                  <a:lnTo>
                    <a:pt x="1482" y="1629"/>
                  </a:lnTo>
                  <a:lnTo>
                    <a:pt x="1482" y="1629"/>
                  </a:lnTo>
                  <a:lnTo>
                    <a:pt x="1492" y="1644"/>
                  </a:lnTo>
                  <a:lnTo>
                    <a:pt x="1492" y="1644"/>
                  </a:lnTo>
                  <a:lnTo>
                    <a:pt x="1503" y="1654"/>
                  </a:lnTo>
                  <a:lnTo>
                    <a:pt x="1503" y="1654"/>
                  </a:lnTo>
                  <a:lnTo>
                    <a:pt x="1545" y="1654"/>
                  </a:lnTo>
                  <a:lnTo>
                    <a:pt x="1545" y="1654"/>
                  </a:lnTo>
                  <a:lnTo>
                    <a:pt x="1553" y="1654"/>
                  </a:lnTo>
                  <a:lnTo>
                    <a:pt x="1556" y="1651"/>
                  </a:lnTo>
                  <a:lnTo>
                    <a:pt x="1556" y="1649"/>
                  </a:lnTo>
                  <a:lnTo>
                    <a:pt x="1556" y="1649"/>
                  </a:lnTo>
                  <a:lnTo>
                    <a:pt x="1545" y="1639"/>
                  </a:lnTo>
                  <a:lnTo>
                    <a:pt x="1545" y="1639"/>
                  </a:lnTo>
                  <a:lnTo>
                    <a:pt x="1538" y="1639"/>
                  </a:lnTo>
                  <a:lnTo>
                    <a:pt x="1528" y="1636"/>
                  </a:lnTo>
                  <a:lnTo>
                    <a:pt x="1520" y="1634"/>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67" y="1846"/>
                  </a:lnTo>
                  <a:lnTo>
                    <a:pt x="1487" y="1851"/>
                  </a:lnTo>
                  <a:lnTo>
                    <a:pt x="1487" y="1851"/>
                  </a:lnTo>
                  <a:lnTo>
                    <a:pt x="1492" y="1866"/>
                  </a:lnTo>
                  <a:lnTo>
                    <a:pt x="1492" y="1866"/>
                  </a:lnTo>
                  <a:lnTo>
                    <a:pt x="1508" y="1851"/>
                  </a:lnTo>
                  <a:lnTo>
                    <a:pt x="1487" y="1836"/>
                  </a:lnTo>
                  <a:lnTo>
                    <a:pt x="1487" y="1836"/>
                  </a:lnTo>
                  <a:lnTo>
                    <a:pt x="1462" y="1836"/>
                  </a:lnTo>
                  <a:lnTo>
                    <a:pt x="1462" y="1836"/>
                  </a:lnTo>
                  <a:lnTo>
                    <a:pt x="1445" y="1838"/>
                  </a:lnTo>
                  <a:lnTo>
                    <a:pt x="1432" y="1838"/>
                  </a:lnTo>
                  <a:lnTo>
                    <a:pt x="1424" y="1836"/>
                  </a:lnTo>
                  <a:lnTo>
                    <a:pt x="1424" y="1836"/>
                  </a:lnTo>
                  <a:lnTo>
                    <a:pt x="1419" y="1836"/>
                  </a:lnTo>
                  <a:lnTo>
                    <a:pt x="1419" y="1830"/>
                  </a:lnTo>
                  <a:lnTo>
                    <a:pt x="1419" y="1830"/>
                  </a:lnTo>
                  <a:lnTo>
                    <a:pt x="1414" y="1851"/>
                  </a:lnTo>
                  <a:lnTo>
                    <a:pt x="1414" y="1851"/>
                  </a:lnTo>
                  <a:lnTo>
                    <a:pt x="1435" y="1871"/>
                  </a:lnTo>
                  <a:lnTo>
                    <a:pt x="1435" y="1871"/>
                  </a:lnTo>
                  <a:lnTo>
                    <a:pt x="1445" y="1871"/>
                  </a:lnTo>
                  <a:lnTo>
                    <a:pt x="1445" y="1871"/>
                  </a:lnTo>
                  <a:lnTo>
                    <a:pt x="1452" y="1861"/>
                  </a:lnTo>
                  <a:lnTo>
                    <a:pt x="1452" y="1861"/>
                  </a:lnTo>
                  <a:close/>
                  <a:moveTo>
                    <a:pt x="2201" y="2073"/>
                  </a:moveTo>
                  <a:lnTo>
                    <a:pt x="2201" y="2073"/>
                  </a:lnTo>
                  <a:lnTo>
                    <a:pt x="2168" y="2062"/>
                  </a:lnTo>
                  <a:lnTo>
                    <a:pt x="2168" y="2062"/>
                  </a:lnTo>
                  <a:lnTo>
                    <a:pt x="2123" y="2037"/>
                  </a:lnTo>
                  <a:lnTo>
                    <a:pt x="2123" y="2037"/>
                  </a:lnTo>
                  <a:lnTo>
                    <a:pt x="2070" y="2032"/>
                  </a:lnTo>
                  <a:lnTo>
                    <a:pt x="2070" y="2032"/>
                  </a:lnTo>
                  <a:lnTo>
                    <a:pt x="2055" y="2027"/>
                  </a:lnTo>
                  <a:lnTo>
                    <a:pt x="2055" y="2027"/>
                  </a:lnTo>
                  <a:lnTo>
                    <a:pt x="2042" y="2012"/>
                  </a:lnTo>
                  <a:lnTo>
                    <a:pt x="2042" y="2012"/>
                  </a:lnTo>
                  <a:lnTo>
                    <a:pt x="2002" y="1997"/>
                  </a:lnTo>
                  <a:lnTo>
                    <a:pt x="2002" y="1997"/>
                  </a:lnTo>
                  <a:lnTo>
                    <a:pt x="1964" y="1974"/>
                  </a:lnTo>
                  <a:lnTo>
                    <a:pt x="1964" y="1974"/>
                  </a:lnTo>
                  <a:lnTo>
                    <a:pt x="1959" y="1954"/>
                  </a:lnTo>
                  <a:lnTo>
                    <a:pt x="1959" y="1954"/>
                  </a:lnTo>
                  <a:lnTo>
                    <a:pt x="1944" y="1914"/>
                  </a:lnTo>
                  <a:lnTo>
                    <a:pt x="1944" y="1914"/>
                  </a:lnTo>
                  <a:lnTo>
                    <a:pt x="1939" y="1914"/>
                  </a:lnTo>
                  <a:lnTo>
                    <a:pt x="1939" y="1914"/>
                  </a:lnTo>
                  <a:lnTo>
                    <a:pt x="1939" y="1914"/>
                  </a:lnTo>
                  <a:lnTo>
                    <a:pt x="1903" y="1893"/>
                  </a:lnTo>
                  <a:lnTo>
                    <a:pt x="1891" y="1893"/>
                  </a:lnTo>
                  <a:lnTo>
                    <a:pt x="1891" y="1896"/>
                  </a:lnTo>
                  <a:lnTo>
                    <a:pt x="1891" y="1896"/>
                  </a:lnTo>
                  <a:lnTo>
                    <a:pt x="1891" y="1893"/>
                  </a:lnTo>
                  <a:lnTo>
                    <a:pt x="1848" y="1888"/>
                  </a:lnTo>
                  <a:lnTo>
                    <a:pt x="1848" y="1883"/>
                  </a:lnTo>
                  <a:lnTo>
                    <a:pt x="1848" y="1888"/>
                  </a:lnTo>
                  <a:lnTo>
                    <a:pt x="1848" y="1888"/>
                  </a:lnTo>
                  <a:lnTo>
                    <a:pt x="1848" y="1881"/>
                  </a:lnTo>
                  <a:lnTo>
                    <a:pt x="1828" y="1876"/>
                  </a:lnTo>
                  <a:lnTo>
                    <a:pt x="1823" y="1861"/>
                  </a:lnTo>
                  <a:lnTo>
                    <a:pt x="1803" y="1846"/>
                  </a:lnTo>
                  <a:lnTo>
                    <a:pt x="1803" y="1846"/>
                  </a:lnTo>
                  <a:lnTo>
                    <a:pt x="1803" y="1846"/>
                  </a:lnTo>
                  <a:lnTo>
                    <a:pt x="1803" y="1846"/>
                  </a:lnTo>
                  <a:lnTo>
                    <a:pt x="1798" y="1846"/>
                  </a:lnTo>
                  <a:lnTo>
                    <a:pt x="1798" y="1846"/>
                  </a:lnTo>
                  <a:lnTo>
                    <a:pt x="1782" y="1841"/>
                  </a:lnTo>
                  <a:lnTo>
                    <a:pt x="1782" y="1841"/>
                  </a:lnTo>
                  <a:lnTo>
                    <a:pt x="1777" y="1830"/>
                  </a:lnTo>
                  <a:lnTo>
                    <a:pt x="1777" y="1830"/>
                  </a:lnTo>
                  <a:lnTo>
                    <a:pt x="1745" y="1815"/>
                  </a:lnTo>
                  <a:lnTo>
                    <a:pt x="1745" y="1815"/>
                  </a:lnTo>
                  <a:lnTo>
                    <a:pt x="1694" y="1820"/>
                  </a:lnTo>
                  <a:lnTo>
                    <a:pt x="1694" y="1820"/>
                  </a:lnTo>
                  <a:lnTo>
                    <a:pt x="1666" y="1815"/>
                  </a:lnTo>
                  <a:lnTo>
                    <a:pt x="1666" y="1815"/>
                  </a:lnTo>
                  <a:lnTo>
                    <a:pt x="1661" y="1805"/>
                  </a:lnTo>
                  <a:lnTo>
                    <a:pt x="1661" y="1805"/>
                  </a:lnTo>
                  <a:lnTo>
                    <a:pt x="1636" y="1800"/>
                  </a:lnTo>
                  <a:lnTo>
                    <a:pt x="1636" y="1800"/>
                  </a:lnTo>
                  <a:lnTo>
                    <a:pt x="1608" y="1805"/>
                  </a:lnTo>
                  <a:lnTo>
                    <a:pt x="1608" y="1805"/>
                  </a:lnTo>
                  <a:lnTo>
                    <a:pt x="1606" y="1803"/>
                  </a:lnTo>
                  <a:lnTo>
                    <a:pt x="1606" y="1798"/>
                  </a:lnTo>
                  <a:lnTo>
                    <a:pt x="1603" y="1790"/>
                  </a:lnTo>
                  <a:lnTo>
                    <a:pt x="1603" y="1790"/>
                  </a:lnTo>
                  <a:lnTo>
                    <a:pt x="1591" y="1795"/>
                  </a:lnTo>
                  <a:lnTo>
                    <a:pt x="1591" y="1795"/>
                  </a:lnTo>
                  <a:lnTo>
                    <a:pt x="1591" y="1795"/>
                  </a:lnTo>
                  <a:lnTo>
                    <a:pt x="1603" y="1790"/>
                  </a:lnTo>
                  <a:lnTo>
                    <a:pt x="1603" y="1790"/>
                  </a:lnTo>
                  <a:lnTo>
                    <a:pt x="1603" y="1785"/>
                  </a:lnTo>
                  <a:lnTo>
                    <a:pt x="1603" y="1785"/>
                  </a:lnTo>
                  <a:lnTo>
                    <a:pt x="1566" y="1795"/>
                  </a:lnTo>
                  <a:lnTo>
                    <a:pt x="1566" y="1795"/>
                  </a:lnTo>
                  <a:lnTo>
                    <a:pt x="1545" y="1805"/>
                  </a:lnTo>
                  <a:lnTo>
                    <a:pt x="1545" y="1805"/>
                  </a:lnTo>
                  <a:lnTo>
                    <a:pt x="1535" y="1830"/>
                  </a:lnTo>
                  <a:lnTo>
                    <a:pt x="1535" y="1830"/>
                  </a:lnTo>
                  <a:lnTo>
                    <a:pt x="1525" y="1836"/>
                  </a:lnTo>
                  <a:lnTo>
                    <a:pt x="1525" y="1836"/>
                  </a:lnTo>
                  <a:lnTo>
                    <a:pt x="1508" y="1851"/>
                  </a:lnTo>
                  <a:lnTo>
                    <a:pt x="1508" y="1851"/>
                  </a:lnTo>
                  <a:lnTo>
                    <a:pt x="1492" y="1866"/>
                  </a:lnTo>
                  <a:lnTo>
                    <a:pt x="1492" y="1866"/>
                  </a:lnTo>
                  <a:lnTo>
                    <a:pt x="1498" y="1878"/>
                  </a:lnTo>
                  <a:lnTo>
                    <a:pt x="1498" y="1878"/>
                  </a:lnTo>
                  <a:lnTo>
                    <a:pt x="1503" y="1904"/>
                  </a:lnTo>
                  <a:lnTo>
                    <a:pt x="1503" y="1904"/>
                  </a:lnTo>
                  <a:lnTo>
                    <a:pt x="1503" y="1919"/>
                  </a:lnTo>
                  <a:lnTo>
                    <a:pt x="1503" y="1919"/>
                  </a:lnTo>
                  <a:lnTo>
                    <a:pt x="1508" y="1939"/>
                  </a:lnTo>
                  <a:lnTo>
                    <a:pt x="1508" y="1939"/>
                  </a:lnTo>
                  <a:lnTo>
                    <a:pt x="1487" y="1954"/>
                  </a:lnTo>
                  <a:lnTo>
                    <a:pt x="1487" y="1954"/>
                  </a:lnTo>
                  <a:lnTo>
                    <a:pt x="1477" y="196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1" y="2282"/>
                  </a:lnTo>
                  <a:lnTo>
                    <a:pt x="1634" y="2279"/>
                  </a:lnTo>
                  <a:lnTo>
                    <a:pt x="1634" y="2279"/>
                  </a:lnTo>
                  <a:lnTo>
                    <a:pt x="1649" y="2294"/>
                  </a:lnTo>
                  <a:lnTo>
                    <a:pt x="1649" y="2297"/>
                  </a:lnTo>
                  <a:lnTo>
                    <a:pt x="1649" y="2297"/>
                  </a:lnTo>
                  <a:lnTo>
                    <a:pt x="1644" y="2315"/>
                  </a:lnTo>
                  <a:lnTo>
                    <a:pt x="1644" y="2315"/>
                  </a:lnTo>
                  <a:lnTo>
                    <a:pt x="1666" y="2352"/>
                  </a:lnTo>
                  <a:lnTo>
                    <a:pt x="1666" y="2352"/>
                  </a:lnTo>
                  <a:lnTo>
                    <a:pt x="1671" y="2362"/>
                  </a:lnTo>
                  <a:lnTo>
                    <a:pt x="1671" y="2362"/>
                  </a:lnTo>
                  <a:lnTo>
                    <a:pt x="1677" y="2357"/>
                  </a:lnTo>
                  <a:lnTo>
                    <a:pt x="1677" y="2360"/>
                  </a:lnTo>
                  <a:lnTo>
                    <a:pt x="1677" y="2360"/>
                  </a:lnTo>
                  <a:lnTo>
                    <a:pt x="1671" y="2362"/>
                  </a:lnTo>
                  <a:lnTo>
                    <a:pt x="1671" y="2362"/>
                  </a:lnTo>
                  <a:lnTo>
                    <a:pt x="1677" y="2368"/>
                  </a:lnTo>
                  <a:lnTo>
                    <a:pt x="1677" y="2368"/>
                  </a:lnTo>
                  <a:lnTo>
                    <a:pt x="1671" y="2388"/>
                  </a:lnTo>
                  <a:lnTo>
                    <a:pt x="1671" y="2388"/>
                  </a:lnTo>
                  <a:lnTo>
                    <a:pt x="1656" y="2405"/>
                  </a:lnTo>
                  <a:lnTo>
                    <a:pt x="1656" y="2405"/>
                  </a:lnTo>
                  <a:lnTo>
                    <a:pt x="1656" y="2436"/>
                  </a:lnTo>
                  <a:lnTo>
                    <a:pt x="1656" y="2436"/>
                  </a:lnTo>
                  <a:lnTo>
                    <a:pt x="1646" y="2456"/>
                  </a:lnTo>
                  <a:lnTo>
                    <a:pt x="1646" y="2456"/>
                  </a:lnTo>
                  <a:lnTo>
                    <a:pt x="1629" y="2524"/>
                  </a:lnTo>
                  <a:lnTo>
                    <a:pt x="1629" y="2524"/>
                  </a:lnTo>
                  <a:lnTo>
                    <a:pt x="1634" y="2574"/>
                  </a:lnTo>
                  <a:lnTo>
                    <a:pt x="1634" y="2574"/>
                  </a:lnTo>
                  <a:lnTo>
                    <a:pt x="1603" y="2642"/>
                  </a:lnTo>
                  <a:lnTo>
                    <a:pt x="1603" y="2642"/>
                  </a:lnTo>
                  <a:lnTo>
                    <a:pt x="1598" y="2713"/>
                  </a:lnTo>
                  <a:lnTo>
                    <a:pt x="1598" y="2713"/>
                  </a:lnTo>
                  <a:lnTo>
                    <a:pt x="1598" y="2751"/>
                  </a:lnTo>
                  <a:lnTo>
                    <a:pt x="1598" y="2751"/>
                  </a:lnTo>
                  <a:lnTo>
                    <a:pt x="1593" y="2786"/>
                  </a:lnTo>
                  <a:lnTo>
                    <a:pt x="1593" y="2786"/>
                  </a:lnTo>
                  <a:lnTo>
                    <a:pt x="1603" y="2806"/>
                  </a:lnTo>
                  <a:lnTo>
                    <a:pt x="1603" y="2806"/>
                  </a:lnTo>
                  <a:lnTo>
                    <a:pt x="1588" y="2889"/>
                  </a:lnTo>
                  <a:lnTo>
                    <a:pt x="1588" y="2889"/>
                  </a:lnTo>
                  <a:lnTo>
                    <a:pt x="1571" y="2925"/>
                  </a:lnTo>
                  <a:lnTo>
                    <a:pt x="1571" y="2925"/>
                  </a:lnTo>
                  <a:lnTo>
                    <a:pt x="1578" y="2950"/>
                  </a:lnTo>
                  <a:lnTo>
                    <a:pt x="1578" y="2950"/>
                  </a:lnTo>
                  <a:lnTo>
                    <a:pt x="1593" y="2983"/>
                  </a:lnTo>
                  <a:lnTo>
                    <a:pt x="1593" y="2983"/>
                  </a:lnTo>
                  <a:lnTo>
                    <a:pt x="1677" y="3018"/>
                  </a:lnTo>
                  <a:lnTo>
                    <a:pt x="1677" y="3018"/>
                  </a:lnTo>
                  <a:lnTo>
                    <a:pt x="1656" y="299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3" y="2559"/>
                  </a:lnTo>
                  <a:lnTo>
                    <a:pt x="1903" y="2559"/>
                  </a:lnTo>
                  <a:lnTo>
                    <a:pt x="1906" y="2569"/>
                  </a:lnTo>
                  <a:lnTo>
                    <a:pt x="1906" y="2569"/>
                  </a:lnTo>
                  <a:lnTo>
                    <a:pt x="1914" y="2552"/>
                  </a:lnTo>
                  <a:lnTo>
                    <a:pt x="1914" y="2552"/>
                  </a:lnTo>
                  <a:lnTo>
                    <a:pt x="1934" y="2531"/>
                  </a:lnTo>
                  <a:lnTo>
                    <a:pt x="1934" y="2531"/>
                  </a:lnTo>
                  <a:lnTo>
                    <a:pt x="1959" y="2506"/>
                  </a:lnTo>
                  <a:lnTo>
                    <a:pt x="1959" y="2506"/>
                  </a:lnTo>
                  <a:lnTo>
                    <a:pt x="1982" y="2438"/>
                  </a:lnTo>
                  <a:lnTo>
                    <a:pt x="1982" y="2438"/>
                  </a:lnTo>
                  <a:lnTo>
                    <a:pt x="1997" y="2408"/>
                  </a:lnTo>
                  <a:lnTo>
                    <a:pt x="1997" y="2408"/>
                  </a:lnTo>
                  <a:lnTo>
                    <a:pt x="2055" y="2373"/>
                  </a:lnTo>
                  <a:lnTo>
                    <a:pt x="2055" y="2373"/>
                  </a:lnTo>
                  <a:lnTo>
                    <a:pt x="2090" y="2368"/>
                  </a:lnTo>
                  <a:lnTo>
                    <a:pt x="2090" y="2368"/>
                  </a:lnTo>
                  <a:lnTo>
                    <a:pt x="2100" y="2362"/>
                  </a:lnTo>
                  <a:lnTo>
                    <a:pt x="2100" y="2362"/>
                  </a:lnTo>
                  <a:lnTo>
                    <a:pt x="2110" y="2342"/>
                  </a:lnTo>
                  <a:lnTo>
                    <a:pt x="2110" y="2342"/>
                  </a:lnTo>
                  <a:lnTo>
                    <a:pt x="2118" y="2320"/>
                  </a:lnTo>
                  <a:lnTo>
                    <a:pt x="2118" y="2320"/>
                  </a:lnTo>
                  <a:lnTo>
                    <a:pt x="2133" y="2294"/>
                  </a:lnTo>
                  <a:lnTo>
                    <a:pt x="2133" y="2294"/>
                  </a:lnTo>
                  <a:lnTo>
                    <a:pt x="2138" y="2284"/>
                  </a:lnTo>
                  <a:lnTo>
                    <a:pt x="2138" y="2284"/>
                  </a:lnTo>
                  <a:lnTo>
                    <a:pt x="2143" y="2196"/>
                  </a:lnTo>
                  <a:lnTo>
                    <a:pt x="2143" y="2196"/>
                  </a:lnTo>
                  <a:lnTo>
                    <a:pt x="2158" y="2191"/>
                  </a:lnTo>
                  <a:lnTo>
                    <a:pt x="2158" y="2191"/>
                  </a:lnTo>
                  <a:lnTo>
                    <a:pt x="2211" y="2125"/>
                  </a:lnTo>
                  <a:lnTo>
                    <a:pt x="2211" y="2125"/>
                  </a:lnTo>
                  <a:lnTo>
                    <a:pt x="2211" y="2110"/>
                  </a:lnTo>
                  <a:lnTo>
                    <a:pt x="2211" y="2110"/>
                  </a:lnTo>
                  <a:lnTo>
                    <a:pt x="2201" y="2073"/>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lnTo>
                    <a:pt x="966" y="300"/>
                  </a:lnTo>
                  <a:close/>
                  <a:moveTo>
                    <a:pt x="1498" y="494"/>
                  </a:moveTo>
                  <a:lnTo>
                    <a:pt x="1498" y="494"/>
                  </a:lnTo>
                  <a:lnTo>
                    <a:pt x="1498" y="492"/>
                  </a:lnTo>
                  <a:lnTo>
                    <a:pt x="1498" y="492"/>
                  </a:lnTo>
                  <a:lnTo>
                    <a:pt x="1498" y="489"/>
                  </a:lnTo>
                  <a:lnTo>
                    <a:pt x="1495" y="489"/>
                  </a:lnTo>
                  <a:lnTo>
                    <a:pt x="1495" y="489"/>
                  </a:lnTo>
                  <a:lnTo>
                    <a:pt x="1495" y="492"/>
                  </a:lnTo>
                  <a:lnTo>
                    <a:pt x="1498" y="494"/>
                  </a:lnTo>
                  <a:close/>
                </a:path>
              </a:pathLst>
            </a:custGeom>
            <a:grpFill/>
            <a:ln w="9525" cap="flat" cmpd="sng">
              <a:noFill/>
              <a:prstDash val="solid"/>
              <a:round/>
              <a:headEnd type="none" w="med" len="med"/>
              <a:tailEnd type="none" w="med" len="med"/>
            </a:ln>
            <a:effectLst/>
          </p:spPr>
          <p:txBody>
            <a:bodyPr/>
            <a:lstStyle/>
            <a:p>
              <a:pPr>
                <a:defRPr/>
              </a:pPr>
              <a:endParaRPr lang="en-US" dirty="0"/>
            </a:p>
          </p:txBody>
        </p:sp>
        <p:sp>
          <p:nvSpPr>
            <p:cNvPr id="11" name="Freeform 43"/>
            <p:cNvSpPr>
              <a:spLocks/>
            </p:cNvSpPr>
            <p:nvPr/>
          </p:nvSpPr>
          <p:spPr bwMode="auto">
            <a:xfrm>
              <a:off x="3277" y="2412"/>
              <a:ext cx="46" cy="28"/>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noFill/>
              <a:prstDash val="solid"/>
              <a:round/>
              <a:headEnd type="none" w="med" len="med"/>
              <a:tailEnd type="none" w="med" len="med"/>
            </a:ln>
            <a:effectLst/>
          </p:spPr>
          <p:txBody>
            <a:bodyPr/>
            <a:lstStyle/>
            <a:p>
              <a:pPr>
                <a:defRPr/>
              </a:pPr>
              <a:endParaRPr lang="en-US" dirty="0"/>
            </a:p>
          </p:txBody>
        </p:sp>
      </p:grpSp>
      <p:grpSp>
        <p:nvGrpSpPr>
          <p:cNvPr id="12" name="Group 46"/>
          <p:cNvGrpSpPr/>
          <p:nvPr/>
        </p:nvGrpSpPr>
        <p:grpSpPr>
          <a:xfrm>
            <a:off x="0" y="1080869"/>
            <a:ext cx="9143999" cy="3745133"/>
            <a:chOff x="0" y="951722"/>
            <a:chExt cx="9143999" cy="3694921"/>
          </a:xfrm>
          <a:effectLst>
            <a:reflection blurRad="6350" stA="50000" endA="275" endPos="40000" dist="101600" dir="5400000" sy="-100000" algn="bl" rotWithShape="0"/>
          </a:effectLst>
        </p:grpSpPr>
        <p:grpSp>
          <p:nvGrpSpPr>
            <p:cNvPr id="13" name="Group 35"/>
            <p:cNvGrpSpPr/>
            <p:nvPr/>
          </p:nvGrpSpPr>
          <p:grpSpPr>
            <a:xfrm>
              <a:off x="949649" y="951722"/>
              <a:ext cx="7597191" cy="3694921"/>
              <a:chOff x="949649" y="877078"/>
              <a:chExt cx="7597191" cy="3564294"/>
            </a:xfrm>
          </p:grpSpPr>
          <p:cxnSp>
            <p:nvCxnSpPr>
              <p:cNvPr id="18" name="Straight Connector 17"/>
              <p:cNvCxnSpPr/>
              <p:nvPr/>
            </p:nvCxnSpPr>
            <p:spPr>
              <a:xfrm rot="5400000">
                <a:off x="117151"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066800"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016449"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966098"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915747"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865396"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5815045"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6764693"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832498"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36"/>
            <p:cNvGrpSpPr/>
            <p:nvPr/>
          </p:nvGrpSpPr>
          <p:grpSpPr>
            <a:xfrm rot="5400000">
              <a:off x="3622351" y="-1803922"/>
              <a:ext cx="1899298" cy="9143999"/>
              <a:chOff x="949649" y="877078"/>
              <a:chExt cx="1899298" cy="3564294"/>
            </a:xfrm>
          </p:grpSpPr>
          <p:cxnSp>
            <p:nvCxnSpPr>
              <p:cNvPr id="15" name="Straight Connector 14"/>
              <p:cNvCxnSpPr/>
              <p:nvPr/>
            </p:nvCxnSpPr>
            <p:spPr>
              <a:xfrm rot="5400000">
                <a:off x="117151"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066800"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832498" y="2659225"/>
                <a:ext cx="3564294" cy="0"/>
              </a:xfrm>
              <a:prstGeom prst="line">
                <a:avLst/>
              </a:prstGeom>
              <a:ln w="12700">
                <a:solidFill>
                  <a:schemeClr val="bg1">
                    <a:lumMod val="50000"/>
                    <a:alpha val="48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4" name="Gruppe 379"/>
          <p:cNvGrpSpPr>
            <a:grpSpLocks/>
          </p:cNvGrpSpPr>
          <p:nvPr/>
        </p:nvGrpSpPr>
        <p:grpSpPr bwMode="auto">
          <a:xfrm>
            <a:off x="3497043" y="2788129"/>
            <a:ext cx="1430339" cy="3538538"/>
            <a:chOff x="-535279" y="339158"/>
            <a:chExt cx="2283854" cy="6288350"/>
          </a:xfrm>
        </p:grpSpPr>
        <p:sp>
          <p:nvSpPr>
            <p:cNvPr id="36" name="Freeform 1588"/>
            <p:cNvSpPr>
              <a:spLocks noEditPoints="1"/>
            </p:cNvSpPr>
            <p:nvPr/>
          </p:nvSpPr>
          <p:spPr bwMode="auto">
            <a:xfrm>
              <a:off x="-535279" y="339158"/>
              <a:ext cx="2283854" cy="6288350"/>
            </a:xfrm>
            <a:custGeom>
              <a:avLst/>
              <a:gdLst>
                <a:gd name="T0" fmla="*/ 2147483647 w 608"/>
                <a:gd name="T1" fmla="*/ 2147483647 h 1674"/>
                <a:gd name="T2" fmla="*/ 2147483647 w 608"/>
                <a:gd name="T3" fmla="*/ 2147483647 h 1674"/>
                <a:gd name="T4" fmla="*/ 2147483647 w 608"/>
                <a:gd name="T5" fmla="*/ 2147483647 h 1674"/>
                <a:gd name="T6" fmla="*/ 2147483647 w 608"/>
                <a:gd name="T7" fmla="*/ 2147483647 h 1674"/>
                <a:gd name="T8" fmla="*/ 2147483647 w 608"/>
                <a:gd name="T9" fmla="*/ 2147483647 h 1674"/>
                <a:gd name="T10" fmla="*/ 2147483647 w 608"/>
                <a:gd name="T11" fmla="*/ 2147483647 h 1674"/>
                <a:gd name="T12" fmla="*/ 2147483647 w 608"/>
                <a:gd name="T13" fmla="*/ 2147483647 h 1674"/>
                <a:gd name="T14" fmla="*/ 2147483647 w 608"/>
                <a:gd name="T15" fmla="*/ 2147483647 h 1674"/>
                <a:gd name="T16" fmla="*/ 2147483647 w 608"/>
                <a:gd name="T17" fmla="*/ 2147483647 h 1674"/>
                <a:gd name="T18" fmla="*/ 2147483647 w 608"/>
                <a:gd name="T19" fmla="*/ 2147483647 h 1674"/>
                <a:gd name="T20" fmla="*/ 2147483647 w 608"/>
                <a:gd name="T21" fmla="*/ 2147483647 h 1674"/>
                <a:gd name="T22" fmla="*/ 2147483647 w 608"/>
                <a:gd name="T23" fmla="*/ 2147483647 h 1674"/>
                <a:gd name="T24" fmla="*/ 2147483647 w 608"/>
                <a:gd name="T25" fmla="*/ 2147483647 h 1674"/>
                <a:gd name="T26" fmla="*/ 2147483647 w 608"/>
                <a:gd name="T27" fmla="*/ 2147483647 h 1674"/>
                <a:gd name="T28" fmla="*/ 2147483647 w 608"/>
                <a:gd name="T29" fmla="*/ 2147483647 h 1674"/>
                <a:gd name="T30" fmla="*/ 2147483647 w 608"/>
                <a:gd name="T31" fmla="*/ 2147483647 h 1674"/>
                <a:gd name="T32" fmla="*/ 2147483647 w 608"/>
                <a:gd name="T33" fmla="*/ 2147483647 h 1674"/>
                <a:gd name="T34" fmla="*/ 2147483647 w 608"/>
                <a:gd name="T35" fmla="*/ 2147483647 h 1674"/>
                <a:gd name="T36" fmla="*/ 2147483647 w 608"/>
                <a:gd name="T37" fmla="*/ 2147483647 h 1674"/>
                <a:gd name="T38" fmla="*/ 2147483647 w 608"/>
                <a:gd name="T39" fmla="*/ 2147483647 h 1674"/>
                <a:gd name="T40" fmla="*/ 2147483647 w 608"/>
                <a:gd name="T41" fmla="*/ 2147483647 h 1674"/>
                <a:gd name="T42" fmla="*/ 2147483647 w 608"/>
                <a:gd name="T43" fmla="*/ 2147483647 h 1674"/>
                <a:gd name="T44" fmla="*/ 2147483647 w 608"/>
                <a:gd name="T45" fmla="*/ 2147483647 h 1674"/>
                <a:gd name="T46" fmla="*/ 2147483647 w 608"/>
                <a:gd name="T47" fmla="*/ 2147483647 h 1674"/>
                <a:gd name="T48" fmla="*/ 2147483647 w 608"/>
                <a:gd name="T49" fmla="*/ 2147483647 h 1674"/>
                <a:gd name="T50" fmla="*/ 2147483647 w 608"/>
                <a:gd name="T51" fmla="*/ 2147483647 h 1674"/>
                <a:gd name="T52" fmla="*/ 2147483647 w 608"/>
                <a:gd name="T53" fmla="*/ 2147483647 h 1674"/>
                <a:gd name="T54" fmla="*/ 2147483647 w 608"/>
                <a:gd name="T55" fmla="*/ 2147483647 h 1674"/>
                <a:gd name="T56" fmla="*/ 2147483647 w 608"/>
                <a:gd name="T57" fmla="*/ 2147483647 h 1674"/>
                <a:gd name="T58" fmla="*/ 2147483647 w 608"/>
                <a:gd name="T59" fmla="*/ 2147483647 h 1674"/>
                <a:gd name="T60" fmla="*/ 2147483647 w 608"/>
                <a:gd name="T61" fmla="*/ 2147483647 h 1674"/>
                <a:gd name="T62" fmla="*/ 2147483647 w 608"/>
                <a:gd name="T63" fmla="*/ 2147483647 h 1674"/>
                <a:gd name="T64" fmla="*/ 2147483647 w 608"/>
                <a:gd name="T65" fmla="*/ 2147483647 h 1674"/>
                <a:gd name="T66" fmla="*/ 2147483647 w 608"/>
                <a:gd name="T67" fmla="*/ 2147483647 h 1674"/>
                <a:gd name="T68" fmla="*/ 2147483647 w 608"/>
                <a:gd name="T69" fmla="*/ 2147483647 h 1674"/>
                <a:gd name="T70" fmla="*/ 2147483647 w 608"/>
                <a:gd name="T71" fmla="*/ 2147483647 h 1674"/>
                <a:gd name="T72" fmla="*/ 2147483647 w 608"/>
                <a:gd name="T73" fmla="*/ 2147483647 h 1674"/>
                <a:gd name="T74" fmla="*/ 2147483647 w 608"/>
                <a:gd name="T75" fmla="*/ 2147483647 h 1674"/>
                <a:gd name="T76" fmla="*/ 2147483647 w 608"/>
                <a:gd name="T77" fmla="*/ 2147483647 h 1674"/>
                <a:gd name="T78" fmla="*/ 2147483647 w 608"/>
                <a:gd name="T79" fmla="*/ 0 h 1674"/>
                <a:gd name="T80" fmla="*/ 2147483647 w 608"/>
                <a:gd name="T81" fmla="*/ 2147483647 h 1674"/>
                <a:gd name="T82" fmla="*/ 2147483647 w 608"/>
                <a:gd name="T83" fmla="*/ 2147483647 h 1674"/>
                <a:gd name="T84" fmla="*/ 2147483647 w 608"/>
                <a:gd name="T85" fmla="*/ 2147483647 h 1674"/>
                <a:gd name="T86" fmla="*/ 2147483647 w 608"/>
                <a:gd name="T87" fmla="*/ 2147483647 h 1674"/>
                <a:gd name="T88" fmla="*/ 2147483647 w 608"/>
                <a:gd name="T89" fmla="*/ 2147483647 h 1674"/>
                <a:gd name="T90" fmla="*/ 0 w 608"/>
                <a:gd name="T91" fmla="*/ 2147483647 h 1674"/>
                <a:gd name="T92" fmla="*/ 2147483647 w 608"/>
                <a:gd name="T93" fmla="*/ 2147483647 h 1674"/>
                <a:gd name="T94" fmla="*/ 2147483647 w 608"/>
                <a:gd name="T95" fmla="*/ 2147483647 h 1674"/>
                <a:gd name="T96" fmla="*/ 2147483647 w 608"/>
                <a:gd name="T97" fmla="*/ 2147483647 h 1674"/>
                <a:gd name="T98" fmla="*/ 2147483647 w 608"/>
                <a:gd name="T99" fmla="*/ 2147483647 h 1674"/>
                <a:gd name="T100" fmla="*/ 2147483647 w 608"/>
                <a:gd name="T101" fmla="*/ 2147483647 h 1674"/>
                <a:gd name="T102" fmla="*/ 2147483647 w 608"/>
                <a:gd name="T103" fmla="*/ 2147483647 h 1674"/>
                <a:gd name="T104" fmla="*/ 2147483647 w 608"/>
                <a:gd name="T105" fmla="*/ 2147483647 h 1674"/>
                <a:gd name="T106" fmla="*/ 2147483647 w 608"/>
                <a:gd name="T107" fmla="*/ 2147483647 h 1674"/>
                <a:gd name="T108" fmla="*/ 2147483647 w 608"/>
                <a:gd name="T109" fmla="*/ 2147483647 h 1674"/>
                <a:gd name="T110" fmla="*/ 2147483647 w 608"/>
                <a:gd name="T111" fmla="*/ 2147483647 h 1674"/>
                <a:gd name="T112" fmla="*/ 2147483647 w 608"/>
                <a:gd name="T113" fmla="*/ 2147483647 h 1674"/>
                <a:gd name="T114" fmla="*/ 2147483647 w 608"/>
                <a:gd name="T115" fmla="*/ 2147483647 h 1674"/>
                <a:gd name="T116" fmla="*/ 2147483647 w 608"/>
                <a:gd name="T117" fmla="*/ 2147483647 h 1674"/>
                <a:gd name="T118" fmla="*/ 2147483647 w 608"/>
                <a:gd name="T119" fmla="*/ 2147483647 h 16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8"/>
                <a:gd name="T181" fmla="*/ 0 h 1674"/>
                <a:gd name="T182" fmla="*/ 608 w 608"/>
                <a:gd name="T183" fmla="*/ 1674 h 16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8" h="1674">
                  <a:moveTo>
                    <a:pt x="0" y="514"/>
                  </a:moveTo>
                  <a:lnTo>
                    <a:pt x="0" y="514"/>
                  </a:lnTo>
                  <a:lnTo>
                    <a:pt x="6" y="531"/>
                  </a:lnTo>
                  <a:lnTo>
                    <a:pt x="28" y="591"/>
                  </a:lnTo>
                  <a:lnTo>
                    <a:pt x="28" y="607"/>
                  </a:lnTo>
                  <a:lnTo>
                    <a:pt x="39" y="618"/>
                  </a:lnTo>
                  <a:lnTo>
                    <a:pt x="55" y="634"/>
                  </a:lnTo>
                  <a:lnTo>
                    <a:pt x="55" y="640"/>
                  </a:lnTo>
                  <a:lnTo>
                    <a:pt x="60" y="645"/>
                  </a:lnTo>
                  <a:lnTo>
                    <a:pt x="93" y="689"/>
                  </a:lnTo>
                  <a:lnTo>
                    <a:pt x="99" y="695"/>
                  </a:lnTo>
                  <a:lnTo>
                    <a:pt x="110" y="700"/>
                  </a:lnTo>
                  <a:lnTo>
                    <a:pt x="121" y="706"/>
                  </a:lnTo>
                  <a:lnTo>
                    <a:pt x="132" y="711"/>
                  </a:lnTo>
                  <a:lnTo>
                    <a:pt x="137" y="717"/>
                  </a:lnTo>
                  <a:lnTo>
                    <a:pt x="153" y="727"/>
                  </a:lnTo>
                  <a:lnTo>
                    <a:pt x="164" y="738"/>
                  </a:lnTo>
                  <a:lnTo>
                    <a:pt x="175" y="749"/>
                  </a:lnTo>
                  <a:lnTo>
                    <a:pt x="175" y="766"/>
                  </a:lnTo>
                  <a:lnTo>
                    <a:pt x="175" y="799"/>
                  </a:lnTo>
                  <a:lnTo>
                    <a:pt x="175" y="842"/>
                  </a:lnTo>
                  <a:lnTo>
                    <a:pt x="181" y="913"/>
                  </a:lnTo>
                  <a:lnTo>
                    <a:pt x="181" y="1045"/>
                  </a:lnTo>
                  <a:lnTo>
                    <a:pt x="181" y="1072"/>
                  </a:lnTo>
                  <a:lnTo>
                    <a:pt x="175" y="1094"/>
                  </a:lnTo>
                  <a:lnTo>
                    <a:pt x="175" y="1143"/>
                  </a:lnTo>
                  <a:lnTo>
                    <a:pt x="170" y="1187"/>
                  </a:lnTo>
                  <a:lnTo>
                    <a:pt x="181" y="1192"/>
                  </a:lnTo>
                  <a:lnTo>
                    <a:pt x="175" y="1236"/>
                  </a:lnTo>
                  <a:lnTo>
                    <a:pt x="175" y="1280"/>
                  </a:lnTo>
                  <a:lnTo>
                    <a:pt x="181" y="1324"/>
                  </a:lnTo>
                  <a:lnTo>
                    <a:pt x="192" y="1389"/>
                  </a:lnTo>
                  <a:lnTo>
                    <a:pt x="197" y="1455"/>
                  </a:lnTo>
                  <a:lnTo>
                    <a:pt x="203" y="1526"/>
                  </a:lnTo>
                  <a:lnTo>
                    <a:pt x="192" y="1592"/>
                  </a:lnTo>
                  <a:lnTo>
                    <a:pt x="181" y="1641"/>
                  </a:lnTo>
                  <a:lnTo>
                    <a:pt x="181" y="1652"/>
                  </a:lnTo>
                  <a:lnTo>
                    <a:pt x="186" y="1663"/>
                  </a:lnTo>
                  <a:lnTo>
                    <a:pt x="203" y="1674"/>
                  </a:lnTo>
                  <a:lnTo>
                    <a:pt x="214" y="1674"/>
                  </a:lnTo>
                  <a:lnTo>
                    <a:pt x="219" y="1674"/>
                  </a:lnTo>
                  <a:lnTo>
                    <a:pt x="241" y="1668"/>
                  </a:lnTo>
                  <a:lnTo>
                    <a:pt x="257" y="1663"/>
                  </a:lnTo>
                  <a:lnTo>
                    <a:pt x="257" y="1652"/>
                  </a:lnTo>
                  <a:lnTo>
                    <a:pt x="263" y="1647"/>
                  </a:lnTo>
                  <a:lnTo>
                    <a:pt x="263" y="1559"/>
                  </a:lnTo>
                  <a:lnTo>
                    <a:pt x="263" y="1537"/>
                  </a:lnTo>
                  <a:lnTo>
                    <a:pt x="257" y="1526"/>
                  </a:lnTo>
                  <a:lnTo>
                    <a:pt x="252" y="1521"/>
                  </a:lnTo>
                  <a:lnTo>
                    <a:pt x="246" y="1472"/>
                  </a:lnTo>
                  <a:lnTo>
                    <a:pt x="257" y="1411"/>
                  </a:lnTo>
                  <a:lnTo>
                    <a:pt x="274" y="1324"/>
                  </a:lnTo>
                  <a:lnTo>
                    <a:pt x="279" y="1291"/>
                  </a:lnTo>
                  <a:lnTo>
                    <a:pt x="274" y="1247"/>
                  </a:lnTo>
                  <a:lnTo>
                    <a:pt x="274" y="1192"/>
                  </a:lnTo>
                  <a:lnTo>
                    <a:pt x="339" y="1187"/>
                  </a:lnTo>
                  <a:lnTo>
                    <a:pt x="378" y="1187"/>
                  </a:lnTo>
                  <a:lnTo>
                    <a:pt x="378" y="1203"/>
                  </a:lnTo>
                  <a:lnTo>
                    <a:pt x="372" y="1242"/>
                  </a:lnTo>
                  <a:lnTo>
                    <a:pt x="372" y="1286"/>
                  </a:lnTo>
                  <a:lnTo>
                    <a:pt x="378" y="1329"/>
                  </a:lnTo>
                  <a:lnTo>
                    <a:pt x="383" y="1362"/>
                  </a:lnTo>
                  <a:lnTo>
                    <a:pt x="394" y="1395"/>
                  </a:lnTo>
                  <a:lnTo>
                    <a:pt x="394" y="1439"/>
                  </a:lnTo>
                  <a:lnTo>
                    <a:pt x="394" y="1493"/>
                  </a:lnTo>
                  <a:lnTo>
                    <a:pt x="394" y="1499"/>
                  </a:lnTo>
                  <a:lnTo>
                    <a:pt x="378" y="1515"/>
                  </a:lnTo>
                  <a:lnTo>
                    <a:pt x="378" y="1526"/>
                  </a:lnTo>
                  <a:lnTo>
                    <a:pt x="378" y="1543"/>
                  </a:lnTo>
                  <a:lnTo>
                    <a:pt x="389" y="1554"/>
                  </a:lnTo>
                  <a:lnTo>
                    <a:pt x="394" y="1565"/>
                  </a:lnTo>
                  <a:lnTo>
                    <a:pt x="394" y="1619"/>
                  </a:lnTo>
                  <a:lnTo>
                    <a:pt x="411" y="1619"/>
                  </a:lnTo>
                  <a:lnTo>
                    <a:pt x="411" y="1603"/>
                  </a:lnTo>
                  <a:lnTo>
                    <a:pt x="416" y="1614"/>
                  </a:lnTo>
                  <a:lnTo>
                    <a:pt x="422" y="1641"/>
                  </a:lnTo>
                  <a:lnTo>
                    <a:pt x="427" y="1647"/>
                  </a:lnTo>
                  <a:lnTo>
                    <a:pt x="438" y="1652"/>
                  </a:lnTo>
                  <a:lnTo>
                    <a:pt x="465" y="1658"/>
                  </a:lnTo>
                  <a:lnTo>
                    <a:pt x="493" y="1658"/>
                  </a:lnTo>
                  <a:lnTo>
                    <a:pt x="504" y="1658"/>
                  </a:lnTo>
                  <a:lnTo>
                    <a:pt x="509" y="1652"/>
                  </a:lnTo>
                  <a:lnTo>
                    <a:pt x="509" y="1647"/>
                  </a:lnTo>
                  <a:lnTo>
                    <a:pt x="504" y="1630"/>
                  </a:lnTo>
                  <a:lnTo>
                    <a:pt x="487" y="1608"/>
                  </a:lnTo>
                  <a:lnTo>
                    <a:pt x="471" y="1581"/>
                  </a:lnTo>
                  <a:lnTo>
                    <a:pt x="454" y="1532"/>
                  </a:lnTo>
                  <a:lnTo>
                    <a:pt x="449" y="1499"/>
                  </a:lnTo>
                  <a:lnTo>
                    <a:pt x="449" y="1455"/>
                  </a:lnTo>
                  <a:lnTo>
                    <a:pt x="460" y="1362"/>
                  </a:lnTo>
                  <a:lnTo>
                    <a:pt x="471" y="1302"/>
                  </a:lnTo>
                  <a:lnTo>
                    <a:pt x="471" y="1242"/>
                  </a:lnTo>
                  <a:lnTo>
                    <a:pt x="471" y="1176"/>
                  </a:lnTo>
                  <a:lnTo>
                    <a:pt x="487" y="1176"/>
                  </a:lnTo>
                  <a:lnTo>
                    <a:pt x="498" y="1171"/>
                  </a:lnTo>
                  <a:lnTo>
                    <a:pt x="504" y="1165"/>
                  </a:lnTo>
                  <a:lnTo>
                    <a:pt x="498" y="1165"/>
                  </a:lnTo>
                  <a:lnTo>
                    <a:pt x="498" y="1149"/>
                  </a:lnTo>
                  <a:lnTo>
                    <a:pt x="493" y="1110"/>
                  </a:lnTo>
                  <a:lnTo>
                    <a:pt x="493" y="1006"/>
                  </a:lnTo>
                  <a:lnTo>
                    <a:pt x="493" y="859"/>
                  </a:lnTo>
                  <a:lnTo>
                    <a:pt x="460" y="864"/>
                  </a:lnTo>
                  <a:lnTo>
                    <a:pt x="405" y="662"/>
                  </a:lnTo>
                  <a:lnTo>
                    <a:pt x="400" y="651"/>
                  </a:lnTo>
                  <a:lnTo>
                    <a:pt x="416" y="645"/>
                  </a:lnTo>
                  <a:lnTo>
                    <a:pt x="482" y="859"/>
                  </a:lnTo>
                  <a:lnTo>
                    <a:pt x="493" y="853"/>
                  </a:lnTo>
                  <a:lnTo>
                    <a:pt x="520" y="848"/>
                  </a:lnTo>
                  <a:lnTo>
                    <a:pt x="547" y="848"/>
                  </a:lnTo>
                  <a:lnTo>
                    <a:pt x="542" y="853"/>
                  </a:lnTo>
                  <a:lnTo>
                    <a:pt x="509" y="859"/>
                  </a:lnTo>
                  <a:lnTo>
                    <a:pt x="509" y="864"/>
                  </a:lnTo>
                  <a:lnTo>
                    <a:pt x="531" y="870"/>
                  </a:lnTo>
                  <a:lnTo>
                    <a:pt x="569" y="870"/>
                  </a:lnTo>
                  <a:lnTo>
                    <a:pt x="575" y="864"/>
                  </a:lnTo>
                  <a:lnTo>
                    <a:pt x="580" y="859"/>
                  </a:lnTo>
                  <a:lnTo>
                    <a:pt x="586" y="848"/>
                  </a:lnTo>
                  <a:lnTo>
                    <a:pt x="586" y="842"/>
                  </a:lnTo>
                  <a:lnTo>
                    <a:pt x="608" y="837"/>
                  </a:lnTo>
                  <a:lnTo>
                    <a:pt x="586" y="727"/>
                  </a:lnTo>
                  <a:lnTo>
                    <a:pt x="580" y="706"/>
                  </a:lnTo>
                  <a:lnTo>
                    <a:pt x="580" y="678"/>
                  </a:lnTo>
                  <a:lnTo>
                    <a:pt x="569" y="645"/>
                  </a:lnTo>
                  <a:lnTo>
                    <a:pt x="569" y="629"/>
                  </a:lnTo>
                  <a:lnTo>
                    <a:pt x="564" y="613"/>
                  </a:lnTo>
                  <a:lnTo>
                    <a:pt x="564" y="602"/>
                  </a:lnTo>
                  <a:lnTo>
                    <a:pt x="564" y="574"/>
                  </a:lnTo>
                  <a:lnTo>
                    <a:pt x="547" y="541"/>
                  </a:lnTo>
                  <a:lnTo>
                    <a:pt x="536" y="514"/>
                  </a:lnTo>
                  <a:lnTo>
                    <a:pt x="531" y="481"/>
                  </a:lnTo>
                  <a:lnTo>
                    <a:pt x="531" y="465"/>
                  </a:lnTo>
                  <a:lnTo>
                    <a:pt x="525" y="432"/>
                  </a:lnTo>
                  <a:lnTo>
                    <a:pt x="525" y="421"/>
                  </a:lnTo>
                  <a:lnTo>
                    <a:pt x="525" y="388"/>
                  </a:lnTo>
                  <a:lnTo>
                    <a:pt x="520" y="361"/>
                  </a:lnTo>
                  <a:lnTo>
                    <a:pt x="509" y="312"/>
                  </a:lnTo>
                  <a:lnTo>
                    <a:pt x="504" y="306"/>
                  </a:lnTo>
                  <a:lnTo>
                    <a:pt x="498" y="301"/>
                  </a:lnTo>
                  <a:lnTo>
                    <a:pt x="487" y="295"/>
                  </a:lnTo>
                  <a:lnTo>
                    <a:pt x="482" y="295"/>
                  </a:lnTo>
                  <a:lnTo>
                    <a:pt x="476" y="284"/>
                  </a:lnTo>
                  <a:lnTo>
                    <a:pt x="476" y="273"/>
                  </a:lnTo>
                  <a:lnTo>
                    <a:pt x="471" y="268"/>
                  </a:lnTo>
                  <a:lnTo>
                    <a:pt x="460" y="262"/>
                  </a:lnTo>
                  <a:lnTo>
                    <a:pt x="460" y="252"/>
                  </a:lnTo>
                  <a:lnTo>
                    <a:pt x="454" y="235"/>
                  </a:lnTo>
                  <a:lnTo>
                    <a:pt x="449" y="219"/>
                  </a:lnTo>
                  <a:lnTo>
                    <a:pt x="443" y="213"/>
                  </a:lnTo>
                  <a:lnTo>
                    <a:pt x="443" y="208"/>
                  </a:lnTo>
                  <a:lnTo>
                    <a:pt x="432" y="148"/>
                  </a:lnTo>
                  <a:lnTo>
                    <a:pt x="422" y="87"/>
                  </a:lnTo>
                  <a:lnTo>
                    <a:pt x="405" y="44"/>
                  </a:lnTo>
                  <a:lnTo>
                    <a:pt x="389" y="22"/>
                  </a:lnTo>
                  <a:lnTo>
                    <a:pt x="367" y="5"/>
                  </a:lnTo>
                  <a:lnTo>
                    <a:pt x="350" y="0"/>
                  </a:lnTo>
                  <a:lnTo>
                    <a:pt x="334" y="0"/>
                  </a:lnTo>
                  <a:lnTo>
                    <a:pt x="323" y="0"/>
                  </a:lnTo>
                  <a:lnTo>
                    <a:pt x="307" y="0"/>
                  </a:lnTo>
                  <a:lnTo>
                    <a:pt x="296" y="5"/>
                  </a:lnTo>
                  <a:lnTo>
                    <a:pt x="279" y="16"/>
                  </a:lnTo>
                  <a:lnTo>
                    <a:pt x="268" y="33"/>
                  </a:lnTo>
                  <a:lnTo>
                    <a:pt x="263" y="38"/>
                  </a:lnTo>
                  <a:lnTo>
                    <a:pt x="246" y="82"/>
                  </a:lnTo>
                  <a:lnTo>
                    <a:pt x="236" y="126"/>
                  </a:lnTo>
                  <a:lnTo>
                    <a:pt x="230" y="164"/>
                  </a:lnTo>
                  <a:lnTo>
                    <a:pt x="230" y="197"/>
                  </a:lnTo>
                  <a:lnTo>
                    <a:pt x="225" y="224"/>
                  </a:lnTo>
                  <a:lnTo>
                    <a:pt x="214" y="252"/>
                  </a:lnTo>
                  <a:lnTo>
                    <a:pt x="148" y="268"/>
                  </a:lnTo>
                  <a:lnTo>
                    <a:pt x="143" y="268"/>
                  </a:lnTo>
                  <a:lnTo>
                    <a:pt x="132" y="279"/>
                  </a:lnTo>
                  <a:lnTo>
                    <a:pt x="121" y="301"/>
                  </a:lnTo>
                  <a:lnTo>
                    <a:pt x="110" y="328"/>
                  </a:lnTo>
                  <a:lnTo>
                    <a:pt x="88" y="372"/>
                  </a:lnTo>
                  <a:lnTo>
                    <a:pt x="60" y="405"/>
                  </a:lnTo>
                  <a:lnTo>
                    <a:pt x="44" y="421"/>
                  </a:lnTo>
                  <a:lnTo>
                    <a:pt x="28" y="448"/>
                  </a:lnTo>
                  <a:lnTo>
                    <a:pt x="17" y="459"/>
                  </a:lnTo>
                  <a:lnTo>
                    <a:pt x="0" y="498"/>
                  </a:lnTo>
                  <a:lnTo>
                    <a:pt x="0" y="509"/>
                  </a:lnTo>
                  <a:lnTo>
                    <a:pt x="0" y="514"/>
                  </a:lnTo>
                  <a:close/>
                  <a:moveTo>
                    <a:pt x="454" y="470"/>
                  </a:moveTo>
                  <a:lnTo>
                    <a:pt x="460" y="465"/>
                  </a:lnTo>
                  <a:lnTo>
                    <a:pt x="460" y="454"/>
                  </a:lnTo>
                  <a:lnTo>
                    <a:pt x="465" y="454"/>
                  </a:lnTo>
                  <a:lnTo>
                    <a:pt x="465" y="470"/>
                  </a:lnTo>
                  <a:lnTo>
                    <a:pt x="465" y="487"/>
                  </a:lnTo>
                  <a:lnTo>
                    <a:pt x="465" y="498"/>
                  </a:lnTo>
                  <a:lnTo>
                    <a:pt x="476" y="558"/>
                  </a:lnTo>
                  <a:lnTo>
                    <a:pt x="482" y="591"/>
                  </a:lnTo>
                  <a:lnTo>
                    <a:pt x="493" y="613"/>
                  </a:lnTo>
                  <a:lnTo>
                    <a:pt x="498" y="629"/>
                  </a:lnTo>
                  <a:lnTo>
                    <a:pt x="504" y="640"/>
                  </a:lnTo>
                  <a:lnTo>
                    <a:pt x="454" y="645"/>
                  </a:lnTo>
                  <a:lnTo>
                    <a:pt x="454" y="629"/>
                  </a:lnTo>
                  <a:lnTo>
                    <a:pt x="449" y="591"/>
                  </a:lnTo>
                  <a:lnTo>
                    <a:pt x="443" y="531"/>
                  </a:lnTo>
                  <a:lnTo>
                    <a:pt x="449" y="503"/>
                  </a:lnTo>
                  <a:lnTo>
                    <a:pt x="454" y="470"/>
                  </a:lnTo>
                  <a:close/>
                  <a:moveTo>
                    <a:pt x="66" y="509"/>
                  </a:moveTo>
                  <a:lnTo>
                    <a:pt x="66" y="509"/>
                  </a:lnTo>
                  <a:lnTo>
                    <a:pt x="99" y="476"/>
                  </a:lnTo>
                  <a:lnTo>
                    <a:pt x="132" y="443"/>
                  </a:lnTo>
                  <a:lnTo>
                    <a:pt x="153" y="405"/>
                  </a:lnTo>
                  <a:lnTo>
                    <a:pt x="164" y="399"/>
                  </a:lnTo>
                  <a:lnTo>
                    <a:pt x="175" y="405"/>
                  </a:lnTo>
                  <a:lnTo>
                    <a:pt x="186" y="410"/>
                  </a:lnTo>
                  <a:lnTo>
                    <a:pt x="192" y="427"/>
                  </a:lnTo>
                  <a:lnTo>
                    <a:pt x="197" y="448"/>
                  </a:lnTo>
                  <a:lnTo>
                    <a:pt x="208" y="498"/>
                  </a:lnTo>
                  <a:lnTo>
                    <a:pt x="214" y="536"/>
                  </a:lnTo>
                  <a:lnTo>
                    <a:pt x="208" y="574"/>
                  </a:lnTo>
                  <a:lnTo>
                    <a:pt x="203" y="613"/>
                  </a:lnTo>
                  <a:lnTo>
                    <a:pt x="197" y="634"/>
                  </a:lnTo>
                  <a:lnTo>
                    <a:pt x="192" y="640"/>
                  </a:lnTo>
                  <a:lnTo>
                    <a:pt x="186" y="667"/>
                  </a:lnTo>
                  <a:lnTo>
                    <a:pt x="181" y="673"/>
                  </a:lnTo>
                  <a:lnTo>
                    <a:pt x="170" y="673"/>
                  </a:lnTo>
                  <a:lnTo>
                    <a:pt x="170" y="678"/>
                  </a:lnTo>
                  <a:lnTo>
                    <a:pt x="143" y="673"/>
                  </a:lnTo>
                  <a:lnTo>
                    <a:pt x="137" y="673"/>
                  </a:lnTo>
                  <a:lnTo>
                    <a:pt x="143" y="667"/>
                  </a:lnTo>
                  <a:lnTo>
                    <a:pt x="110" y="613"/>
                  </a:lnTo>
                  <a:lnTo>
                    <a:pt x="110" y="607"/>
                  </a:lnTo>
                  <a:lnTo>
                    <a:pt x="104" y="585"/>
                  </a:lnTo>
                  <a:lnTo>
                    <a:pt x="93" y="563"/>
                  </a:lnTo>
                  <a:lnTo>
                    <a:pt x="66" y="509"/>
                  </a:lnTo>
                  <a:close/>
                </a:path>
              </a:pathLst>
            </a:custGeom>
            <a:solidFill>
              <a:srgbClr val="010101"/>
            </a:solidFill>
            <a:ln w="9525">
              <a:noFill/>
              <a:round/>
              <a:headEnd/>
              <a:tailEnd/>
            </a:ln>
          </p:spPr>
          <p:txBody>
            <a:bodyPr/>
            <a:lstStyle/>
            <a:p>
              <a:endParaRPr lang="en-US" dirty="0"/>
            </a:p>
          </p:txBody>
        </p:sp>
        <p:sp>
          <p:nvSpPr>
            <p:cNvPr id="37" name="Freeform 1590"/>
            <p:cNvSpPr>
              <a:spLocks/>
            </p:cNvSpPr>
            <p:nvPr/>
          </p:nvSpPr>
          <p:spPr bwMode="auto">
            <a:xfrm>
              <a:off x="369999" y="1345894"/>
              <a:ext cx="390659" cy="616063"/>
            </a:xfrm>
            <a:custGeom>
              <a:avLst/>
              <a:gdLst>
                <a:gd name="T0" fmla="*/ 2147483647 w 104"/>
                <a:gd name="T1" fmla="*/ 0 h 164"/>
                <a:gd name="T2" fmla="*/ 2147483647 w 104"/>
                <a:gd name="T3" fmla="*/ 0 h 164"/>
                <a:gd name="T4" fmla="*/ 2147483647 w 104"/>
                <a:gd name="T5" fmla="*/ 2147483647 h 164"/>
                <a:gd name="T6" fmla="*/ 2147483647 w 104"/>
                <a:gd name="T7" fmla="*/ 2147483647 h 164"/>
                <a:gd name="T8" fmla="*/ 2147483647 w 104"/>
                <a:gd name="T9" fmla="*/ 2147483647 h 164"/>
                <a:gd name="T10" fmla="*/ 2147483647 w 104"/>
                <a:gd name="T11" fmla="*/ 2147483647 h 164"/>
                <a:gd name="T12" fmla="*/ 2147483647 w 104"/>
                <a:gd name="T13" fmla="*/ 2147483647 h 164"/>
                <a:gd name="T14" fmla="*/ 2147483647 w 104"/>
                <a:gd name="T15" fmla="*/ 2147483647 h 164"/>
                <a:gd name="T16" fmla="*/ 2147483647 w 104"/>
                <a:gd name="T17" fmla="*/ 2147483647 h 164"/>
                <a:gd name="T18" fmla="*/ 2147483647 w 104"/>
                <a:gd name="T19" fmla="*/ 2147483647 h 164"/>
                <a:gd name="T20" fmla="*/ 2147483647 w 104"/>
                <a:gd name="T21" fmla="*/ 2147483647 h 164"/>
                <a:gd name="T22" fmla="*/ 2147483647 w 104"/>
                <a:gd name="T23" fmla="*/ 2147483647 h 164"/>
                <a:gd name="T24" fmla="*/ 2147483647 w 104"/>
                <a:gd name="T25" fmla="*/ 2147483647 h 164"/>
                <a:gd name="T26" fmla="*/ 2147483647 w 104"/>
                <a:gd name="T27" fmla="*/ 2147483647 h 164"/>
                <a:gd name="T28" fmla="*/ 2147483647 w 104"/>
                <a:gd name="T29" fmla="*/ 2147483647 h 164"/>
                <a:gd name="T30" fmla="*/ 2147483647 w 104"/>
                <a:gd name="T31" fmla="*/ 2147483647 h 164"/>
                <a:gd name="T32" fmla="*/ 2147483647 w 104"/>
                <a:gd name="T33" fmla="*/ 2147483647 h 164"/>
                <a:gd name="T34" fmla="*/ 2147483647 w 104"/>
                <a:gd name="T35" fmla="*/ 2147483647 h 164"/>
                <a:gd name="T36" fmla="*/ 2147483647 w 104"/>
                <a:gd name="T37" fmla="*/ 2147483647 h 164"/>
                <a:gd name="T38" fmla="*/ 2147483647 w 104"/>
                <a:gd name="T39" fmla="*/ 2147483647 h 164"/>
                <a:gd name="T40" fmla="*/ 0 w 104"/>
                <a:gd name="T41" fmla="*/ 2147483647 h 164"/>
                <a:gd name="T42" fmla="*/ 0 w 104"/>
                <a:gd name="T43" fmla="*/ 2147483647 h 164"/>
                <a:gd name="T44" fmla="*/ 2147483647 w 104"/>
                <a:gd name="T45" fmla="*/ 2147483647 h 164"/>
                <a:gd name="T46" fmla="*/ 2147483647 w 104"/>
                <a:gd name="T47" fmla="*/ 2147483647 h 164"/>
                <a:gd name="T48" fmla="*/ 2147483647 w 104"/>
                <a:gd name="T49" fmla="*/ 2147483647 h 164"/>
                <a:gd name="T50" fmla="*/ 2147483647 w 104"/>
                <a:gd name="T51" fmla="*/ 2147483647 h 164"/>
                <a:gd name="T52" fmla="*/ 2147483647 w 104"/>
                <a:gd name="T53" fmla="*/ 2147483647 h 164"/>
                <a:gd name="T54" fmla="*/ 2147483647 w 104"/>
                <a:gd name="T55" fmla="*/ 0 h 164"/>
                <a:gd name="T56" fmla="*/ 2147483647 w 104"/>
                <a:gd name="T57" fmla="*/ 0 h 164"/>
                <a:gd name="T58" fmla="*/ 2147483647 w 104"/>
                <a:gd name="T59" fmla="*/ 0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164"/>
                <a:gd name="T92" fmla="*/ 104 w 104"/>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164">
                  <a:moveTo>
                    <a:pt x="27" y="0"/>
                  </a:moveTo>
                  <a:lnTo>
                    <a:pt x="27" y="0"/>
                  </a:lnTo>
                  <a:lnTo>
                    <a:pt x="38" y="5"/>
                  </a:lnTo>
                  <a:lnTo>
                    <a:pt x="49" y="11"/>
                  </a:lnTo>
                  <a:lnTo>
                    <a:pt x="60" y="27"/>
                  </a:lnTo>
                  <a:lnTo>
                    <a:pt x="77" y="66"/>
                  </a:lnTo>
                  <a:lnTo>
                    <a:pt x="98" y="109"/>
                  </a:lnTo>
                  <a:lnTo>
                    <a:pt x="104" y="137"/>
                  </a:lnTo>
                  <a:lnTo>
                    <a:pt x="98" y="164"/>
                  </a:lnTo>
                  <a:lnTo>
                    <a:pt x="88" y="131"/>
                  </a:lnTo>
                  <a:lnTo>
                    <a:pt x="71" y="104"/>
                  </a:lnTo>
                  <a:lnTo>
                    <a:pt x="66" y="82"/>
                  </a:lnTo>
                  <a:lnTo>
                    <a:pt x="60" y="60"/>
                  </a:lnTo>
                  <a:lnTo>
                    <a:pt x="44" y="44"/>
                  </a:lnTo>
                  <a:lnTo>
                    <a:pt x="27" y="38"/>
                  </a:lnTo>
                  <a:lnTo>
                    <a:pt x="16" y="44"/>
                  </a:lnTo>
                  <a:lnTo>
                    <a:pt x="0" y="49"/>
                  </a:lnTo>
                  <a:lnTo>
                    <a:pt x="5" y="38"/>
                  </a:lnTo>
                  <a:lnTo>
                    <a:pt x="16" y="27"/>
                  </a:lnTo>
                  <a:lnTo>
                    <a:pt x="22" y="22"/>
                  </a:lnTo>
                  <a:lnTo>
                    <a:pt x="22" y="11"/>
                  </a:lnTo>
                  <a:lnTo>
                    <a:pt x="27" y="0"/>
                  </a:lnTo>
                  <a:close/>
                </a:path>
              </a:pathLst>
            </a:custGeom>
            <a:solidFill>
              <a:schemeClr val="tx1"/>
            </a:solidFill>
            <a:ln w="9525">
              <a:noFill/>
              <a:round/>
              <a:headEnd/>
              <a:tailEnd/>
            </a:ln>
          </p:spPr>
          <p:txBody>
            <a:bodyPr/>
            <a:lstStyle/>
            <a:p>
              <a:endParaRPr lang="en-US" dirty="0"/>
            </a:p>
          </p:txBody>
        </p:sp>
        <p:sp>
          <p:nvSpPr>
            <p:cNvPr id="38" name="Freeform 1589"/>
            <p:cNvSpPr>
              <a:spLocks/>
            </p:cNvSpPr>
            <p:nvPr/>
          </p:nvSpPr>
          <p:spPr bwMode="auto">
            <a:xfrm>
              <a:off x="714348" y="1357298"/>
              <a:ext cx="330558" cy="638602"/>
            </a:xfrm>
            <a:custGeom>
              <a:avLst/>
              <a:gdLst>
                <a:gd name="T0" fmla="*/ 2147483647 w 88"/>
                <a:gd name="T1" fmla="*/ 0 h 170"/>
                <a:gd name="T2" fmla="*/ 2147483647 w 88"/>
                <a:gd name="T3" fmla="*/ 0 h 170"/>
                <a:gd name="T4" fmla="*/ 2147483647 w 88"/>
                <a:gd name="T5" fmla="*/ 2147483647 h 170"/>
                <a:gd name="T6" fmla="*/ 2147483647 w 88"/>
                <a:gd name="T7" fmla="*/ 2147483647 h 170"/>
                <a:gd name="T8" fmla="*/ 2147483647 w 88"/>
                <a:gd name="T9" fmla="*/ 2147483647 h 170"/>
                <a:gd name="T10" fmla="*/ 2147483647 w 88"/>
                <a:gd name="T11" fmla="*/ 2147483647 h 170"/>
                <a:gd name="T12" fmla="*/ 2147483647 w 88"/>
                <a:gd name="T13" fmla="*/ 2147483647 h 170"/>
                <a:gd name="T14" fmla="*/ 2147483647 w 88"/>
                <a:gd name="T15" fmla="*/ 2147483647 h 170"/>
                <a:gd name="T16" fmla="*/ 0 w 88"/>
                <a:gd name="T17" fmla="*/ 2147483647 h 170"/>
                <a:gd name="T18" fmla="*/ 0 w 88"/>
                <a:gd name="T19" fmla="*/ 2147483647 h 170"/>
                <a:gd name="T20" fmla="*/ 2147483647 w 88"/>
                <a:gd name="T21" fmla="*/ 2147483647 h 170"/>
                <a:gd name="T22" fmla="*/ 2147483647 w 88"/>
                <a:gd name="T23" fmla="*/ 2147483647 h 170"/>
                <a:gd name="T24" fmla="*/ 2147483647 w 88"/>
                <a:gd name="T25" fmla="*/ 2147483647 h 170"/>
                <a:gd name="T26" fmla="*/ 2147483647 w 88"/>
                <a:gd name="T27" fmla="*/ 2147483647 h 170"/>
                <a:gd name="T28" fmla="*/ 2147483647 w 88"/>
                <a:gd name="T29" fmla="*/ 2147483647 h 170"/>
                <a:gd name="T30" fmla="*/ 2147483647 w 88"/>
                <a:gd name="T31" fmla="*/ 2147483647 h 170"/>
                <a:gd name="T32" fmla="*/ 2147483647 w 88"/>
                <a:gd name="T33" fmla="*/ 2147483647 h 170"/>
                <a:gd name="T34" fmla="*/ 2147483647 w 88"/>
                <a:gd name="T35" fmla="*/ 2147483647 h 170"/>
                <a:gd name="T36" fmla="*/ 2147483647 w 88"/>
                <a:gd name="T37" fmla="*/ 2147483647 h 170"/>
                <a:gd name="T38" fmla="*/ 2147483647 w 88"/>
                <a:gd name="T39" fmla="*/ 2147483647 h 170"/>
                <a:gd name="T40" fmla="*/ 2147483647 w 88"/>
                <a:gd name="T41" fmla="*/ 2147483647 h 170"/>
                <a:gd name="T42" fmla="*/ 2147483647 w 88"/>
                <a:gd name="T43" fmla="*/ 2147483647 h 170"/>
                <a:gd name="T44" fmla="*/ 2147483647 w 88"/>
                <a:gd name="T45" fmla="*/ 2147483647 h 170"/>
                <a:gd name="T46" fmla="*/ 2147483647 w 88"/>
                <a:gd name="T47" fmla="*/ 2147483647 h 170"/>
                <a:gd name="T48" fmla="*/ 2147483647 w 88"/>
                <a:gd name="T49" fmla="*/ 2147483647 h 170"/>
                <a:gd name="T50" fmla="*/ 2147483647 w 88"/>
                <a:gd name="T51" fmla="*/ 2147483647 h 170"/>
                <a:gd name="T52" fmla="*/ 2147483647 w 88"/>
                <a:gd name="T53" fmla="*/ 2147483647 h 170"/>
                <a:gd name="T54" fmla="*/ 2147483647 w 88"/>
                <a:gd name="T55" fmla="*/ 2147483647 h 170"/>
                <a:gd name="T56" fmla="*/ 2147483647 w 88"/>
                <a:gd name="T57" fmla="*/ 0 h 170"/>
                <a:gd name="T58" fmla="*/ 2147483647 w 88"/>
                <a:gd name="T59" fmla="*/ 0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70"/>
                <a:gd name="T92" fmla="*/ 88 w 88"/>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70">
                  <a:moveTo>
                    <a:pt x="50" y="0"/>
                  </a:moveTo>
                  <a:lnTo>
                    <a:pt x="50" y="0"/>
                  </a:lnTo>
                  <a:lnTo>
                    <a:pt x="44" y="6"/>
                  </a:lnTo>
                  <a:lnTo>
                    <a:pt x="33" y="22"/>
                  </a:lnTo>
                  <a:lnTo>
                    <a:pt x="11" y="72"/>
                  </a:lnTo>
                  <a:lnTo>
                    <a:pt x="6" y="93"/>
                  </a:lnTo>
                  <a:lnTo>
                    <a:pt x="6" y="121"/>
                  </a:lnTo>
                  <a:lnTo>
                    <a:pt x="0" y="170"/>
                  </a:lnTo>
                  <a:lnTo>
                    <a:pt x="6" y="159"/>
                  </a:lnTo>
                  <a:lnTo>
                    <a:pt x="11" y="148"/>
                  </a:lnTo>
                  <a:lnTo>
                    <a:pt x="17" y="137"/>
                  </a:lnTo>
                  <a:lnTo>
                    <a:pt x="22" y="121"/>
                  </a:lnTo>
                  <a:lnTo>
                    <a:pt x="22" y="99"/>
                  </a:lnTo>
                  <a:lnTo>
                    <a:pt x="28" y="77"/>
                  </a:lnTo>
                  <a:lnTo>
                    <a:pt x="39" y="61"/>
                  </a:lnTo>
                  <a:lnTo>
                    <a:pt x="55" y="55"/>
                  </a:lnTo>
                  <a:lnTo>
                    <a:pt x="72" y="55"/>
                  </a:lnTo>
                  <a:lnTo>
                    <a:pt x="88" y="61"/>
                  </a:lnTo>
                  <a:lnTo>
                    <a:pt x="66" y="39"/>
                  </a:lnTo>
                  <a:lnTo>
                    <a:pt x="61" y="28"/>
                  </a:lnTo>
                  <a:lnTo>
                    <a:pt x="61" y="11"/>
                  </a:lnTo>
                  <a:lnTo>
                    <a:pt x="50" y="0"/>
                  </a:lnTo>
                  <a:close/>
                </a:path>
              </a:pathLst>
            </a:custGeom>
            <a:solidFill>
              <a:schemeClr val="tx1"/>
            </a:solidFill>
            <a:ln w="9525">
              <a:noFill/>
              <a:round/>
              <a:headEnd/>
              <a:tailEnd/>
            </a:ln>
          </p:spPr>
          <p:txBody>
            <a:bodyPr/>
            <a:lstStyle/>
            <a:p>
              <a:endParaRPr lang="en-US" dirty="0"/>
            </a:p>
          </p:txBody>
        </p:sp>
      </p:grpSp>
      <p:grpSp>
        <p:nvGrpSpPr>
          <p:cNvPr id="40" name="Gruppe 1605"/>
          <p:cNvGrpSpPr>
            <a:grpSpLocks/>
          </p:cNvGrpSpPr>
          <p:nvPr/>
        </p:nvGrpSpPr>
        <p:grpSpPr bwMode="auto">
          <a:xfrm flipH="1">
            <a:off x="7969251" y="2578102"/>
            <a:ext cx="1174639" cy="3436938"/>
            <a:chOff x="-9513501" y="-8286832"/>
            <a:chExt cx="3613597" cy="10563225"/>
          </a:xfrm>
        </p:grpSpPr>
        <p:sp>
          <p:nvSpPr>
            <p:cNvPr id="42" name="Freeform 1502"/>
            <p:cNvSpPr>
              <a:spLocks/>
            </p:cNvSpPr>
            <p:nvPr/>
          </p:nvSpPr>
          <p:spPr bwMode="auto">
            <a:xfrm>
              <a:off x="-6226705" y="-6292141"/>
              <a:ext cx="101421" cy="60104"/>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en-US" dirty="0"/>
            </a:p>
          </p:txBody>
        </p:sp>
        <p:sp>
          <p:nvSpPr>
            <p:cNvPr id="43" name="Freeform 1503"/>
            <p:cNvSpPr>
              <a:spLocks/>
            </p:cNvSpPr>
            <p:nvPr/>
          </p:nvSpPr>
          <p:spPr bwMode="auto">
            <a:xfrm>
              <a:off x="-6369446" y="-6292141"/>
              <a:ext cx="60101" cy="60104"/>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en-US" dirty="0"/>
            </a:p>
          </p:txBody>
        </p:sp>
        <p:sp>
          <p:nvSpPr>
            <p:cNvPr id="44" name="Freeform 1504"/>
            <p:cNvSpPr>
              <a:spLocks/>
            </p:cNvSpPr>
            <p:nvPr/>
          </p:nvSpPr>
          <p:spPr bwMode="auto">
            <a:xfrm>
              <a:off x="-6391984" y="-6232037"/>
              <a:ext cx="105177" cy="60104"/>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en-US" dirty="0"/>
            </a:p>
          </p:txBody>
        </p:sp>
        <p:sp>
          <p:nvSpPr>
            <p:cNvPr id="45" name="Freeform 1505"/>
            <p:cNvSpPr>
              <a:spLocks/>
            </p:cNvSpPr>
            <p:nvPr/>
          </p:nvSpPr>
          <p:spPr bwMode="auto">
            <a:xfrm>
              <a:off x="-6249243" y="-6149394"/>
              <a:ext cx="146497" cy="41321"/>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en-US" dirty="0"/>
            </a:p>
          </p:txBody>
        </p:sp>
        <p:sp>
          <p:nvSpPr>
            <p:cNvPr id="46" name="Freeform 1506"/>
            <p:cNvSpPr>
              <a:spLocks/>
            </p:cNvSpPr>
            <p:nvPr/>
          </p:nvSpPr>
          <p:spPr bwMode="auto">
            <a:xfrm>
              <a:off x="-6391984" y="-6171933"/>
              <a:ext cx="105177" cy="63860"/>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en-US" dirty="0"/>
            </a:p>
          </p:txBody>
        </p:sp>
        <p:sp>
          <p:nvSpPr>
            <p:cNvPr id="47" name="Freeform 1507"/>
            <p:cNvSpPr>
              <a:spLocks/>
            </p:cNvSpPr>
            <p:nvPr/>
          </p:nvSpPr>
          <p:spPr bwMode="auto">
            <a:xfrm>
              <a:off x="-6226705" y="-6108073"/>
              <a:ext cx="123959" cy="41321"/>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en-US" dirty="0"/>
            </a:p>
          </p:txBody>
        </p:sp>
        <p:sp>
          <p:nvSpPr>
            <p:cNvPr id="48" name="Freeform 1508"/>
            <p:cNvSpPr>
              <a:spLocks/>
            </p:cNvSpPr>
            <p:nvPr/>
          </p:nvSpPr>
          <p:spPr bwMode="auto">
            <a:xfrm>
              <a:off x="-6391984" y="-6108073"/>
              <a:ext cx="123959" cy="41321"/>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en-US" dirty="0"/>
            </a:p>
          </p:txBody>
        </p:sp>
        <p:sp>
          <p:nvSpPr>
            <p:cNvPr id="49" name="Freeform 1509"/>
            <p:cNvSpPr>
              <a:spLocks/>
            </p:cNvSpPr>
            <p:nvPr/>
          </p:nvSpPr>
          <p:spPr bwMode="auto">
            <a:xfrm>
              <a:off x="-6185385" y="-6047969"/>
              <a:ext cx="101421" cy="41321"/>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en-US" dirty="0"/>
            </a:p>
          </p:txBody>
        </p:sp>
        <p:sp>
          <p:nvSpPr>
            <p:cNvPr id="50" name="Freeform 1510"/>
            <p:cNvSpPr>
              <a:spLocks/>
            </p:cNvSpPr>
            <p:nvPr/>
          </p:nvSpPr>
          <p:spPr bwMode="auto">
            <a:xfrm>
              <a:off x="-6391984" y="-6047969"/>
              <a:ext cx="123959" cy="41321"/>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en-US" dirty="0"/>
            </a:p>
          </p:txBody>
        </p:sp>
        <p:sp>
          <p:nvSpPr>
            <p:cNvPr id="51" name="Freeform 1511"/>
            <p:cNvSpPr>
              <a:spLocks/>
            </p:cNvSpPr>
            <p:nvPr/>
          </p:nvSpPr>
          <p:spPr bwMode="auto">
            <a:xfrm>
              <a:off x="-6249243" y="-5984109"/>
              <a:ext cx="146497" cy="41321"/>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en-US" dirty="0"/>
            </a:p>
          </p:txBody>
        </p:sp>
        <p:sp>
          <p:nvSpPr>
            <p:cNvPr id="52" name="Freeform 1512"/>
            <p:cNvSpPr>
              <a:spLocks/>
            </p:cNvSpPr>
            <p:nvPr/>
          </p:nvSpPr>
          <p:spPr bwMode="auto">
            <a:xfrm>
              <a:off x="-6391984" y="-5942788"/>
              <a:ext cx="123959" cy="41321"/>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en-US" dirty="0"/>
            </a:p>
          </p:txBody>
        </p:sp>
        <p:sp>
          <p:nvSpPr>
            <p:cNvPr id="53" name="Freeform 1513"/>
            <p:cNvSpPr>
              <a:spLocks/>
            </p:cNvSpPr>
            <p:nvPr/>
          </p:nvSpPr>
          <p:spPr bwMode="auto">
            <a:xfrm>
              <a:off x="-6249243" y="-5942788"/>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en-US" dirty="0"/>
            </a:p>
          </p:txBody>
        </p:sp>
        <p:sp>
          <p:nvSpPr>
            <p:cNvPr id="54" name="Freeform 1514"/>
            <p:cNvSpPr>
              <a:spLocks/>
            </p:cNvSpPr>
            <p:nvPr/>
          </p:nvSpPr>
          <p:spPr bwMode="auto">
            <a:xfrm>
              <a:off x="-6433304" y="-5882684"/>
              <a:ext cx="146497" cy="22539"/>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en-US" dirty="0"/>
            </a:p>
          </p:txBody>
        </p:sp>
        <p:sp>
          <p:nvSpPr>
            <p:cNvPr id="55" name="Freeform 1515"/>
            <p:cNvSpPr>
              <a:spLocks/>
            </p:cNvSpPr>
            <p:nvPr/>
          </p:nvSpPr>
          <p:spPr bwMode="auto">
            <a:xfrm>
              <a:off x="-6226705" y="-5882684"/>
              <a:ext cx="123959" cy="41321"/>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en-US" dirty="0"/>
            </a:p>
          </p:txBody>
        </p:sp>
        <p:sp>
          <p:nvSpPr>
            <p:cNvPr id="56" name="Freeform 1516"/>
            <p:cNvSpPr>
              <a:spLocks/>
            </p:cNvSpPr>
            <p:nvPr/>
          </p:nvSpPr>
          <p:spPr bwMode="auto">
            <a:xfrm>
              <a:off x="-6249243" y="-5822580"/>
              <a:ext cx="206599" cy="22539"/>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en-US" dirty="0"/>
            </a:p>
          </p:txBody>
        </p:sp>
        <p:sp>
          <p:nvSpPr>
            <p:cNvPr id="57" name="Freeform 1517"/>
            <p:cNvSpPr>
              <a:spLocks/>
            </p:cNvSpPr>
            <p:nvPr/>
          </p:nvSpPr>
          <p:spPr bwMode="auto">
            <a:xfrm>
              <a:off x="-6391984" y="-5841363"/>
              <a:ext cx="123959" cy="41321"/>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en-US" dirty="0"/>
            </a:p>
          </p:txBody>
        </p:sp>
        <p:sp>
          <p:nvSpPr>
            <p:cNvPr id="58" name="Freeform 1518"/>
            <p:cNvSpPr>
              <a:spLocks/>
            </p:cNvSpPr>
            <p:nvPr/>
          </p:nvSpPr>
          <p:spPr bwMode="auto">
            <a:xfrm>
              <a:off x="-6249243" y="-5781259"/>
              <a:ext cx="206599" cy="41321"/>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en-US" dirty="0"/>
            </a:p>
          </p:txBody>
        </p:sp>
        <p:sp>
          <p:nvSpPr>
            <p:cNvPr id="59" name="Freeform 1519"/>
            <p:cNvSpPr>
              <a:spLocks/>
            </p:cNvSpPr>
            <p:nvPr/>
          </p:nvSpPr>
          <p:spPr bwMode="auto">
            <a:xfrm>
              <a:off x="-6391984" y="-5781259"/>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en-US" dirty="0"/>
            </a:p>
          </p:txBody>
        </p:sp>
        <p:sp>
          <p:nvSpPr>
            <p:cNvPr id="60" name="Freeform 1520"/>
            <p:cNvSpPr>
              <a:spLocks/>
            </p:cNvSpPr>
            <p:nvPr/>
          </p:nvSpPr>
          <p:spPr bwMode="auto">
            <a:xfrm>
              <a:off x="-6226705" y="-6209498"/>
              <a:ext cx="123959" cy="37565"/>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en-US" dirty="0"/>
            </a:p>
          </p:txBody>
        </p:sp>
        <p:sp>
          <p:nvSpPr>
            <p:cNvPr id="61" name="Freeform 1521"/>
            <p:cNvSpPr>
              <a:spLocks/>
            </p:cNvSpPr>
            <p:nvPr/>
          </p:nvSpPr>
          <p:spPr bwMode="auto">
            <a:xfrm>
              <a:off x="-6226705" y="-6292141"/>
              <a:ext cx="101421" cy="60104"/>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en-US" dirty="0"/>
            </a:p>
          </p:txBody>
        </p:sp>
        <p:sp>
          <p:nvSpPr>
            <p:cNvPr id="62" name="Freeform 1522"/>
            <p:cNvSpPr>
              <a:spLocks/>
            </p:cNvSpPr>
            <p:nvPr/>
          </p:nvSpPr>
          <p:spPr bwMode="auto">
            <a:xfrm>
              <a:off x="-6369446" y="-6292141"/>
              <a:ext cx="60101" cy="60104"/>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en-US" dirty="0"/>
            </a:p>
          </p:txBody>
        </p:sp>
        <p:sp>
          <p:nvSpPr>
            <p:cNvPr id="63" name="Freeform 1523"/>
            <p:cNvSpPr>
              <a:spLocks/>
            </p:cNvSpPr>
            <p:nvPr/>
          </p:nvSpPr>
          <p:spPr bwMode="auto">
            <a:xfrm>
              <a:off x="-6391984" y="-6232037"/>
              <a:ext cx="105177" cy="60104"/>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en-US" dirty="0"/>
            </a:p>
          </p:txBody>
        </p:sp>
        <p:sp>
          <p:nvSpPr>
            <p:cNvPr id="64" name="Freeform 1524"/>
            <p:cNvSpPr>
              <a:spLocks/>
            </p:cNvSpPr>
            <p:nvPr/>
          </p:nvSpPr>
          <p:spPr bwMode="auto">
            <a:xfrm>
              <a:off x="-6249243" y="-6149394"/>
              <a:ext cx="146497" cy="41321"/>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en-US" dirty="0"/>
            </a:p>
          </p:txBody>
        </p:sp>
        <p:sp>
          <p:nvSpPr>
            <p:cNvPr id="65" name="Freeform 1525"/>
            <p:cNvSpPr>
              <a:spLocks/>
            </p:cNvSpPr>
            <p:nvPr/>
          </p:nvSpPr>
          <p:spPr bwMode="auto">
            <a:xfrm>
              <a:off x="-6391984" y="-6171933"/>
              <a:ext cx="105177" cy="63860"/>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en-US" dirty="0"/>
            </a:p>
          </p:txBody>
        </p:sp>
        <p:sp>
          <p:nvSpPr>
            <p:cNvPr id="66" name="Freeform 1526"/>
            <p:cNvSpPr>
              <a:spLocks/>
            </p:cNvSpPr>
            <p:nvPr/>
          </p:nvSpPr>
          <p:spPr bwMode="auto">
            <a:xfrm>
              <a:off x="-6226705" y="-6108073"/>
              <a:ext cx="123959" cy="41321"/>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en-US" dirty="0"/>
            </a:p>
          </p:txBody>
        </p:sp>
        <p:sp>
          <p:nvSpPr>
            <p:cNvPr id="67" name="Freeform 1527"/>
            <p:cNvSpPr>
              <a:spLocks/>
            </p:cNvSpPr>
            <p:nvPr/>
          </p:nvSpPr>
          <p:spPr bwMode="auto">
            <a:xfrm>
              <a:off x="-6391984" y="-6108073"/>
              <a:ext cx="123959" cy="41321"/>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en-US" dirty="0"/>
            </a:p>
          </p:txBody>
        </p:sp>
        <p:sp>
          <p:nvSpPr>
            <p:cNvPr id="68" name="Freeform 1528"/>
            <p:cNvSpPr>
              <a:spLocks/>
            </p:cNvSpPr>
            <p:nvPr/>
          </p:nvSpPr>
          <p:spPr bwMode="auto">
            <a:xfrm>
              <a:off x="-6185385" y="-6047969"/>
              <a:ext cx="101421" cy="41321"/>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en-US" dirty="0"/>
            </a:p>
          </p:txBody>
        </p:sp>
        <p:sp>
          <p:nvSpPr>
            <p:cNvPr id="69" name="Freeform 1529"/>
            <p:cNvSpPr>
              <a:spLocks/>
            </p:cNvSpPr>
            <p:nvPr/>
          </p:nvSpPr>
          <p:spPr bwMode="auto">
            <a:xfrm>
              <a:off x="-6391984" y="-6047969"/>
              <a:ext cx="123959" cy="41321"/>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en-US" dirty="0"/>
            </a:p>
          </p:txBody>
        </p:sp>
        <p:sp>
          <p:nvSpPr>
            <p:cNvPr id="70" name="Freeform 1530"/>
            <p:cNvSpPr>
              <a:spLocks/>
            </p:cNvSpPr>
            <p:nvPr/>
          </p:nvSpPr>
          <p:spPr bwMode="auto">
            <a:xfrm>
              <a:off x="-6249243" y="-5984109"/>
              <a:ext cx="146497" cy="41321"/>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en-US" dirty="0"/>
            </a:p>
          </p:txBody>
        </p:sp>
        <p:sp>
          <p:nvSpPr>
            <p:cNvPr id="71" name="Freeform 1531"/>
            <p:cNvSpPr>
              <a:spLocks/>
            </p:cNvSpPr>
            <p:nvPr/>
          </p:nvSpPr>
          <p:spPr bwMode="auto">
            <a:xfrm>
              <a:off x="-6391984" y="-5942788"/>
              <a:ext cx="123959" cy="41321"/>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en-US" dirty="0"/>
            </a:p>
          </p:txBody>
        </p:sp>
        <p:sp>
          <p:nvSpPr>
            <p:cNvPr id="72" name="Freeform 1532"/>
            <p:cNvSpPr>
              <a:spLocks/>
            </p:cNvSpPr>
            <p:nvPr/>
          </p:nvSpPr>
          <p:spPr bwMode="auto">
            <a:xfrm>
              <a:off x="-6249243" y="-5942788"/>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en-US" dirty="0"/>
            </a:p>
          </p:txBody>
        </p:sp>
        <p:sp>
          <p:nvSpPr>
            <p:cNvPr id="73" name="Freeform 1533"/>
            <p:cNvSpPr>
              <a:spLocks/>
            </p:cNvSpPr>
            <p:nvPr/>
          </p:nvSpPr>
          <p:spPr bwMode="auto">
            <a:xfrm>
              <a:off x="-6433304" y="-5882684"/>
              <a:ext cx="146497" cy="22539"/>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en-US" dirty="0"/>
            </a:p>
          </p:txBody>
        </p:sp>
        <p:sp>
          <p:nvSpPr>
            <p:cNvPr id="74" name="Freeform 1534"/>
            <p:cNvSpPr>
              <a:spLocks/>
            </p:cNvSpPr>
            <p:nvPr/>
          </p:nvSpPr>
          <p:spPr bwMode="auto">
            <a:xfrm>
              <a:off x="-6226705" y="-5882684"/>
              <a:ext cx="123959" cy="41321"/>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en-US" dirty="0"/>
            </a:p>
          </p:txBody>
        </p:sp>
        <p:sp>
          <p:nvSpPr>
            <p:cNvPr id="75" name="Freeform 1535"/>
            <p:cNvSpPr>
              <a:spLocks/>
            </p:cNvSpPr>
            <p:nvPr/>
          </p:nvSpPr>
          <p:spPr bwMode="auto">
            <a:xfrm>
              <a:off x="-6249243" y="-5822580"/>
              <a:ext cx="206599" cy="22539"/>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en-US" dirty="0"/>
            </a:p>
          </p:txBody>
        </p:sp>
        <p:sp>
          <p:nvSpPr>
            <p:cNvPr id="76" name="Freeform 1536"/>
            <p:cNvSpPr>
              <a:spLocks/>
            </p:cNvSpPr>
            <p:nvPr/>
          </p:nvSpPr>
          <p:spPr bwMode="auto">
            <a:xfrm>
              <a:off x="-6391984" y="-5841363"/>
              <a:ext cx="123959" cy="41321"/>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en-US" dirty="0"/>
            </a:p>
          </p:txBody>
        </p:sp>
        <p:sp>
          <p:nvSpPr>
            <p:cNvPr id="77" name="Freeform 1537"/>
            <p:cNvSpPr>
              <a:spLocks/>
            </p:cNvSpPr>
            <p:nvPr/>
          </p:nvSpPr>
          <p:spPr bwMode="auto">
            <a:xfrm>
              <a:off x="-6249243" y="-5781259"/>
              <a:ext cx="206599" cy="41321"/>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en-US" dirty="0"/>
            </a:p>
          </p:txBody>
        </p:sp>
        <p:sp>
          <p:nvSpPr>
            <p:cNvPr id="78" name="Freeform 1538"/>
            <p:cNvSpPr>
              <a:spLocks/>
            </p:cNvSpPr>
            <p:nvPr/>
          </p:nvSpPr>
          <p:spPr bwMode="auto">
            <a:xfrm>
              <a:off x="-6391984" y="-5781259"/>
              <a:ext cx="105177" cy="41321"/>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en-US" dirty="0"/>
            </a:p>
          </p:txBody>
        </p:sp>
        <p:sp>
          <p:nvSpPr>
            <p:cNvPr id="79" name="Freeform 1539"/>
            <p:cNvSpPr>
              <a:spLocks/>
            </p:cNvSpPr>
            <p:nvPr/>
          </p:nvSpPr>
          <p:spPr bwMode="auto">
            <a:xfrm>
              <a:off x="-6226705" y="-6209498"/>
              <a:ext cx="123959" cy="37565"/>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en-US" dirty="0"/>
            </a:p>
          </p:txBody>
        </p:sp>
        <p:sp>
          <p:nvSpPr>
            <p:cNvPr id="80" name="Freeform 1540"/>
            <p:cNvSpPr>
              <a:spLocks/>
            </p:cNvSpPr>
            <p:nvPr/>
          </p:nvSpPr>
          <p:spPr bwMode="auto">
            <a:xfrm>
              <a:off x="-6226705" y="-5657295"/>
              <a:ext cx="101421" cy="63860"/>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en-US" dirty="0"/>
            </a:p>
          </p:txBody>
        </p:sp>
        <p:sp>
          <p:nvSpPr>
            <p:cNvPr id="81" name="Freeform 1541"/>
            <p:cNvSpPr>
              <a:spLocks/>
            </p:cNvSpPr>
            <p:nvPr/>
          </p:nvSpPr>
          <p:spPr bwMode="auto">
            <a:xfrm>
              <a:off x="-6369446" y="-5657295"/>
              <a:ext cx="60101" cy="41321"/>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en-US" dirty="0"/>
            </a:p>
          </p:txBody>
        </p:sp>
        <p:sp>
          <p:nvSpPr>
            <p:cNvPr id="82" name="Freeform 1542"/>
            <p:cNvSpPr>
              <a:spLocks/>
            </p:cNvSpPr>
            <p:nvPr/>
          </p:nvSpPr>
          <p:spPr bwMode="auto">
            <a:xfrm>
              <a:off x="-6391984" y="-5593435"/>
              <a:ext cx="105177" cy="41321"/>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en-US" dirty="0"/>
            </a:p>
          </p:txBody>
        </p:sp>
        <p:sp>
          <p:nvSpPr>
            <p:cNvPr id="83" name="Freeform 1558"/>
            <p:cNvSpPr>
              <a:spLocks/>
            </p:cNvSpPr>
            <p:nvPr/>
          </p:nvSpPr>
          <p:spPr bwMode="auto">
            <a:xfrm>
              <a:off x="-6226705" y="-5593435"/>
              <a:ext cx="123959" cy="41321"/>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w="9525">
              <a:noFill/>
              <a:round/>
              <a:headEnd/>
              <a:tailEnd/>
            </a:ln>
          </p:spPr>
          <p:txBody>
            <a:bodyPr/>
            <a:lstStyle/>
            <a:p>
              <a:endParaRPr lang="en-US" dirty="0"/>
            </a:p>
          </p:txBody>
        </p:sp>
        <p:sp>
          <p:nvSpPr>
            <p:cNvPr id="84" name="Freeform 1559"/>
            <p:cNvSpPr>
              <a:spLocks/>
            </p:cNvSpPr>
            <p:nvPr/>
          </p:nvSpPr>
          <p:spPr bwMode="auto">
            <a:xfrm>
              <a:off x="-6226705" y="-5657295"/>
              <a:ext cx="101421" cy="63860"/>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en-US" dirty="0"/>
            </a:p>
          </p:txBody>
        </p:sp>
        <p:sp>
          <p:nvSpPr>
            <p:cNvPr id="85" name="Freeform 1560"/>
            <p:cNvSpPr>
              <a:spLocks/>
            </p:cNvSpPr>
            <p:nvPr/>
          </p:nvSpPr>
          <p:spPr bwMode="auto">
            <a:xfrm>
              <a:off x="-6369446" y="-5657295"/>
              <a:ext cx="60101" cy="41321"/>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en-US" dirty="0"/>
            </a:p>
          </p:txBody>
        </p:sp>
        <p:sp>
          <p:nvSpPr>
            <p:cNvPr id="86" name="Freeform 1561"/>
            <p:cNvSpPr>
              <a:spLocks/>
            </p:cNvSpPr>
            <p:nvPr/>
          </p:nvSpPr>
          <p:spPr bwMode="auto">
            <a:xfrm>
              <a:off x="-6391984" y="-5593435"/>
              <a:ext cx="105177" cy="41321"/>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en-US" dirty="0"/>
            </a:p>
          </p:txBody>
        </p:sp>
        <p:sp>
          <p:nvSpPr>
            <p:cNvPr id="87" name="Freeform 1578"/>
            <p:cNvSpPr>
              <a:spLocks/>
            </p:cNvSpPr>
            <p:nvPr/>
          </p:nvSpPr>
          <p:spPr bwMode="auto">
            <a:xfrm>
              <a:off x="-7808123" y="1063050"/>
              <a:ext cx="1765479" cy="845208"/>
            </a:xfrm>
            <a:custGeom>
              <a:avLst/>
              <a:gdLst>
                <a:gd name="T0" fmla="*/ 2147483647 w 470"/>
                <a:gd name="T1" fmla="*/ 0 h 225"/>
                <a:gd name="T2" fmla="*/ 2147483647 w 470"/>
                <a:gd name="T3" fmla="*/ 0 h 225"/>
                <a:gd name="T4" fmla="*/ 0 w 470"/>
                <a:gd name="T5" fmla="*/ 2147483647 h 225"/>
                <a:gd name="T6" fmla="*/ 0 w 470"/>
                <a:gd name="T7" fmla="*/ 2147483647 h 225"/>
                <a:gd name="T8" fmla="*/ 0 w 470"/>
                <a:gd name="T9" fmla="*/ 2147483647 h 225"/>
                <a:gd name="T10" fmla="*/ 0 w 470"/>
                <a:gd name="T11" fmla="*/ 2147483647 h 225"/>
                <a:gd name="T12" fmla="*/ 2147483647 w 470"/>
                <a:gd name="T13" fmla="*/ 2147483647 h 225"/>
                <a:gd name="T14" fmla="*/ 2147483647 w 470"/>
                <a:gd name="T15" fmla="*/ 2147483647 h 225"/>
                <a:gd name="T16" fmla="*/ 2147483647 w 470"/>
                <a:gd name="T17" fmla="*/ 2147483647 h 225"/>
                <a:gd name="T18" fmla="*/ 2147483647 w 470"/>
                <a:gd name="T19" fmla="*/ 2147483647 h 225"/>
                <a:gd name="T20" fmla="*/ 2147483647 w 470"/>
                <a:gd name="T21" fmla="*/ 2147483647 h 225"/>
                <a:gd name="T22" fmla="*/ 2147483647 w 470"/>
                <a:gd name="T23" fmla="*/ 2147483647 h 225"/>
                <a:gd name="T24" fmla="*/ 2147483647 w 470"/>
                <a:gd name="T25" fmla="*/ 2147483647 h 225"/>
                <a:gd name="T26" fmla="*/ 2147483647 w 470"/>
                <a:gd name="T27" fmla="*/ 2147483647 h 225"/>
                <a:gd name="T28" fmla="*/ 2147483647 w 470"/>
                <a:gd name="T29" fmla="*/ 2147483647 h 225"/>
                <a:gd name="T30" fmla="*/ 2147483647 w 470"/>
                <a:gd name="T31" fmla="*/ 2147483647 h 225"/>
                <a:gd name="T32" fmla="*/ 2147483647 w 470"/>
                <a:gd name="T33" fmla="*/ 2147483647 h 225"/>
                <a:gd name="T34" fmla="*/ 2147483647 w 470"/>
                <a:gd name="T35" fmla="*/ 2147483647 h 225"/>
                <a:gd name="T36" fmla="*/ 2147483647 w 470"/>
                <a:gd name="T37" fmla="*/ 2147483647 h 225"/>
                <a:gd name="T38" fmla="*/ 2147483647 w 470"/>
                <a:gd name="T39" fmla="*/ 2147483647 h 225"/>
                <a:gd name="T40" fmla="*/ 2147483647 w 470"/>
                <a:gd name="T41" fmla="*/ 2147483647 h 225"/>
                <a:gd name="T42" fmla="*/ 2147483647 w 470"/>
                <a:gd name="T43" fmla="*/ 2147483647 h 225"/>
                <a:gd name="T44" fmla="*/ 2147483647 w 470"/>
                <a:gd name="T45" fmla="*/ 2147483647 h 225"/>
                <a:gd name="T46" fmla="*/ 2147483647 w 470"/>
                <a:gd name="T47" fmla="*/ 2147483647 h 225"/>
                <a:gd name="T48" fmla="*/ 2147483647 w 470"/>
                <a:gd name="T49" fmla="*/ 2147483647 h 225"/>
                <a:gd name="T50" fmla="*/ 2147483647 w 470"/>
                <a:gd name="T51" fmla="*/ 2147483647 h 225"/>
                <a:gd name="T52" fmla="*/ 2147483647 w 470"/>
                <a:gd name="T53" fmla="*/ 2147483647 h 225"/>
                <a:gd name="T54" fmla="*/ 2147483647 w 470"/>
                <a:gd name="T55" fmla="*/ 2147483647 h 225"/>
                <a:gd name="T56" fmla="*/ 2147483647 w 470"/>
                <a:gd name="T57" fmla="*/ 2147483647 h 225"/>
                <a:gd name="T58" fmla="*/ 2147483647 w 470"/>
                <a:gd name="T59" fmla="*/ 2147483647 h 225"/>
                <a:gd name="T60" fmla="*/ 2147483647 w 470"/>
                <a:gd name="T61" fmla="*/ 2147483647 h 225"/>
                <a:gd name="T62" fmla="*/ 2147483647 w 470"/>
                <a:gd name="T63" fmla="*/ 2147483647 h 225"/>
                <a:gd name="T64" fmla="*/ 2147483647 w 470"/>
                <a:gd name="T65" fmla="*/ 2147483647 h 225"/>
                <a:gd name="T66" fmla="*/ 2147483647 w 470"/>
                <a:gd name="T67" fmla="*/ 2147483647 h 225"/>
                <a:gd name="T68" fmla="*/ 2147483647 w 470"/>
                <a:gd name="T69" fmla="*/ 2147483647 h 225"/>
                <a:gd name="T70" fmla="*/ 2147483647 w 470"/>
                <a:gd name="T71" fmla="*/ 2147483647 h 225"/>
                <a:gd name="T72" fmla="*/ 2147483647 w 470"/>
                <a:gd name="T73" fmla="*/ 2147483647 h 225"/>
                <a:gd name="T74" fmla="*/ 2147483647 w 470"/>
                <a:gd name="T75" fmla="*/ 2147483647 h 225"/>
                <a:gd name="T76" fmla="*/ 2147483647 w 470"/>
                <a:gd name="T77" fmla="*/ 2147483647 h 225"/>
                <a:gd name="T78" fmla="*/ 2147483647 w 470"/>
                <a:gd name="T79" fmla="*/ 2147483647 h 225"/>
                <a:gd name="T80" fmla="*/ 2147483647 w 470"/>
                <a:gd name="T81" fmla="*/ 2147483647 h 225"/>
                <a:gd name="T82" fmla="*/ 2147483647 w 470"/>
                <a:gd name="T83" fmla="*/ 2147483647 h 225"/>
                <a:gd name="T84" fmla="*/ 2147483647 w 470"/>
                <a:gd name="T85" fmla="*/ 2147483647 h 225"/>
                <a:gd name="T86" fmla="*/ 2147483647 w 470"/>
                <a:gd name="T87" fmla="*/ 2147483647 h 225"/>
                <a:gd name="T88" fmla="*/ 2147483647 w 470"/>
                <a:gd name="T89" fmla="*/ 2147483647 h 225"/>
                <a:gd name="T90" fmla="*/ 2147483647 w 470"/>
                <a:gd name="T91" fmla="*/ 0 h 225"/>
                <a:gd name="T92" fmla="*/ 2147483647 w 470"/>
                <a:gd name="T93" fmla="*/ 0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225"/>
                <a:gd name="T143" fmla="*/ 470 w 470"/>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225">
                  <a:moveTo>
                    <a:pt x="16" y="0"/>
                  </a:moveTo>
                  <a:lnTo>
                    <a:pt x="16" y="0"/>
                  </a:lnTo>
                  <a:lnTo>
                    <a:pt x="0" y="77"/>
                  </a:lnTo>
                  <a:lnTo>
                    <a:pt x="0" y="115"/>
                  </a:lnTo>
                  <a:lnTo>
                    <a:pt x="0" y="126"/>
                  </a:lnTo>
                  <a:lnTo>
                    <a:pt x="0" y="137"/>
                  </a:lnTo>
                  <a:lnTo>
                    <a:pt x="5" y="186"/>
                  </a:lnTo>
                  <a:lnTo>
                    <a:pt x="5" y="197"/>
                  </a:lnTo>
                  <a:lnTo>
                    <a:pt x="11" y="203"/>
                  </a:lnTo>
                  <a:lnTo>
                    <a:pt x="16" y="208"/>
                  </a:lnTo>
                  <a:lnTo>
                    <a:pt x="22" y="208"/>
                  </a:lnTo>
                  <a:lnTo>
                    <a:pt x="93" y="214"/>
                  </a:lnTo>
                  <a:lnTo>
                    <a:pt x="126" y="208"/>
                  </a:lnTo>
                  <a:lnTo>
                    <a:pt x="142" y="203"/>
                  </a:lnTo>
                  <a:lnTo>
                    <a:pt x="147" y="197"/>
                  </a:lnTo>
                  <a:lnTo>
                    <a:pt x="147" y="186"/>
                  </a:lnTo>
                  <a:lnTo>
                    <a:pt x="202" y="203"/>
                  </a:lnTo>
                  <a:lnTo>
                    <a:pt x="246" y="219"/>
                  </a:lnTo>
                  <a:lnTo>
                    <a:pt x="284" y="225"/>
                  </a:lnTo>
                  <a:lnTo>
                    <a:pt x="361" y="225"/>
                  </a:lnTo>
                  <a:lnTo>
                    <a:pt x="421" y="225"/>
                  </a:lnTo>
                  <a:lnTo>
                    <a:pt x="470" y="214"/>
                  </a:lnTo>
                  <a:lnTo>
                    <a:pt x="470" y="208"/>
                  </a:lnTo>
                  <a:lnTo>
                    <a:pt x="465" y="192"/>
                  </a:lnTo>
                  <a:lnTo>
                    <a:pt x="454" y="181"/>
                  </a:lnTo>
                  <a:lnTo>
                    <a:pt x="437" y="170"/>
                  </a:lnTo>
                  <a:lnTo>
                    <a:pt x="415" y="159"/>
                  </a:lnTo>
                  <a:lnTo>
                    <a:pt x="388" y="153"/>
                  </a:lnTo>
                  <a:lnTo>
                    <a:pt x="312" y="137"/>
                  </a:lnTo>
                  <a:lnTo>
                    <a:pt x="301" y="132"/>
                  </a:lnTo>
                  <a:lnTo>
                    <a:pt x="284" y="121"/>
                  </a:lnTo>
                  <a:lnTo>
                    <a:pt x="246" y="82"/>
                  </a:lnTo>
                  <a:lnTo>
                    <a:pt x="229" y="39"/>
                  </a:lnTo>
                  <a:lnTo>
                    <a:pt x="175" y="39"/>
                  </a:lnTo>
                  <a:lnTo>
                    <a:pt x="120" y="33"/>
                  </a:lnTo>
                  <a:lnTo>
                    <a:pt x="71" y="22"/>
                  </a:lnTo>
                  <a:lnTo>
                    <a:pt x="16" y="0"/>
                  </a:lnTo>
                  <a:close/>
                </a:path>
              </a:pathLst>
            </a:custGeom>
            <a:solidFill>
              <a:srgbClr val="010101"/>
            </a:solidFill>
            <a:ln w="9525">
              <a:noFill/>
              <a:round/>
              <a:headEnd/>
              <a:tailEnd/>
            </a:ln>
          </p:spPr>
          <p:txBody>
            <a:bodyPr/>
            <a:lstStyle/>
            <a:p>
              <a:endParaRPr lang="en-US" dirty="0"/>
            </a:p>
          </p:txBody>
        </p:sp>
        <p:sp>
          <p:nvSpPr>
            <p:cNvPr id="88" name="Freeform 1579"/>
            <p:cNvSpPr>
              <a:spLocks/>
            </p:cNvSpPr>
            <p:nvPr/>
          </p:nvSpPr>
          <p:spPr bwMode="auto">
            <a:xfrm>
              <a:off x="-8548122" y="-7238774"/>
              <a:ext cx="676141" cy="679923"/>
            </a:xfrm>
            <a:custGeom>
              <a:avLst/>
              <a:gdLst>
                <a:gd name="T0" fmla="*/ 2147483647 w 180"/>
                <a:gd name="T1" fmla="*/ 0 h 181"/>
                <a:gd name="T2" fmla="*/ 2147483647 w 180"/>
                <a:gd name="T3" fmla="*/ 0 h 181"/>
                <a:gd name="T4" fmla="*/ 0 w 180"/>
                <a:gd name="T5" fmla="*/ 2147483647 h 181"/>
                <a:gd name="T6" fmla="*/ 0 w 180"/>
                <a:gd name="T7" fmla="*/ 2147483647 h 181"/>
                <a:gd name="T8" fmla="*/ 2147483647 w 180"/>
                <a:gd name="T9" fmla="*/ 2147483647 h 181"/>
                <a:gd name="T10" fmla="*/ 2147483647 w 180"/>
                <a:gd name="T11" fmla="*/ 2147483647 h 181"/>
                <a:gd name="T12" fmla="*/ 2147483647 w 180"/>
                <a:gd name="T13" fmla="*/ 2147483647 h 181"/>
                <a:gd name="T14" fmla="*/ 2147483647 w 180"/>
                <a:gd name="T15" fmla="*/ 2147483647 h 181"/>
                <a:gd name="T16" fmla="*/ 2147483647 w 180"/>
                <a:gd name="T17" fmla="*/ 2147483647 h 181"/>
                <a:gd name="T18" fmla="*/ 2147483647 w 180"/>
                <a:gd name="T19" fmla="*/ 2147483647 h 181"/>
                <a:gd name="T20" fmla="*/ 2147483647 w 180"/>
                <a:gd name="T21" fmla="*/ 2147483647 h 181"/>
                <a:gd name="T22" fmla="*/ 2147483647 w 180"/>
                <a:gd name="T23" fmla="*/ 2147483647 h 181"/>
                <a:gd name="T24" fmla="*/ 2147483647 w 180"/>
                <a:gd name="T25" fmla="*/ 2147483647 h 181"/>
                <a:gd name="T26" fmla="*/ 2147483647 w 180"/>
                <a:gd name="T27" fmla="*/ 2147483647 h 181"/>
                <a:gd name="T28" fmla="*/ 2147483647 w 180"/>
                <a:gd name="T29" fmla="*/ 2147483647 h 181"/>
                <a:gd name="T30" fmla="*/ 2147483647 w 180"/>
                <a:gd name="T31" fmla="*/ 0 h 181"/>
                <a:gd name="T32" fmla="*/ 2147483647 w 180"/>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1"/>
                <a:gd name="T53" fmla="*/ 180 w 180"/>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1">
                  <a:moveTo>
                    <a:pt x="22" y="0"/>
                  </a:moveTo>
                  <a:lnTo>
                    <a:pt x="22" y="0"/>
                  </a:lnTo>
                  <a:lnTo>
                    <a:pt x="0" y="49"/>
                  </a:lnTo>
                  <a:lnTo>
                    <a:pt x="44" y="109"/>
                  </a:lnTo>
                  <a:lnTo>
                    <a:pt x="82" y="153"/>
                  </a:lnTo>
                  <a:lnTo>
                    <a:pt x="109" y="181"/>
                  </a:lnTo>
                  <a:lnTo>
                    <a:pt x="120" y="181"/>
                  </a:lnTo>
                  <a:lnTo>
                    <a:pt x="137" y="175"/>
                  </a:lnTo>
                  <a:lnTo>
                    <a:pt x="158" y="153"/>
                  </a:lnTo>
                  <a:lnTo>
                    <a:pt x="180" y="115"/>
                  </a:lnTo>
                  <a:lnTo>
                    <a:pt x="76" y="27"/>
                  </a:lnTo>
                  <a:lnTo>
                    <a:pt x="22" y="0"/>
                  </a:lnTo>
                  <a:close/>
                </a:path>
              </a:pathLst>
            </a:custGeom>
            <a:solidFill>
              <a:schemeClr val="tx1"/>
            </a:solidFill>
            <a:ln w="9525">
              <a:noFill/>
              <a:round/>
              <a:headEnd/>
              <a:tailEnd/>
            </a:ln>
          </p:spPr>
          <p:txBody>
            <a:bodyPr/>
            <a:lstStyle/>
            <a:p>
              <a:endParaRPr lang="en-US" dirty="0"/>
            </a:p>
          </p:txBody>
        </p:sp>
        <p:sp>
          <p:nvSpPr>
            <p:cNvPr id="89" name="Freeform 1580"/>
            <p:cNvSpPr>
              <a:spLocks noEditPoints="1"/>
            </p:cNvSpPr>
            <p:nvPr/>
          </p:nvSpPr>
          <p:spPr bwMode="auto">
            <a:xfrm>
              <a:off x="-9513501" y="-8286832"/>
              <a:ext cx="3613597" cy="10563225"/>
            </a:xfrm>
            <a:custGeom>
              <a:avLst/>
              <a:gdLst>
                <a:gd name="T0" fmla="*/ 2147483647 w 962"/>
                <a:gd name="T1" fmla="*/ 2147483647 h 2812"/>
                <a:gd name="T2" fmla="*/ 2147483647 w 962"/>
                <a:gd name="T3" fmla="*/ 2147483647 h 2812"/>
                <a:gd name="T4" fmla="*/ 2147483647 w 962"/>
                <a:gd name="T5" fmla="*/ 2147483647 h 2812"/>
                <a:gd name="T6" fmla="*/ 2147483647 w 962"/>
                <a:gd name="T7" fmla="*/ 2147483647 h 2812"/>
                <a:gd name="T8" fmla="*/ 2147483647 w 962"/>
                <a:gd name="T9" fmla="*/ 2147483647 h 2812"/>
                <a:gd name="T10" fmla="*/ 2147483647 w 962"/>
                <a:gd name="T11" fmla="*/ 2147483647 h 2812"/>
                <a:gd name="T12" fmla="*/ 2147483647 w 962"/>
                <a:gd name="T13" fmla="*/ 2147483647 h 2812"/>
                <a:gd name="T14" fmla="*/ 2147483647 w 962"/>
                <a:gd name="T15" fmla="*/ 2147483647 h 2812"/>
                <a:gd name="T16" fmla="*/ 2147483647 w 962"/>
                <a:gd name="T17" fmla="*/ 2147483647 h 2812"/>
                <a:gd name="T18" fmla="*/ 2147483647 w 962"/>
                <a:gd name="T19" fmla="*/ 2147483647 h 2812"/>
                <a:gd name="T20" fmla="*/ 2147483647 w 962"/>
                <a:gd name="T21" fmla="*/ 2147483647 h 2812"/>
                <a:gd name="T22" fmla="*/ 2147483647 w 962"/>
                <a:gd name="T23" fmla="*/ 2147483647 h 2812"/>
                <a:gd name="T24" fmla="*/ 2147483647 w 962"/>
                <a:gd name="T25" fmla="*/ 2147483647 h 2812"/>
                <a:gd name="T26" fmla="*/ 2147483647 w 962"/>
                <a:gd name="T27" fmla="*/ 2147483647 h 2812"/>
                <a:gd name="T28" fmla="*/ 2147483647 w 962"/>
                <a:gd name="T29" fmla="*/ 2147483647 h 2812"/>
                <a:gd name="T30" fmla="*/ 2147483647 w 962"/>
                <a:gd name="T31" fmla="*/ 2147483647 h 2812"/>
                <a:gd name="T32" fmla="*/ 2147483647 w 962"/>
                <a:gd name="T33" fmla="*/ 2147483647 h 2812"/>
                <a:gd name="T34" fmla="*/ 2147483647 w 962"/>
                <a:gd name="T35" fmla="*/ 2147483647 h 2812"/>
                <a:gd name="T36" fmla="*/ 2147483647 w 962"/>
                <a:gd name="T37" fmla="*/ 2147483647 h 2812"/>
                <a:gd name="T38" fmla="*/ 2147483647 w 962"/>
                <a:gd name="T39" fmla="*/ 2147483647 h 2812"/>
                <a:gd name="T40" fmla="*/ 2147483647 w 962"/>
                <a:gd name="T41" fmla="*/ 2147483647 h 2812"/>
                <a:gd name="T42" fmla="*/ 2147483647 w 962"/>
                <a:gd name="T43" fmla="*/ 2147483647 h 2812"/>
                <a:gd name="T44" fmla="*/ 2147483647 w 962"/>
                <a:gd name="T45" fmla="*/ 2147483647 h 2812"/>
                <a:gd name="T46" fmla="*/ 2147483647 w 962"/>
                <a:gd name="T47" fmla="*/ 2147483647 h 2812"/>
                <a:gd name="T48" fmla="*/ 2147483647 w 962"/>
                <a:gd name="T49" fmla="*/ 2147483647 h 2812"/>
                <a:gd name="T50" fmla="*/ 2147483647 w 962"/>
                <a:gd name="T51" fmla="*/ 2147483647 h 2812"/>
                <a:gd name="T52" fmla="*/ 2147483647 w 962"/>
                <a:gd name="T53" fmla="*/ 2147483647 h 2812"/>
                <a:gd name="T54" fmla="*/ 2147483647 w 962"/>
                <a:gd name="T55" fmla="*/ 2147483647 h 2812"/>
                <a:gd name="T56" fmla="*/ 2147483647 w 962"/>
                <a:gd name="T57" fmla="*/ 2147483647 h 2812"/>
                <a:gd name="T58" fmla="*/ 2147483647 w 962"/>
                <a:gd name="T59" fmla="*/ 2147483647 h 2812"/>
                <a:gd name="T60" fmla="*/ 2147483647 w 962"/>
                <a:gd name="T61" fmla="*/ 2147483647 h 2812"/>
                <a:gd name="T62" fmla="*/ 2147483647 w 962"/>
                <a:gd name="T63" fmla="*/ 2147483647 h 2812"/>
                <a:gd name="T64" fmla="*/ 2147483647 w 962"/>
                <a:gd name="T65" fmla="*/ 2147483647 h 2812"/>
                <a:gd name="T66" fmla="*/ 2147483647 w 962"/>
                <a:gd name="T67" fmla="*/ 2147483647 h 2812"/>
                <a:gd name="T68" fmla="*/ 2147483647 w 962"/>
                <a:gd name="T69" fmla="*/ 2147483647 h 2812"/>
                <a:gd name="T70" fmla="*/ 2147483647 w 962"/>
                <a:gd name="T71" fmla="*/ 2147483647 h 2812"/>
                <a:gd name="T72" fmla="*/ 2147483647 w 962"/>
                <a:gd name="T73" fmla="*/ 2147483647 h 2812"/>
                <a:gd name="T74" fmla="*/ 2147483647 w 962"/>
                <a:gd name="T75" fmla="*/ 2147483647 h 2812"/>
                <a:gd name="T76" fmla="*/ 2147483647 w 962"/>
                <a:gd name="T77" fmla="*/ 2147483647 h 2812"/>
                <a:gd name="T78" fmla="*/ 2147483647 w 962"/>
                <a:gd name="T79" fmla="*/ 2147483647 h 2812"/>
                <a:gd name="T80" fmla="*/ 2147483647 w 962"/>
                <a:gd name="T81" fmla="*/ 2147483647 h 2812"/>
                <a:gd name="T82" fmla="*/ 2147483647 w 962"/>
                <a:gd name="T83" fmla="*/ 2147483647 h 2812"/>
                <a:gd name="T84" fmla="*/ 2147483647 w 962"/>
                <a:gd name="T85" fmla="*/ 2147483647 h 2812"/>
                <a:gd name="T86" fmla="*/ 2147483647 w 962"/>
                <a:gd name="T87" fmla="*/ 2147483647 h 2812"/>
                <a:gd name="T88" fmla="*/ 2147483647 w 962"/>
                <a:gd name="T89" fmla="*/ 2147483647 h 2812"/>
                <a:gd name="T90" fmla="*/ 2147483647 w 962"/>
                <a:gd name="T91" fmla="*/ 2147483647 h 2812"/>
                <a:gd name="T92" fmla="*/ 2147483647 w 962"/>
                <a:gd name="T93" fmla="*/ 2147483647 h 2812"/>
                <a:gd name="T94" fmla="*/ 2147483647 w 962"/>
                <a:gd name="T95" fmla="*/ 2147483647 h 2812"/>
                <a:gd name="T96" fmla="*/ 2147483647 w 962"/>
                <a:gd name="T97" fmla="*/ 2147483647 h 2812"/>
                <a:gd name="T98" fmla="*/ 2147483647 w 962"/>
                <a:gd name="T99" fmla="*/ 2147483647 h 2812"/>
                <a:gd name="T100" fmla="*/ 2147483647 w 962"/>
                <a:gd name="T101" fmla="*/ 2147483647 h 2812"/>
                <a:gd name="T102" fmla="*/ 2147483647 w 962"/>
                <a:gd name="T103" fmla="*/ 2147483647 h 2812"/>
                <a:gd name="T104" fmla="*/ 2147483647 w 962"/>
                <a:gd name="T105" fmla="*/ 2147483647 h 2812"/>
                <a:gd name="T106" fmla="*/ 2147483647 w 962"/>
                <a:gd name="T107" fmla="*/ 2147483647 h 2812"/>
                <a:gd name="T108" fmla="*/ 2147483647 w 962"/>
                <a:gd name="T109" fmla="*/ 2147483647 h 2812"/>
                <a:gd name="T110" fmla="*/ 2147483647 w 962"/>
                <a:gd name="T111" fmla="*/ 2147483647 h 2812"/>
                <a:gd name="T112" fmla="*/ 2147483647 w 962"/>
                <a:gd name="T113" fmla="*/ 2147483647 h 2812"/>
                <a:gd name="T114" fmla="*/ 2147483647 w 962"/>
                <a:gd name="T115" fmla="*/ 2147483647 h 2812"/>
                <a:gd name="T116" fmla="*/ 2147483647 w 962"/>
                <a:gd name="T117" fmla="*/ 2147483647 h 2812"/>
                <a:gd name="T118" fmla="*/ 2147483647 w 962"/>
                <a:gd name="T119" fmla="*/ 2147483647 h 2812"/>
                <a:gd name="T120" fmla="*/ 2147483647 w 962"/>
                <a:gd name="T121" fmla="*/ 2147483647 h 2812"/>
                <a:gd name="T122" fmla="*/ 2147483647 w 962"/>
                <a:gd name="T123" fmla="*/ 2147483647 h 28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2"/>
                <a:gd name="T187" fmla="*/ 0 h 2812"/>
                <a:gd name="T188" fmla="*/ 962 w 962"/>
                <a:gd name="T189" fmla="*/ 2812 h 28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2" h="2812">
                  <a:moveTo>
                    <a:pt x="880" y="377"/>
                  </a:moveTo>
                  <a:lnTo>
                    <a:pt x="880" y="377"/>
                  </a:lnTo>
                  <a:lnTo>
                    <a:pt x="864" y="372"/>
                  </a:lnTo>
                  <a:lnTo>
                    <a:pt x="842" y="356"/>
                  </a:lnTo>
                  <a:lnTo>
                    <a:pt x="809" y="323"/>
                  </a:lnTo>
                  <a:lnTo>
                    <a:pt x="804" y="312"/>
                  </a:lnTo>
                  <a:lnTo>
                    <a:pt x="798" y="301"/>
                  </a:lnTo>
                  <a:lnTo>
                    <a:pt x="776" y="290"/>
                  </a:lnTo>
                  <a:lnTo>
                    <a:pt x="776" y="279"/>
                  </a:lnTo>
                  <a:lnTo>
                    <a:pt x="766" y="241"/>
                  </a:lnTo>
                  <a:lnTo>
                    <a:pt x="755" y="208"/>
                  </a:lnTo>
                  <a:lnTo>
                    <a:pt x="744" y="191"/>
                  </a:lnTo>
                  <a:lnTo>
                    <a:pt x="727" y="186"/>
                  </a:lnTo>
                  <a:lnTo>
                    <a:pt x="716" y="186"/>
                  </a:lnTo>
                  <a:lnTo>
                    <a:pt x="711" y="186"/>
                  </a:lnTo>
                  <a:lnTo>
                    <a:pt x="700" y="186"/>
                  </a:lnTo>
                  <a:lnTo>
                    <a:pt x="683" y="181"/>
                  </a:lnTo>
                  <a:lnTo>
                    <a:pt x="673" y="181"/>
                  </a:lnTo>
                  <a:lnTo>
                    <a:pt x="667" y="186"/>
                  </a:lnTo>
                  <a:lnTo>
                    <a:pt x="667" y="191"/>
                  </a:lnTo>
                  <a:lnTo>
                    <a:pt x="645" y="186"/>
                  </a:lnTo>
                  <a:lnTo>
                    <a:pt x="634" y="186"/>
                  </a:lnTo>
                  <a:lnTo>
                    <a:pt x="629" y="191"/>
                  </a:lnTo>
                  <a:lnTo>
                    <a:pt x="623" y="197"/>
                  </a:lnTo>
                  <a:lnTo>
                    <a:pt x="612" y="191"/>
                  </a:lnTo>
                  <a:lnTo>
                    <a:pt x="596" y="191"/>
                  </a:lnTo>
                  <a:lnTo>
                    <a:pt x="585" y="197"/>
                  </a:lnTo>
                  <a:lnTo>
                    <a:pt x="574" y="213"/>
                  </a:lnTo>
                  <a:lnTo>
                    <a:pt x="563" y="252"/>
                  </a:lnTo>
                  <a:lnTo>
                    <a:pt x="563" y="257"/>
                  </a:lnTo>
                  <a:lnTo>
                    <a:pt x="574" y="268"/>
                  </a:lnTo>
                  <a:lnTo>
                    <a:pt x="590" y="290"/>
                  </a:lnTo>
                  <a:lnTo>
                    <a:pt x="618" y="312"/>
                  </a:lnTo>
                  <a:lnTo>
                    <a:pt x="623" y="323"/>
                  </a:lnTo>
                  <a:lnTo>
                    <a:pt x="640" y="334"/>
                  </a:lnTo>
                  <a:lnTo>
                    <a:pt x="667" y="345"/>
                  </a:lnTo>
                  <a:lnTo>
                    <a:pt x="705" y="356"/>
                  </a:lnTo>
                  <a:lnTo>
                    <a:pt x="711" y="372"/>
                  </a:lnTo>
                  <a:lnTo>
                    <a:pt x="716" y="377"/>
                  </a:lnTo>
                  <a:lnTo>
                    <a:pt x="716" y="388"/>
                  </a:lnTo>
                  <a:lnTo>
                    <a:pt x="722" y="421"/>
                  </a:lnTo>
                  <a:lnTo>
                    <a:pt x="744" y="465"/>
                  </a:lnTo>
                  <a:lnTo>
                    <a:pt x="771" y="520"/>
                  </a:lnTo>
                  <a:lnTo>
                    <a:pt x="771" y="547"/>
                  </a:lnTo>
                  <a:lnTo>
                    <a:pt x="755" y="536"/>
                  </a:lnTo>
                  <a:lnTo>
                    <a:pt x="722" y="520"/>
                  </a:lnTo>
                  <a:lnTo>
                    <a:pt x="667" y="503"/>
                  </a:lnTo>
                  <a:lnTo>
                    <a:pt x="645" y="481"/>
                  </a:lnTo>
                  <a:lnTo>
                    <a:pt x="607" y="449"/>
                  </a:lnTo>
                  <a:lnTo>
                    <a:pt x="596" y="438"/>
                  </a:lnTo>
                  <a:lnTo>
                    <a:pt x="585" y="432"/>
                  </a:lnTo>
                  <a:lnTo>
                    <a:pt x="574" y="427"/>
                  </a:lnTo>
                  <a:lnTo>
                    <a:pt x="558" y="421"/>
                  </a:lnTo>
                  <a:lnTo>
                    <a:pt x="519" y="421"/>
                  </a:lnTo>
                  <a:lnTo>
                    <a:pt x="497" y="416"/>
                  </a:lnTo>
                  <a:lnTo>
                    <a:pt x="481" y="410"/>
                  </a:lnTo>
                  <a:lnTo>
                    <a:pt x="465" y="405"/>
                  </a:lnTo>
                  <a:lnTo>
                    <a:pt x="459" y="399"/>
                  </a:lnTo>
                  <a:lnTo>
                    <a:pt x="454" y="394"/>
                  </a:lnTo>
                  <a:lnTo>
                    <a:pt x="465" y="399"/>
                  </a:lnTo>
                  <a:lnTo>
                    <a:pt x="487" y="399"/>
                  </a:lnTo>
                  <a:lnTo>
                    <a:pt x="497" y="394"/>
                  </a:lnTo>
                  <a:lnTo>
                    <a:pt x="503" y="383"/>
                  </a:lnTo>
                  <a:lnTo>
                    <a:pt x="508" y="372"/>
                  </a:lnTo>
                  <a:lnTo>
                    <a:pt x="508" y="361"/>
                  </a:lnTo>
                  <a:lnTo>
                    <a:pt x="514" y="356"/>
                  </a:lnTo>
                  <a:lnTo>
                    <a:pt x="519" y="356"/>
                  </a:lnTo>
                  <a:lnTo>
                    <a:pt x="519" y="350"/>
                  </a:lnTo>
                  <a:lnTo>
                    <a:pt x="525" y="345"/>
                  </a:lnTo>
                  <a:lnTo>
                    <a:pt x="519" y="345"/>
                  </a:lnTo>
                  <a:lnTo>
                    <a:pt x="519" y="339"/>
                  </a:lnTo>
                  <a:lnTo>
                    <a:pt x="525" y="339"/>
                  </a:lnTo>
                  <a:lnTo>
                    <a:pt x="530" y="334"/>
                  </a:lnTo>
                  <a:lnTo>
                    <a:pt x="530" y="328"/>
                  </a:lnTo>
                  <a:lnTo>
                    <a:pt x="530" y="317"/>
                  </a:lnTo>
                  <a:lnTo>
                    <a:pt x="530" y="312"/>
                  </a:lnTo>
                  <a:lnTo>
                    <a:pt x="552" y="312"/>
                  </a:lnTo>
                  <a:lnTo>
                    <a:pt x="563" y="312"/>
                  </a:lnTo>
                  <a:lnTo>
                    <a:pt x="563" y="284"/>
                  </a:lnTo>
                  <a:lnTo>
                    <a:pt x="563" y="257"/>
                  </a:lnTo>
                  <a:lnTo>
                    <a:pt x="563" y="252"/>
                  </a:lnTo>
                  <a:lnTo>
                    <a:pt x="563" y="235"/>
                  </a:lnTo>
                  <a:lnTo>
                    <a:pt x="563" y="224"/>
                  </a:lnTo>
                  <a:lnTo>
                    <a:pt x="574" y="213"/>
                  </a:lnTo>
                  <a:lnTo>
                    <a:pt x="574" y="208"/>
                  </a:lnTo>
                  <a:lnTo>
                    <a:pt x="580" y="186"/>
                  </a:lnTo>
                  <a:lnTo>
                    <a:pt x="585" y="164"/>
                  </a:lnTo>
                  <a:lnTo>
                    <a:pt x="580" y="137"/>
                  </a:lnTo>
                  <a:lnTo>
                    <a:pt x="585" y="131"/>
                  </a:lnTo>
                  <a:lnTo>
                    <a:pt x="590" y="126"/>
                  </a:lnTo>
                  <a:lnTo>
                    <a:pt x="601" y="115"/>
                  </a:lnTo>
                  <a:lnTo>
                    <a:pt x="601" y="104"/>
                  </a:lnTo>
                  <a:lnTo>
                    <a:pt x="580" y="77"/>
                  </a:lnTo>
                  <a:lnTo>
                    <a:pt x="580" y="66"/>
                  </a:lnTo>
                  <a:lnTo>
                    <a:pt x="569" y="55"/>
                  </a:lnTo>
                  <a:lnTo>
                    <a:pt x="552" y="44"/>
                  </a:lnTo>
                  <a:lnTo>
                    <a:pt x="530" y="27"/>
                  </a:lnTo>
                  <a:lnTo>
                    <a:pt x="497" y="16"/>
                  </a:lnTo>
                  <a:lnTo>
                    <a:pt x="454" y="5"/>
                  </a:lnTo>
                  <a:lnTo>
                    <a:pt x="394" y="0"/>
                  </a:lnTo>
                  <a:lnTo>
                    <a:pt x="377" y="5"/>
                  </a:lnTo>
                  <a:lnTo>
                    <a:pt x="355" y="11"/>
                  </a:lnTo>
                  <a:lnTo>
                    <a:pt x="333" y="27"/>
                  </a:lnTo>
                  <a:lnTo>
                    <a:pt x="311" y="49"/>
                  </a:lnTo>
                  <a:lnTo>
                    <a:pt x="295" y="82"/>
                  </a:lnTo>
                  <a:lnTo>
                    <a:pt x="290" y="126"/>
                  </a:lnTo>
                  <a:lnTo>
                    <a:pt x="290" y="186"/>
                  </a:lnTo>
                  <a:lnTo>
                    <a:pt x="295" y="191"/>
                  </a:lnTo>
                  <a:lnTo>
                    <a:pt x="301" y="219"/>
                  </a:lnTo>
                  <a:lnTo>
                    <a:pt x="295" y="252"/>
                  </a:lnTo>
                  <a:lnTo>
                    <a:pt x="290" y="268"/>
                  </a:lnTo>
                  <a:lnTo>
                    <a:pt x="284" y="284"/>
                  </a:lnTo>
                  <a:lnTo>
                    <a:pt x="426" y="394"/>
                  </a:lnTo>
                  <a:lnTo>
                    <a:pt x="394" y="427"/>
                  </a:lnTo>
                  <a:lnTo>
                    <a:pt x="366" y="454"/>
                  </a:lnTo>
                  <a:lnTo>
                    <a:pt x="311" y="394"/>
                  </a:lnTo>
                  <a:lnTo>
                    <a:pt x="262" y="339"/>
                  </a:lnTo>
                  <a:lnTo>
                    <a:pt x="257" y="328"/>
                  </a:lnTo>
                  <a:lnTo>
                    <a:pt x="218" y="388"/>
                  </a:lnTo>
                  <a:lnTo>
                    <a:pt x="175" y="421"/>
                  </a:lnTo>
                  <a:lnTo>
                    <a:pt x="136" y="443"/>
                  </a:lnTo>
                  <a:lnTo>
                    <a:pt x="114" y="454"/>
                  </a:lnTo>
                  <a:lnTo>
                    <a:pt x="93" y="454"/>
                  </a:lnTo>
                  <a:lnTo>
                    <a:pt x="82" y="460"/>
                  </a:lnTo>
                  <a:lnTo>
                    <a:pt x="60" y="476"/>
                  </a:lnTo>
                  <a:lnTo>
                    <a:pt x="49" y="492"/>
                  </a:lnTo>
                  <a:lnTo>
                    <a:pt x="43" y="514"/>
                  </a:lnTo>
                  <a:lnTo>
                    <a:pt x="38" y="542"/>
                  </a:lnTo>
                  <a:lnTo>
                    <a:pt x="38" y="580"/>
                  </a:lnTo>
                  <a:lnTo>
                    <a:pt x="38" y="624"/>
                  </a:lnTo>
                  <a:lnTo>
                    <a:pt x="27" y="673"/>
                  </a:lnTo>
                  <a:lnTo>
                    <a:pt x="11" y="733"/>
                  </a:lnTo>
                  <a:lnTo>
                    <a:pt x="11" y="739"/>
                  </a:lnTo>
                  <a:lnTo>
                    <a:pt x="5" y="782"/>
                  </a:lnTo>
                  <a:lnTo>
                    <a:pt x="0" y="903"/>
                  </a:lnTo>
                  <a:lnTo>
                    <a:pt x="0" y="963"/>
                  </a:lnTo>
                  <a:lnTo>
                    <a:pt x="5" y="1018"/>
                  </a:lnTo>
                  <a:lnTo>
                    <a:pt x="16" y="1050"/>
                  </a:lnTo>
                  <a:lnTo>
                    <a:pt x="27" y="1083"/>
                  </a:lnTo>
                  <a:lnTo>
                    <a:pt x="60" y="1143"/>
                  </a:lnTo>
                  <a:lnTo>
                    <a:pt x="93" y="1204"/>
                  </a:lnTo>
                  <a:lnTo>
                    <a:pt x="120" y="1264"/>
                  </a:lnTo>
                  <a:lnTo>
                    <a:pt x="125" y="1264"/>
                  </a:lnTo>
                  <a:lnTo>
                    <a:pt x="136" y="1297"/>
                  </a:lnTo>
                  <a:lnTo>
                    <a:pt x="142" y="1318"/>
                  </a:lnTo>
                  <a:lnTo>
                    <a:pt x="153" y="1346"/>
                  </a:lnTo>
                  <a:lnTo>
                    <a:pt x="175" y="1384"/>
                  </a:lnTo>
                  <a:lnTo>
                    <a:pt x="180" y="1444"/>
                  </a:lnTo>
                  <a:lnTo>
                    <a:pt x="180" y="1483"/>
                  </a:lnTo>
                  <a:lnTo>
                    <a:pt x="180" y="1504"/>
                  </a:lnTo>
                  <a:lnTo>
                    <a:pt x="207" y="1504"/>
                  </a:lnTo>
                  <a:lnTo>
                    <a:pt x="229" y="1504"/>
                  </a:lnTo>
                  <a:lnTo>
                    <a:pt x="240" y="1504"/>
                  </a:lnTo>
                  <a:lnTo>
                    <a:pt x="235" y="1515"/>
                  </a:lnTo>
                  <a:lnTo>
                    <a:pt x="224" y="1548"/>
                  </a:lnTo>
                  <a:lnTo>
                    <a:pt x="213" y="1592"/>
                  </a:lnTo>
                  <a:lnTo>
                    <a:pt x="213" y="1614"/>
                  </a:lnTo>
                  <a:lnTo>
                    <a:pt x="218" y="1641"/>
                  </a:lnTo>
                  <a:lnTo>
                    <a:pt x="224" y="1696"/>
                  </a:lnTo>
                  <a:lnTo>
                    <a:pt x="229" y="1773"/>
                  </a:lnTo>
                  <a:lnTo>
                    <a:pt x="229" y="1882"/>
                  </a:lnTo>
                  <a:lnTo>
                    <a:pt x="224" y="1937"/>
                  </a:lnTo>
                  <a:lnTo>
                    <a:pt x="213" y="1986"/>
                  </a:lnTo>
                  <a:lnTo>
                    <a:pt x="197" y="2062"/>
                  </a:lnTo>
                  <a:lnTo>
                    <a:pt x="191" y="2101"/>
                  </a:lnTo>
                  <a:lnTo>
                    <a:pt x="186" y="2145"/>
                  </a:lnTo>
                  <a:lnTo>
                    <a:pt x="186" y="2205"/>
                  </a:lnTo>
                  <a:lnTo>
                    <a:pt x="186" y="2276"/>
                  </a:lnTo>
                  <a:lnTo>
                    <a:pt x="197" y="2407"/>
                  </a:lnTo>
                  <a:lnTo>
                    <a:pt x="207" y="2495"/>
                  </a:lnTo>
                  <a:lnTo>
                    <a:pt x="213" y="2555"/>
                  </a:lnTo>
                  <a:lnTo>
                    <a:pt x="213" y="2599"/>
                  </a:lnTo>
                  <a:lnTo>
                    <a:pt x="207" y="2631"/>
                  </a:lnTo>
                  <a:lnTo>
                    <a:pt x="207" y="2653"/>
                  </a:lnTo>
                  <a:lnTo>
                    <a:pt x="207" y="2670"/>
                  </a:lnTo>
                  <a:lnTo>
                    <a:pt x="207" y="2730"/>
                  </a:lnTo>
                  <a:lnTo>
                    <a:pt x="268" y="2752"/>
                  </a:lnTo>
                  <a:lnTo>
                    <a:pt x="301" y="2752"/>
                  </a:lnTo>
                  <a:lnTo>
                    <a:pt x="306" y="2763"/>
                  </a:lnTo>
                  <a:lnTo>
                    <a:pt x="328" y="2779"/>
                  </a:lnTo>
                  <a:lnTo>
                    <a:pt x="350" y="2790"/>
                  </a:lnTo>
                  <a:lnTo>
                    <a:pt x="372" y="2801"/>
                  </a:lnTo>
                  <a:lnTo>
                    <a:pt x="399" y="2807"/>
                  </a:lnTo>
                  <a:lnTo>
                    <a:pt x="437" y="2812"/>
                  </a:lnTo>
                  <a:lnTo>
                    <a:pt x="508" y="2807"/>
                  </a:lnTo>
                  <a:lnTo>
                    <a:pt x="541" y="2801"/>
                  </a:lnTo>
                  <a:lnTo>
                    <a:pt x="552" y="2801"/>
                  </a:lnTo>
                  <a:lnTo>
                    <a:pt x="552" y="2796"/>
                  </a:lnTo>
                  <a:lnTo>
                    <a:pt x="552" y="2785"/>
                  </a:lnTo>
                  <a:lnTo>
                    <a:pt x="547" y="2768"/>
                  </a:lnTo>
                  <a:lnTo>
                    <a:pt x="536" y="2752"/>
                  </a:lnTo>
                  <a:lnTo>
                    <a:pt x="470" y="2692"/>
                  </a:lnTo>
                  <a:lnTo>
                    <a:pt x="432" y="2648"/>
                  </a:lnTo>
                  <a:lnTo>
                    <a:pt x="415" y="2631"/>
                  </a:lnTo>
                  <a:lnTo>
                    <a:pt x="404" y="2615"/>
                  </a:lnTo>
                  <a:lnTo>
                    <a:pt x="404" y="2599"/>
                  </a:lnTo>
                  <a:lnTo>
                    <a:pt x="399" y="2588"/>
                  </a:lnTo>
                  <a:lnTo>
                    <a:pt x="394" y="2566"/>
                  </a:lnTo>
                  <a:lnTo>
                    <a:pt x="388" y="2555"/>
                  </a:lnTo>
                  <a:lnTo>
                    <a:pt x="388" y="2528"/>
                  </a:lnTo>
                  <a:lnTo>
                    <a:pt x="394" y="2467"/>
                  </a:lnTo>
                  <a:lnTo>
                    <a:pt x="399" y="2424"/>
                  </a:lnTo>
                  <a:lnTo>
                    <a:pt x="394" y="2402"/>
                  </a:lnTo>
                  <a:lnTo>
                    <a:pt x="383" y="2374"/>
                  </a:lnTo>
                  <a:lnTo>
                    <a:pt x="394" y="2238"/>
                  </a:lnTo>
                  <a:lnTo>
                    <a:pt x="399" y="2145"/>
                  </a:lnTo>
                  <a:lnTo>
                    <a:pt x="404" y="2095"/>
                  </a:lnTo>
                  <a:lnTo>
                    <a:pt x="415" y="2062"/>
                  </a:lnTo>
                  <a:lnTo>
                    <a:pt x="421" y="2013"/>
                  </a:lnTo>
                  <a:lnTo>
                    <a:pt x="432" y="1948"/>
                  </a:lnTo>
                  <a:lnTo>
                    <a:pt x="437" y="1931"/>
                  </a:lnTo>
                  <a:lnTo>
                    <a:pt x="454" y="1893"/>
                  </a:lnTo>
                  <a:lnTo>
                    <a:pt x="476" y="1827"/>
                  </a:lnTo>
                  <a:lnTo>
                    <a:pt x="492" y="1729"/>
                  </a:lnTo>
                  <a:lnTo>
                    <a:pt x="497" y="1723"/>
                  </a:lnTo>
                  <a:lnTo>
                    <a:pt x="503" y="1718"/>
                  </a:lnTo>
                  <a:lnTo>
                    <a:pt x="503" y="1729"/>
                  </a:lnTo>
                  <a:lnTo>
                    <a:pt x="558" y="1893"/>
                  </a:lnTo>
                  <a:lnTo>
                    <a:pt x="569" y="1920"/>
                  </a:lnTo>
                  <a:lnTo>
                    <a:pt x="569" y="1948"/>
                  </a:lnTo>
                  <a:lnTo>
                    <a:pt x="563" y="1980"/>
                  </a:lnTo>
                  <a:lnTo>
                    <a:pt x="547" y="2035"/>
                  </a:lnTo>
                  <a:lnTo>
                    <a:pt x="541" y="2084"/>
                  </a:lnTo>
                  <a:lnTo>
                    <a:pt x="536" y="2145"/>
                  </a:lnTo>
                  <a:lnTo>
                    <a:pt x="519" y="2287"/>
                  </a:lnTo>
                  <a:lnTo>
                    <a:pt x="503" y="2380"/>
                  </a:lnTo>
                  <a:lnTo>
                    <a:pt x="497" y="2429"/>
                  </a:lnTo>
                  <a:lnTo>
                    <a:pt x="481" y="2445"/>
                  </a:lnTo>
                  <a:lnTo>
                    <a:pt x="476" y="2462"/>
                  </a:lnTo>
                  <a:lnTo>
                    <a:pt x="470" y="2506"/>
                  </a:lnTo>
                  <a:lnTo>
                    <a:pt x="519" y="2528"/>
                  </a:lnTo>
                  <a:lnTo>
                    <a:pt x="580" y="2544"/>
                  </a:lnTo>
                  <a:lnTo>
                    <a:pt x="640" y="2555"/>
                  </a:lnTo>
                  <a:lnTo>
                    <a:pt x="694" y="2555"/>
                  </a:lnTo>
                  <a:lnTo>
                    <a:pt x="689" y="2517"/>
                  </a:lnTo>
                  <a:lnTo>
                    <a:pt x="705" y="2484"/>
                  </a:lnTo>
                  <a:lnTo>
                    <a:pt x="716" y="2445"/>
                  </a:lnTo>
                  <a:lnTo>
                    <a:pt x="738" y="2396"/>
                  </a:lnTo>
                  <a:lnTo>
                    <a:pt x="755" y="2331"/>
                  </a:lnTo>
                  <a:lnTo>
                    <a:pt x="771" y="2249"/>
                  </a:lnTo>
                  <a:lnTo>
                    <a:pt x="782" y="2156"/>
                  </a:lnTo>
                  <a:lnTo>
                    <a:pt x="787" y="2041"/>
                  </a:lnTo>
                  <a:lnTo>
                    <a:pt x="787" y="2013"/>
                  </a:lnTo>
                  <a:lnTo>
                    <a:pt x="787" y="1991"/>
                  </a:lnTo>
                  <a:lnTo>
                    <a:pt x="787" y="1980"/>
                  </a:lnTo>
                  <a:lnTo>
                    <a:pt x="793" y="1969"/>
                  </a:lnTo>
                  <a:lnTo>
                    <a:pt x="798" y="1937"/>
                  </a:lnTo>
                  <a:lnTo>
                    <a:pt x="798" y="1882"/>
                  </a:lnTo>
                  <a:lnTo>
                    <a:pt x="798" y="1805"/>
                  </a:lnTo>
                  <a:lnTo>
                    <a:pt x="782" y="1690"/>
                  </a:lnTo>
                  <a:lnTo>
                    <a:pt x="755" y="1559"/>
                  </a:lnTo>
                  <a:lnTo>
                    <a:pt x="722" y="1411"/>
                  </a:lnTo>
                  <a:lnTo>
                    <a:pt x="733" y="1401"/>
                  </a:lnTo>
                  <a:lnTo>
                    <a:pt x="738" y="1390"/>
                  </a:lnTo>
                  <a:lnTo>
                    <a:pt x="744" y="1368"/>
                  </a:lnTo>
                  <a:lnTo>
                    <a:pt x="733" y="1313"/>
                  </a:lnTo>
                  <a:lnTo>
                    <a:pt x="711" y="1220"/>
                  </a:lnTo>
                  <a:lnTo>
                    <a:pt x="683" y="1083"/>
                  </a:lnTo>
                  <a:lnTo>
                    <a:pt x="673" y="1018"/>
                  </a:lnTo>
                  <a:lnTo>
                    <a:pt x="656" y="957"/>
                  </a:lnTo>
                  <a:lnTo>
                    <a:pt x="645" y="914"/>
                  </a:lnTo>
                  <a:lnTo>
                    <a:pt x="634" y="870"/>
                  </a:lnTo>
                  <a:lnTo>
                    <a:pt x="634" y="821"/>
                  </a:lnTo>
                  <a:lnTo>
                    <a:pt x="640" y="777"/>
                  </a:lnTo>
                  <a:lnTo>
                    <a:pt x="634" y="739"/>
                  </a:lnTo>
                  <a:lnTo>
                    <a:pt x="634" y="706"/>
                  </a:lnTo>
                  <a:lnTo>
                    <a:pt x="678" y="717"/>
                  </a:lnTo>
                  <a:lnTo>
                    <a:pt x="776" y="728"/>
                  </a:lnTo>
                  <a:lnTo>
                    <a:pt x="837" y="733"/>
                  </a:lnTo>
                  <a:lnTo>
                    <a:pt x="891" y="728"/>
                  </a:lnTo>
                  <a:lnTo>
                    <a:pt x="913" y="722"/>
                  </a:lnTo>
                  <a:lnTo>
                    <a:pt x="935" y="717"/>
                  </a:lnTo>
                  <a:lnTo>
                    <a:pt x="952" y="706"/>
                  </a:lnTo>
                  <a:lnTo>
                    <a:pt x="962" y="689"/>
                  </a:lnTo>
                  <a:lnTo>
                    <a:pt x="946" y="618"/>
                  </a:lnTo>
                  <a:lnTo>
                    <a:pt x="924" y="520"/>
                  </a:lnTo>
                  <a:lnTo>
                    <a:pt x="880" y="377"/>
                  </a:lnTo>
                  <a:close/>
                  <a:moveTo>
                    <a:pt x="640" y="279"/>
                  </a:moveTo>
                  <a:lnTo>
                    <a:pt x="640" y="279"/>
                  </a:lnTo>
                  <a:lnTo>
                    <a:pt x="634" y="279"/>
                  </a:lnTo>
                  <a:lnTo>
                    <a:pt x="618" y="274"/>
                  </a:lnTo>
                  <a:lnTo>
                    <a:pt x="607" y="263"/>
                  </a:lnTo>
                  <a:lnTo>
                    <a:pt x="596" y="246"/>
                  </a:lnTo>
                  <a:lnTo>
                    <a:pt x="580" y="241"/>
                  </a:lnTo>
                  <a:lnTo>
                    <a:pt x="590" y="230"/>
                  </a:lnTo>
                  <a:lnTo>
                    <a:pt x="596" y="224"/>
                  </a:lnTo>
                  <a:lnTo>
                    <a:pt x="618" y="224"/>
                  </a:lnTo>
                  <a:lnTo>
                    <a:pt x="623" y="230"/>
                  </a:lnTo>
                  <a:lnTo>
                    <a:pt x="623" y="235"/>
                  </a:lnTo>
                  <a:lnTo>
                    <a:pt x="623" y="246"/>
                  </a:lnTo>
                  <a:lnTo>
                    <a:pt x="623" y="252"/>
                  </a:lnTo>
                  <a:lnTo>
                    <a:pt x="629" y="257"/>
                  </a:lnTo>
                  <a:lnTo>
                    <a:pt x="634" y="263"/>
                  </a:lnTo>
                  <a:lnTo>
                    <a:pt x="640" y="263"/>
                  </a:lnTo>
                  <a:lnTo>
                    <a:pt x="645" y="263"/>
                  </a:lnTo>
                  <a:lnTo>
                    <a:pt x="645" y="268"/>
                  </a:lnTo>
                  <a:lnTo>
                    <a:pt x="640" y="279"/>
                  </a:lnTo>
                  <a:close/>
                  <a:moveTo>
                    <a:pt x="235" y="990"/>
                  </a:moveTo>
                  <a:lnTo>
                    <a:pt x="235" y="990"/>
                  </a:lnTo>
                  <a:lnTo>
                    <a:pt x="235" y="1023"/>
                  </a:lnTo>
                  <a:lnTo>
                    <a:pt x="229" y="1067"/>
                  </a:lnTo>
                  <a:lnTo>
                    <a:pt x="224" y="1089"/>
                  </a:lnTo>
                  <a:lnTo>
                    <a:pt x="218" y="1089"/>
                  </a:lnTo>
                  <a:lnTo>
                    <a:pt x="213" y="1083"/>
                  </a:lnTo>
                  <a:lnTo>
                    <a:pt x="213" y="1072"/>
                  </a:lnTo>
                  <a:lnTo>
                    <a:pt x="207" y="1056"/>
                  </a:lnTo>
                  <a:lnTo>
                    <a:pt x="202" y="1045"/>
                  </a:lnTo>
                  <a:lnTo>
                    <a:pt x="191" y="1029"/>
                  </a:lnTo>
                  <a:lnTo>
                    <a:pt x="191" y="1012"/>
                  </a:lnTo>
                  <a:lnTo>
                    <a:pt x="197" y="1001"/>
                  </a:lnTo>
                  <a:lnTo>
                    <a:pt x="202" y="985"/>
                  </a:lnTo>
                  <a:lnTo>
                    <a:pt x="207" y="979"/>
                  </a:lnTo>
                  <a:lnTo>
                    <a:pt x="207" y="963"/>
                  </a:lnTo>
                  <a:lnTo>
                    <a:pt x="207" y="946"/>
                  </a:lnTo>
                  <a:lnTo>
                    <a:pt x="207" y="936"/>
                  </a:lnTo>
                  <a:lnTo>
                    <a:pt x="213" y="930"/>
                  </a:lnTo>
                  <a:lnTo>
                    <a:pt x="224" y="952"/>
                  </a:lnTo>
                  <a:lnTo>
                    <a:pt x="235" y="968"/>
                  </a:lnTo>
                  <a:lnTo>
                    <a:pt x="235" y="990"/>
                  </a:lnTo>
                  <a:close/>
                </a:path>
              </a:pathLst>
            </a:custGeom>
            <a:solidFill>
              <a:srgbClr val="010101"/>
            </a:solidFill>
            <a:ln w="9525">
              <a:noFill/>
              <a:round/>
              <a:headEnd/>
              <a:tailEnd/>
            </a:ln>
          </p:spPr>
          <p:txBody>
            <a:bodyPr/>
            <a:lstStyle/>
            <a:p>
              <a:endParaRPr lang="en-US" dirty="0"/>
            </a:p>
          </p:txBody>
        </p:sp>
        <p:sp>
          <p:nvSpPr>
            <p:cNvPr id="90" name="Freeform 1581"/>
            <p:cNvSpPr>
              <a:spLocks/>
            </p:cNvSpPr>
            <p:nvPr/>
          </p:nvSpPr>
          <p:spPr bwMode="auto">
            <a:xfrm>
              <a:off x="-7398683" y="-7486702"/>
              <a:ext cx="41320" cy="165285"/>
            </a:xfrm>
            <a:custGeom>
              <a:avLst/>
              <a:gdLst>
                <a:gd name="T0" fmla="*/ 0 w 11"/>
                <a:gd name="T1" fmla="*/ 2147483647 h 44"/>
                <a:gd name="T2" fmla="*/ 0 w 11"/>
                <a:gd name="T3" fmla="*/ 2147483647 h 44"/>
                <a:gd name="T4" fmla="*/ 0 w 11"/>
                <a:gd name="T5" fmla="*/ 2147483647 h 44"/>
                <a:gd name="T6" fmla="*/ 0 w 11"/>
                <a:gd name="T7" fmla="*/ 2147483647 h 44"/>
                <a:gd name="T8" fmla="*/ 0 w 11"/>
                <a:gd name="T9" fmla="*/ 2147483647 h 44"/>
                <a:gd name="T10" fmla="*/ 0 w 11"/>
                <a:gd name="T11" fmla="*/ 2147483647 h 44"/>
                <a:gd name="T12" fmla="*/ 2147483647 w 11"/>
                <a:gd name="T13" fmla="*/ 0 h 44"/>
                <a:gd name="T14" fmla="*/ 2147483647 w 11"/>
                <a:gd name="T15" fmla="*/ 0 h 44"/>
                <a:gd name="T16" fmla="*/ 0 w 11"/>
                <a:gd name="T17" fmla="*/ 2147483647 h 44"/>
                <a:gd name="T18" fmla="*/ 0 w 11"/>
                <a:gd name="T19" fmla="*/ 2147483647 h 44"/>
                <a:gd name="T20" fmla="*/ 0 w 11"/>
                <a:gd name="T21" fmla="*/ 2147483647 h 44"/>
                <a:gd name="T22" fmla="*/ 0 w 11"/>
                <a:gd name="T23" fmla="*/ 2147483647 h 44"/>
                <a:gd name="T24" fmla="*/ 0 w 11"/>
                <a:gd name="T25" fmla="*/ 2147483647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4"/>
                <a:gd name="T41" fmla="*/ 11 w 1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4">
                  <a:moveTo>
                    <a:pt x="0" y="39"/>
                  </a:moveTo>
                  <a:lnTo>
                    <a:pt x="0" y="39"/>
                  </a:lnTo>
                  <a:lnTo>
                    <a:pt x="0" y="44"/>
                  </a:lnTo>
                  <a:lnTo>
                    <a:pt x="0" y="39"/>
                  </a:lnTo>
                  <a:lnTo>
                    <a:pt x="11" y="0"/>
                  </a:lnTo>
                  <a:lnTo>
                    <a:pt x="0" y="11"/>
                  </a:lnTo>
                  <a:lnTo>
                    <a:pt x="0" y="22"/>
                  </a:lnTo>
                  <a:lnTo>
                    <a:pt x="0" y="39"/>
                  </a:lnTo>
                  <a:close/>
                </a:path>
              </a:pathLst>
            </a:custGeom>
            <a:solidFill>
              <a:srgbClr val="010101"/>
            </a:solidFill>
            <a:ln w="9525">
              <a:noFill/>
              <a:round/>
              <a:headEnd/>
              <a:tailEnd/>
            </a:ln>
          </p:spPr>
          <p:txBody>
            <a:bodyPr/>
            <a:lstStyle/>
            <a:p>
              <a:endParaRPr lang="en-US" dirty="0"/>
            </a:p>
          </p:txBody>
        </p:sp>
        <p:sp>
          <p:nvSpPr>
            <p:cNvPr id="91" name="Freeform 1582"/>
            <p:cNvSpPr>
              <a:spLocks noEditPoints="1"/>
            </p:cNvSpPr>
            <p:nvPr/>
          </p:nvSpPr>
          <p:spPr bwMode="auto">
            <a:xfrm>
              <a:off x="-8014722" y="-7689551"/>
              <a:ext cx="758780" cy="409456"/>
            </a:xfrm>
            <a:custGeom>
              <a:avLst/>
              <a:gdLst>
                <a:gd name="T0" fmla="*/ 2147483647 w 202"/>
                <a:gd name="T1" fmla="*/ 2147483647 h 109"/>
                <a:gd name="T2" fmla="*/ 2147483647 w 202"/>
                <a:gd name="T3" fmla="*/ 2147483647 h 109"/>
                <a:gd name="T4" fmla="*/ 2147483647 w 202"/>
                <a:gd name="T5" fmla="*/ 2147483647 h 109"/>
                <a:gd name="T6" fmla="*/ 2147483647 w 202"/>
                <a:gd name="T7" fmla="*/ 2147483647 h 109"/>
                <a:gd name="T8" fmla="*/ 2147483647 w 202"/>
                <a:gd name="T9" fmla="*/ 2147483647 h 109"/>
                <a:gd name="T10" fmla="*/ 2147483647 w 202"/>
                <a:gd name="T11" fmla="*/ 2147483647 h 109"/>
                <a:gd name="T12" fmla="*/ 2147483647 w 202"/>
                <a:gd name="T13" fmla="*/ 2147483647 h 109"/>
                <a:gd name="T14" fmla="*/ 2147483647 w 202"/>
                <a:gd name="T15" fmla="*/ 2147483647 h 109"/>
                <a:gd name="T16" fmla="*/ 2147483647 w 202"/>
                <a:gd name="T17" fmla="*/ 2147483647 h 109"/>
                <a:gd name="T18" fmla="*/ 2147483647 w 202"/>
                <a:gd name="T19" fmla="*/ 2147483647 h 109"/>
                <a:gd name="T20" fmla="*/ 2147483647 w 202"/>
                <a:gd name="T21" fmla="*/ 2147483647 h 109"/>
                <a:gd name="T22" fmla="*/ 2147483647 w 202"/>
                <a:gd name="T23" fmla="*/ 2147483647 h 109"/>
                <a:gd name="T24" fmla="*/ 2147483647 w 202"/>
                <a:gd name="T25" fmla="*/ 2147483647 h 109"/>
                <a:gd name="T26" fmla="*/ 2147483647 w 202"/>
                <a:gd name="T27" fmla="*/ 2147483647 h 109"/>
                <a:gd name="T28" fmla="*/ 2147483647 w 202"/>
                <a:gd name="T29" fmla="*/ 2147483647 h 109"/>
                <a:gd name="T30" fmla="*/ 2147483647 w 202"/>
                <a:gd name="T31" fmla="*/ 0 h 109"/>
                <a:gd name="T32" fmla="*/ 0 w 202"/>
                <a:gd name="T33" fmla="*/ 0 h 109"/>
                <a:gd name="T34" fmla="*/ 0 w 202"/>
                <a:gd name="T35" fmla="*/ 2147483647 h 109"/>
                <a:gd name="T36" fmla="*/ 0 w 202"/>
                <a:gd name="T37" fmla="*/ 2147483647 h 109"/>
                <a:gd name="T38" fmla="*/ 0 w 202"/>
                <a:gd name="T39" fmla="*/ 2147483647 h 109"/>
                <a:gd name="T40" fmla="*/ 2147483647 w 202"/>
                <a:gd name="T41" fmla="*/ 2147483647 h 109"/>
                <a:gd name="T42" fmla="*/ 2147483647 w 202"/>
                <a:gd name="T43" fmla="*/ 2147483647 h 109"/>
                <a:gd name="T44" fmla="*/ 2147483647 w 202"/>
                <a:gd name="T45" fmla="*/ 2147483647 h 109"/>
                <a:gd name="T46" fmla="*/ 2147483647 w 202"/>
                <a:gd name="T47" fmla="*/ 2147483647 h 109"/>
                <a:gd name="T48" fmla="*/ 2147483647 w 202"/>
                <a:gd name="T49" fmla="*/ 2147483647 h 109"/>
                <a:gd name="T50" fmla="*/ 2147483647 w 202"/>
                <a:gd name="T51" fmla="*/ 2147483647 h 109"/>
                <a:gd name="T52" fmla="*/ 2147483647 w 202"/>
                <a:gd name="T53" fmla="*/ 2147483647 h 109"/>
                <a:gd name="T54" fmla="*/ 2147483647 w 202"/>
                <a:gd name="T55" fmla="*/ 2147483647 h 109"/>
                <a:gd name="T56" fmla="*/ 2147483647 w 202"/>
                <a:gd name="T57" fmla="*/ 2147483647 h 109"/>
                <a:gd name="T58" fmla="*/ 2147483647 w 202"/>
                <a:gd name="T59" fmla="*/ 2147483647 h 109"/>
                <a:gd name="T60" fmla="*/ 2147483647 w 202"/>
                <a:gd name="T61" fmla="*/ 2147483647 h 109"/>
                <a:gd name="T62" fmla="*/ 2147483647 w 202"/>
                <a:gd name="T63" fmla="*/ 2147483647 h 109"/>
                <a:gd name="T64" fmla="*/ 2147483647 w 202"/>
                <a:gd name="T65" fmla="*/ 2147483647 h 109"/>
                <a:gd name="T66" fmla="*/ 2147483647 w 202"/>
                <a:gd name="T67" fmla="*/ 2147483647 h 109"/>
                <a:gd name="T68" fmla="*/ 2147483647 w 202"/>
                <a:gd name="T69" fmla="*/ 2147483647 h 109"/>
                <a:gd name="T70" fmla="*/ 2147483647 w 202"/>
                <a:gd name="T71" fmla="*/ 2147483647 h 109"/>
                <a:gd name="T72" fmla="*/ 2147483647 w 202"/>
                <a:gd name="T73" fmla="*/ 2147483647 h 109"/>
                <a:gd name="T74" fmla="*/ 2147483647 w 202"/>
                <a:gd name="T75" fmla="*/ 2147483647 h 109"/>
                <a:gd name="T76" fmla="*/ 2147483647 w 202"/>
                <a:gd name="T77" fmla="*/ 2147483647 h 109"/>
                <a:gd name="T78" fmla="*/ 2147483647 w 202"/>
                <a:gd name="T79" fmla="*/ 2147483647 h 109"/>
                <a:gd name="T80" fmla="*/ 2147483647 w 202"/>
                <a:gd name="T81" fmla="*/ 2147483647 h 109"/>
                <a:gd name="T82" fmla="*/ 2147483647 w 202"/>
                <a:gd name="T83" fmla="*/ 2147483647 h 109"/>
                <a:gd name="T84" fmla="*/ 2147483647 w 202"/>
                <a:gd name="T85" fmla="*/ 2147483647 h 109"/>
                <a:gd name="T86" fmla="*/ 2147483647 w 202"/>
                <a:gd name="T87" fmla="*/ 2147483647 h 109"/>
                <a:gd name="T88" fmla="*/ 2147483647 w 202"/>
                <a:gd name="T89" fmla="*/ 2147483647 h 109"/>
                <a:gd name="T90" fmla="*/ 2147483647 w 202"/>
                <a:gd name="T91" fmla="*/ 2147483647 h 109"/>
                <a:gd name="T92" fmla="*/ 2147483647 w 202"/>
                <a:gd name="T93" fmla="*/ 2147483647 h 109"/>
                <a:gd name="T94" fmla="*/ 2147483647 w 202"/>
                <a:gd name="T95" fmla="*/ 2147483647 h 109"/>
                <a:gd name="T96" fmla="*/ 2147483647 w 202"/>
                <a:gd name="T97" fmla="*/ 2147483647 h 109"/>
                <a:gd name="T98" fmla="*/ 2147483647 w 202"/>
                <a:gd name="T99" fmla="*/ 2147483647 h 109"/>
                <a:gd name="T100" fmla="*/ 2147483647 w 202"/>
                <a:gd name="T101" fmla="*/ 2147483647 h 109"/>
                <a:gd name="T102" fmla="*/ 2147483647 w 202"/>
                <a:gd name="T103" fmla="*/ 2147483647 h 109"/>
                <a:gd name="T104" fmla="*/ 2147483647 w 202"/>
                <a:gd name="T105" fmla="*/ 2147483647 h 109"/>
                <a:gd name="T106" fmla="*/ 2147483647 w 202"/>
                <a:gd name="T107" fmla="*/ 2147483647 h 109"/>
                <a:gd name="T108" fmla="*/ 2147483647 w 202"/>
                <a:gd name="T109" fmla="*/ 2147483647 h 109"/>
                <a:gd name="T110" fmla="*/ 2147483647 w 202"/>
                <a:gd name="T111" fmla="*/ 2147483647 h 109"/>
                <a:gd name="T112" fmla="*/ 2147483647 w 202"/>
                <a:gd name="T113" fmla="*/ 2147483647 h 109"/>
                <a:gd name="T114" fmla="*/ 2147483647 w 202"/>
                <a:gd name="T115" fmla="*/ 2147483647 h 109"/>
                <a:gd name="T116" fmla="*/ 2147483647 w 202"/>
                <a:gd name="T117" fmla="*/ 214748364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109"/>
                <a:gd name="T179" fmla="*/ 202 w 202"/>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109">
                  <a:moveTo>
                    <a:pt x="202" y="71"/>
                  </a:moveTo>
                  <a:lnTo>
                    <a:pt x="202" y="71"/>
                  </a:lnTo>
                  <a:lnTo>
                    <a:pt x="202" y="60"/>
                  </a:lnTo>
                  <a:lnTo>
                    <a:pt x="197" y="54"/>
                  </a:lnTo>
                  <a:lnTo>
                    <a:pt x="175" y="38"/>
                  </a:lnTo>
                  <a:lnTo>
                    <a:pt x="148" y="32"/>
                  </a:lnTo>
                  <a:lnTo>
                    <a:pt x="137" y="38"/>
                  </a:lnTo>
                  <a:lnTo>
                    <a:pt x="131" y="43"/>
                  </a:lnTo>
                  <a:lnTo>
                    <a:pt x="126" y="43"/>
                  </a:lnTo>
                  <a:lnTo>
                    <a:pt x="115" y="38"/>
                  </a:lnTo>
                  <a:lnTo>
                    <a:pt x="55" y="11"/>
                  </a:lnTo>
                  <a:lnTo>
                    <a:pt x="16" y="0"/>
                  </a:lnTo>
                  <a:lnTo>
                    <a:pt x="0" y="0"/>
                  </a:lnTo>
                  <a:lnTo>
                    <a:pt x="0" y="5"/>
                  </a:lnTo>
                  <a:lnTo>
                    <a:pt x="11" y="5"/>
                  </a:lnTo>
                  <a:lnTo>
                    <a:pt x="49" y="22"/>
                  </a:lnTo>
                  <a:lnTo>
                    <a:pt x="82" y="43"/>
                  </a:lnTo>
                  <a:lnTo>
                    <a:pt x="120" y="65"/>
                  </a:lnTo>
                  <a:lnTo>
                    <a:pt x="115" y="76"/>
                  </a:lnTo>
                  <a:lnTo>
                    <a:pt x="120" y="87"/>
                  </a:lnTo>
                  <a:lnTo>
                    <a:pt x="126" y="98"/>
                  </a:lnTo>
                  <a:lnTo>
                    <a:pt x="142" y="109"/>
                  </a:lnTo>
                  <a:lnTo>
                    <a:pt x="159" y="109"/>
                  </a:lnTo>
                  <a:lnTo>
                    <a:pt x="175" y="109"/>
                  </a:lnTo>
                  <a:lnTo>
                    <a:pt x="181" y="104"/>
                  </a:lnTo>
                  <a:lnTo>
                    <a:pt x="191" y="98"/>
                  </a:lnTo>
                  <a:lnTo>
                    <a:pt x="202" y="82"/>
                  </a:lnTo>
                  <a:lnTo>
                    <a:pt x="202" y="71"/>
                  </a:lnTo>
                  <a:close/>
                  <a:moveTo>
                    <a:pt x="77" y="82"/>
                  </a:moveTo>
                  <a:lnTo>
                    <a:pt x="77" y="82"/>
                  </a:lnTo>
                  <a:lnTo>
                    <a:pt x="60" y="71"/>
                  </a:lnTo>
                  <a:lnTo>
                    <a:pt x="55" y="65"/>
                  </a:lnTo>
                  <a:lnTo>
                    <a:pt x="55" y="49"/>
                  </a:lnTo>
                  <a:lnTo>
                    <a:pt x="60" y="38"/>
                  </a:lnTo>
                  <a:lnTo>
                    <a:pt x="66" y="27"/>
                  </a:lnTo>
                  <a:lnTo>
                    <a:pt x="77" y="22"/>
                  </a:lnTo>
                  <a:lnTo>
                    <a:pt x="82" y="22"/>
                  </a:lnTo>
                  <a:lnTo>
                    <a:pt x="93" y="27"/>
                  </a:lnTo>
                  <a:lnTo>
                    <a:pt x="115" y="38"/>
                  </a:lnTo>
                  <a:lnTo>
                    <a:pt x="120" y="49"/>
                  </a:lnTo>
                  <a:lnTo>
                    <a:pt x="115" y="60"/>
                  </a:lnTo>
                  <a:lnTo>
                    <a:pt x="109" y="76"/>
                  </a:lnTo>
                  <a:lnTo>
                    <a:pt x="98" y="82"/>
                  </a:lnTo>
                  <a:lnTo>
                    <a:pt x="77" y="82"/>
                  </a:lnTo>
                  <a:close/>
                </a:path>
              </a:pathLst>
            </a:custGeom>
            <a:solidFill>
              <a:srgbClr val="010101"/>
            </a:solidFill>
            <a:ln w="9525">
              <a:noFill/>
              <a:round/>
              <a:headEnd/>
              <a:tailEnd/>
            </a:ln>
          </p:spPr>
          <p:txBody>
            <a:bodyPr/>
            <a:lstStyle/>
            <a:p>
              <a:endParaRPr lang="en-US" dirty="0"/>
            </a:p>
          </p:txBody>
        </p:sp>
      </p:grpSp>
      <p:sp>
        <p:nvSpPr>
          <p:cNvPr id="93" name="Freeform 6"/>
          <p:cNvSpPr>
            <a:spLocks noEditPoints="1"/>
          </p:cNvSpPr>
          <p:nvPr/>
        </p:nvSpPr>
        <p:spPr bwMode="auto">
          <a:xfrm>
            <a:off x="4852314" y="2670105"/>
            <a:ext cx="1952624" cy="3851275"/>
          </a:xfrm>
          <a:custGeom>
            <a:avLst/>
            <a:gdLst>
              <a:gd name="T0" fmla="*/ 2147483647 w 1746"/>
              <a:gd name="T1" fmla="*/ 2147483647 h 3442"/>
              <a:gd name="T2" fmla="*/ 2147483647 w 1746"/>
              <a:gd name="T3" fmla="*/ 2147483647 h 3442"/>
              <a:gd name="T4" fmla="*/ 2147483647 w 1746"/>
              <a:gd name="T5" fmla="*/ 2147483647 h 3442"/>
              <a:gd name="T6" fmla="*/ 2147483647 w 1746"/>
              <a:gd name="T7" fmla="*/ 2147483647 h 3442"/>
              <a:gd name="T8" fmla="*/ 2147483647 w 1746"/>
              <a:gd name="T9" fmla="*/ 2147483647 h 3442"/>
              <a:gd name="T10" fmla="*/ 2147483647 w 1746"/>
              <a:gd name="T11" fmla="*/ 2147483647 h 3442"/>
              <a:gd name="T12" fmla="*/ 2147483647 w 1746"/>
              <a:gd name="T13" fmla="*/ 2147483647 h 3442"/>
              <a:gd name="T14" fmla="*/ 2147483647 w 1746"/>
              <a:gd name="T15" fmla="*/ 2147483647 h 3442"/>
              <a:gd name="T16" fmla="*/ 2147483647 w 1746"/>
              <a:gd name="T17" fmla="*/ 2147483647 h 3442"/>
              <a:gd name="T18" fmla="*/ 2147483647 w 1746"/>
              <a:gd name="T19" fmla="*/ 2147483647 h 3442"/>
              <a:gd name="T20" fmla="*/ 2147483647 w 1746"/>
              <a:gd name="T21" fmla="*/ 2147483647 h 3442"/>
              <a:gd name="T22" fmla="*/ 2147483647 w 1746"/>
              <a:gd name="T23" fmla="*/ 2147483647 h 3442"/>
              <a:gd name="T24" fmla="*/ 2147483647 w 1746"/>
              <a:gd name="T25" fmla="*/ 2147483647 h 3442"/>
              <a:gd name="T26" fmla="*/ 2147483647 w 1746"/>
              <a:gd name="T27" fmla="*/ 2147483647 h 3442"/>
              <a:gd name="T28" fmla="*/ 2147483647 w 1746"/>
              <a:gd name="T29" fmla="*/ 2147483647 h 3442"/>
              <a:gd name="T30" fmla="*/ 2147483647 w 1746"/>
              <a:gd name="T31" fmla="*/ 2147483647 h 3442"/>
              <a:gd name="T32" fmla="*/ 2147483647 w 1746"/>
              <a:gd name="T33" fmla="*/ 2147483647 h 3442"/>
              <a:gd name="T34" fmla="*/ 2147483647 w 1746"/>
              <a:gd name="T35" fmla="*/ 2147483647 h 3442"/>
              <a:gd name="T36" fmla="*/ 2147483647 w 1746"/>
              <a:gd name="T37" fmla="*/ 2147483647 h 3442"/>
              <a:gd name="T38" fmla="*/ 0 w 1746"/>
              <a:gd name="T39" fmla="*/ 2147483647 h 3442"/>
              <a:gd name="T40" fmla="*/ 2147483647 w 1746"/>
              <a:gd name="T41" fmla="*/ 2147483647 h 3442"/>
              <a:gd name="T42" fmla="*/ 2147483647 w 1746"/>
              <a:gd name="T43" fmla="*/ 2147483647 h 3442"/>
              <a:gd name="T44" fmla="*/ 2147483647 w 1746"/>
              <a:gd name="T45" fmla="*/ 2147483647 h 3442"/>
              <a:gd name="T46" fmla="*/ 2147483647 w 1746"/>
              <a:gd name="T47" fmla="*/ 2147483647 h 3442"/>
              <a:gd name="T48" fmla="*/ 2147483647 w 1746"/>
              <a:gd name="T49" fmla="*/ 2147483647 h 3442"/>
              <a:gd name="T50" fmla="*/ 2147483647 w 1746"/>
              <a:gd name="T51" fmla="*/ 2147483647 h 3442"/>
              <a:gd name="T52" fmla="*/ 2147483647 w 1746"/>
              <a:gd name="T53" fmla="*/ 2147483647 h 3442"/>
              <a:gd name="T54" fmla="*/ 2147483647 w 1746"/>
              <a:gd name="T55" fmla="*/ 2147483647 h 3442"/>
              <a:gd name="T56" fmla="*/ 2147483647 w 1746"/>
              <a:gd name="T57" fmla="*/ 2147483647 h 3442"/>
              <a:gd name="T58" fmla="*/ 2147483647 w 1746"/>
              <a:gd name="T59" fmla="*/ 2147483647 h 3442"/>
              <a:gd name="T60" fmla="*/ 2147483647 w 1746"/>
              <a:gd name="T61" fmla="*/ 2147483647 h 3442"/>
              <a:gd name="T62" fmla="*/ 2147483647 w 1746"/>
              <a:gd name="T63" fmla="*/ 2147483647 h 3442"/>
              <a:gd name="T64" fmla="*/ 2147483647 w 1746"/>
              <a:gd name="T65" fmla="*/ 2147483647 h 3442"/>
              <a:gd name="T66" fmla="*/ 2147483647 w 1746"/>
              <a:gd name="T67" fmla="*/ 2147483647 h 3442"/>
              <a:gd name="T68" fmla="*/ 2147483647 w 1746"/>
              <a:gd name="T69" fmla="*/ 2147483647 h 3442"/>
              <a:gd name="T70" fmla="*/ 2147483647 w 1746"/>
              <a:gd name="T71" fmla="*/ 2147483647 h 3442"/>
              <a:gd name="T72" fmla="*/ 2147483647 w 1746"/>
              <a:gd name="T73" fmla="*/ 2147483647 h 3442"/>
              <a:gd name="T74" fmla="*/ 2147483647 w 1746"/>
              <a:gd name="T75" fmla="*/ 2147483647 h 3442"/>
              <a:gd name="T76" fmla="*/ 2147483647 w 1746"/>
              <a:gd name="T77" fmla="*/ 2147483647 h 3442"/>
              <a:gd name="T78" fmla="*/ 2147483647 w 1746"/>
              <a:gd name="T79" fmla="*/ 2147483647 h 3442"/>
              <a:gd name="T80" fmla="*/ 2147483647 w 1746"/>
              <a:gd name="T81" fmla="*/ 2147483647 h 3442"/>
              <a:gd name="T82" fmla="*/ 2147483647 w 1746"/>
              <a:gd name="T83" fmla="*/ 2147483647 h 3442"/>
              <a:gd name="T84" fmla="*/ 2147483647 w 1746"/>
              <a:gd name="T85" fmla="*/ 2147483647 h 3442"/>
              <a:gd name="T86" fmla="*/ 2147483647 w 1746"/>
              <a:gd name="T87" fmla="*/ 2147483647 h 3442"/>
              <a:gd name="T88" fmla="*/ 2147483647 w 1746"/>
              <a:gd name="T89" fmla="*/ 2147483647 h 3442"/>
              <a:gd name="T90" fmla="*/ 2147483647 w 1746"/>
              <a:gd name="T91" fmla="*/ 2147483647 h 3442"/>
              <a:gd name="T92" fmla="*/ 2147483647 w 1746"/>
              <a:gd name="T93" fmla="*/ 2147483647 h 3442"/>
              <a:gd name="T94" fmla="*/ 2147483647 w 1746"/>
              <a:gd name="T95" fmla="*/ 2147483647 h 3442"/>
              <a:gd name="T96" fmla="*/ 2147483647 w 1746"/>
              <a:gd name="T97" fmla="*/ 2147483647 h 3442"/>
              <a:gd name="T98" fmla="*/ 2147483647 w 1746"/>
              <a:gd name="T99" fmla="*/ 2147483647 h 3442"/>
              <a:gd name="T100" fmla="*/ 2147483647 w 1746"/>
              <a:gd name="T101" fmla="*/ 2147483647 h 3442"/>
              <a:gd name="T102" fmla="*/ 2147483647 w 1746"/>
              <a:gd name="T103" fmla="*/ 2147483647 h 3442"/>
              <a:gd name="T104" fmla="*/ 2147483647 w 1746"/>
              <a:gd name="T105" fmla="*/ 2147483647 h 3442"/>
              <a:gd name="T106" fmla="*/ 2147483647 w 1746"/>
              <a:gd name="T107" fmla="*/ 2147483647 h 3442"/>
              <a:gd name="T108" fmla="*/ 2147483647 w 1746"/>
              <a:gd name="T109" fmla="*/ 2147483647 h 3442"/>
              <a:gd name="T110" fmla="*/ 2147483647 w 1746"/>
              <a:gd name="T111" fmla="*/ 2147483647 h 3442"/>
              <a:gd name="T112" fmla="*/ 2147483647 w 1746"/>
              <a:gd name="T113" fmla="*/ 2147483647 h 3442"/>
              <a:gd name="T114" fmla="*/ 2147483647 w 1746"/>
              <a:gd name="T115" fmla="*/ 2147483647 h 3442"/>
              <a:gd name="T116" fmla="*/ 2147483647 w 1746"/>
              <a:gd name="T117" fmla="*/ 2147483647 h 3442"/>
              <a:gd name="T118" fmla="*/ 2147483647 w 1746"/>
              <a:gd name="T119" fmla="*/ 2147483647 h 3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6"/>
              <a:gd name="T181" fmla="*/ 0 h 3442"/>
              <a:gd name="T182" fmla="*/ 1746 w 1746"/>
              <a:gd name="T183" fmla="*/ 3442 h 3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6" h="3442">
                <a:moveTo>
                  <a:pt x="1746" y="1446"/>
                </a:moveTo>
                <a:lnTo>
                  <a:pt x="1746" y="1446"/>
                </a:lnTo>
                <a:lnTo>
                  <a:pt x="1746" y="1392"/>
                </a:lnTo>
                <a:lnTo>
                  <a:pt x="1746" y="1266"/>
                </a:lnTo>
                <a:lnTo>
                  <a:pt x="1744" y="1240"/>
                </a:lnTo>
                <a:lnTo>
                  <a:pt x="1738" y="1214"/>
                </a:lnTo>
                <a:lnTo>
                  <a:pt x="1714" y="1146"/>
                </a:lnTo>
                <a:lnTo>
                  <a:pt x="1706" y="1120"/>
                </a:lnTo>
                <a:lnTo>
                  <a:pt x="1702" y="1094"/>
                </a:lnTo>
                <a:lnTo>
                  <a:pt x="1694" y="1002"/>
                </a:lnTo>
                <a:lnTo>
                  <a:pt x="1688" y="948"/>
                </a:lnTo>
                <a:lnTo>
                  <a:pt x="1670" y="822"/>
                </a:lnTo>
                <a:lnTo>
                  <a:pt x="1668" y="794"/>
                </a:lnTo>
                <a:lnTo>
                  <a:pt x="1666" y="766"/>
                </a:lnTo>
                <a:lnTo>
                  <a:pt x="1666" y="738"/>
                </a:lnTo>
                <a:lnTo>
                  <a:pt x="1664" y="714"/>
                </a:lnTo>
                <a:lnTo>
                  <a:pt x="1662" y="704"/>
                </a:lnTo>
                <a:lnTo>
                  <a:pt x="1658" y="696"/>
                </a:lnTo>
                <a:lnTo>
                  <a:pt x="1648" y="686"/>
                </a:lnTo>
                <a:lnTo>
                  <a:pt x="1636" y="678"/>
                </a:lnTo>
                <a:lnTo>
                  <a:pt x="1616" y="668"/>
                </a:lnTo>
                <a:lnTo>
                  <a:pt x="1602" y="660"/>
                </a:lnTo>
                <a:lnTo>
                  <a:pt x="1582" y="652"/>
                </a:lnTo>
                <a:lnTo>
                  <a:pt x="1426" y="588"/>
                </a:lnTo>
                <a:lnTo>
                  <a:pt x="1416" y="582"/>
                </a:lnTo>
                <a:lnTo>
                  <a:pt x="1406" y="574"/>
                </a:lnTo>
                <a:lnTo>
                  <a:pt x="1398" y="564"/>
                </a:lnTo>
                <a:lnTo>
                  <a:pt x="1394" y="554"/>
                </a:lnTo>
                <a:lnTo>
                  <a:pt x="1392" y="542"/>
                </a:lnTo>
                <a:lnTo>
                  <a:pt x="1394" y="532"/>
                </a:lnTo>
                <a:lnTo>
                  <a:pt x="1396" y="524"/>
                </a:lnTo>
                <a:lnTo>
                  <a:pt x="1402" y="516"/>
                </a:lnTo>
                <a:lnTo>
                  <a:pt x="1416" y="500"/>
                </a:lnTo>
                <a:lnTo>
                  <a:pt x="1430" y="480"/>
                </a:lnTo>
                <a:lnTo>
                  <a:pt x="1442" y="458"/>
                </a:lnTo>
                <a:lnTo>
                  <a:pt x="1448" y="446"/>
                </a:lnTo>
                <a:lnTo>
                  <a:pt x="1452" y="432"/>
                </a:lnTo>
                <a:lnTo>
                  <a:pt x="1456" y="418"/>
                </a:lnTo>
                <a:lnTo>
                  <a:pt x="1460" y="406"/>
                </a:lnTo>
                <a:lnTo>
                  <a:pt x="1468" y="340"/>
                </a:lnTo>
                <a:lnTo>
                  <a:pt x="1470" y="312"/>
                </a:lnTo>
                <a:lnTo>
                  <a:pt x="1472" y="286"/>
                </a:lnTo>
                <a:lnTo>
                  <a:pt x="1472" y="266"/>
                </a:lnTo>
                <a:lnTo>
                  <a:pt x="1470" y="244"/>
                </a:lnTo>
                <a:lnTo>
                  <a:pt x="1466" y="234"/>
                </a:lnTo>
                <a:lnTo>
                  <a:pt x="1464" y="228"/>
                </a:lnTo>
                <a:lnTo>
                  <a:pt x="1456" y="214"/>
                </a:lnTo>
                <a:lnTo>
                  <a:pt x="1448" y="198"/>
                </a:lnTo>
                <a:lnTo>
                  <a:pt x="1440" y="182"/>
                </a:lnTo>
                <a:lnTo>
                  <a:pt x="1430" y="168"/>
                </a:lnTo>
                <a:lnTo>
                  <a:pt x="1416" y="156"/>
                </a:lnTo>
                <a:lnTo>
                  <a:pt x="1402" y="148"/>
                </a:lnTo>
                <a:lnTo>
                  <a:pt x="1366" y="138"/>
                </a:lnTo>
                <a:lnTo>
                  <a:pt x="1356" y="136"/>
                </a:lnTo>
                <a:lnTo>
                  <a:pt x="1344" y="136"/>
                </a:lnTo>
                <a:lnTo>
                  <a:pt x="1332" y="140"/>
                </a:lnTo>
                <a:lnTo>
                  <a:pt x="1320" y="142"/>
                </a:lnTo>
                <a:lnTo>
                  <a:pt x="1316" y="144"/>
                </a:lnTo>
                <a:lnTo>
                  <a:pt x="1266" y="168"/>
                </a:lnTo>
                <a:lnTo>
                  <a:pt x="1246" y="178"/>
                </a:lnTo>
                <a:lnTo>
                  <a:pt x="1236" y="184"/>
                </a:lnTo>
                <a:lnTo>
                  <a:pt x="1226" y="192"/>
                </a:lnTo>
                <a:lnTo>
                  <a:pt x="1218" y="202"/>
                </a:lnTo>
                <a:lnTo>
                  <a:pt x="1214" y="210"/>
                </a:lnTo>
                <a:lnTo>
                  <a:pt x="1196" y="254"/>
                </a:lnTo>
                <a:lnTo>
                  <a:pt x="1188" y="274"/>
                </a:lnTo>
                <a:lnTo>
                  <a:pt x="1180" y="294"/>
                </a:lnTo>
                <a:lnTo>
                  <a:pt x="1176" y="298"/>
                </a:lnTo>
                <a:lnTo>
                  <a:pt x="1174" y="300"/>
                </a:lnTo>
                <a:lnTo>
                  <a:pt x="1168" y="302"/>
                </a:lnTo>
                <a:lnTo>
                  <a:pt x="1166" y="306"/>
                </a:lnTo>
                <a:lnTo>
                  <a:pt x="1164" y="316"/>
                </a:lnTo>
                <a:lnTo>
                  <a:pt x="1160" y="330"/>
                </a:lnTo>
                <a:lnTo>
                  <a:pt x="1156" y="340"/>
                </a:lnTo>
                <a:lnTo>
                  <a:pt x="1156" y="348"/>
                </a:lnTo>
                <a:lnTo>
                  <a:pt x="1156" y="358"/>
                </a:lnTo>
                <a:lnTo>
                  <a:pt x="1160" y="368"/>
                </a:lnTo>
                <a:lnTo>
                  <a:pt x="1164" y="382"/>
                </a:lnTo>
                <a:lnTo>
                  <a:pt x="1166" y="392"/>
                </a:lnTo>
                <a:lnTo>
                  <a:pt x="1168" y="392"/>
                </a:lnTo>
                <a:lnTo>
                  <a:pt x="1170" y="394"/>
                </a:lnTo>
                <a:lnTo>
                  <a:pt x="1180" y="392"/>
                </a:lnTo>
                <a:lnTo>
                  <a:pt x="1186" y="390"/>
                </a:lnTo>
                <a:lnTo>
                  <a:pt x="1190" y="396"/>
                </a:lnTo>
                <a:lnTo>
                  <a:pt x="1192" y="402"/>
                </a:lnTo>
                <a:lnTo>
                  <a:pt x="1194" y="412"/>
                </a:lnTo>
                <a:lnTo>
                  <a:pt x="1194" y="440"/>
                </a:lnTo>
                <a:lnTo>
                  <a:pt x="1192" y="452"/>
                </a:lnTo>
                <a:lnTo>
                  <a:pt x="1190" y="464"/>
                </a:lnTo>
                <a:lnTo>
                  <a:pt x="1186" y="476"/>
                </a:lnTo>
                <a:lnTo>
                  <a:pt x="1180" y="486"/>
                </a:lnTo>
                <a:lnTo>
                  <a:pt x="1152" y="522"/>
                </a:lnTo>
                <a:lnTo>
                  <a:pt x="1136" y="540"/>
                </a:lnTo>
                <a:lnTo>
                  <a:pt x="1114" y="556"/>
                </a:lnTo>
                <a:lnTo>
                  <a:pt x="1106" y="562"/>
                </a:lnTo>
                <a:lnTo>
                  <a:pt x="1082" y="576"/>
                </a:lnTo>
                <a:lnTo>
                  <a:pt x="1056" y="586"/>
                </a:lnTo>
                <a:lnTo>
                  <a:pt x="970" y="616"/>
                </a:lnTo>
                <a:lnTo>
                  <a:pt x="958" y="618"/>
                </a:lnTo>
                <a:lnTo>
                  <a:pt x="944" y="620"/>
                </a:lnTo>
                <a:lnTo>
                  <a:pt x="930" y="618"/>
                </a:lnTo>
                <a:lnTo>
                  <a:pt x="918" y="614"/>
                </a:lnTo>
                <a:lnTo>
                  <a:pt x="844" y="578"/>
                </a:lnTo>
                <a:lnTo>
                  <a:pt x="794" y="554"/>
                </a:lnTo>
                <a:lnTo>
                  <a:pt x="732" y="528"/>
                </a:lnTo>
                <a:lnTo>
                  <a:pt x="708" y="518"/>
                </a:lnTo>
                <a:lnTo>
                  <a:pt x="680" y="510"/>
                </a:lnTo>
                <a:lnTo>
                  <a:pt x="632" y="498"/>
                </a:lnTo>
                <a:lnTo>
                  <a:pt x="622" y="494"/>
                </a:lnTo>
                <a:lnTo>
                  <a:pt x="612" y="488"/>
                </a:lnTo>
                <a:lnTo>
                  <a:pt x="604" y="478"/>
                </a:lnTo>
                <a:lnTo>
                  <a:pt x="598" y="468"/>
                </a:lnTo>
                <a:lnTo>
                  <a:pt x="586" y="450"/>
                </a:lnTo>
                <a:lnTo>
                  <a:pt x="578" y="440"/>
                </a:lnTo>
                <a:lnTo>
                  <a:pt x="574" y="434"/>
                </a:lnTo>
                <a:lnTo>
                  <a:pt x="572" y="426"/>
                </a:lnTo>
                <a:lnTo>
                  <a:pt x="570" y="406"/>
                </a:lnTo>
                <a:lnTo>
                  <a:pt x="570" y="340"/>
                </a:lnTo>
                <a:lnTo>
                  <a:pt x="572" y="328"/>
                </a:lnTo>
                <a:lnTo>
                  <a:pt x="574" y="314"/>
                </a:lnTo>
                <a:lnTo>
                  <a:pt x="578" y="300"/>
                </a:lnTo>
                <a:lnTo>
                  <a:pt x="584" y="288"/>
                </a:lnTo>
                <a:lnTo>
                  <a:pt x="588" y="278"/>
                </a:lnTo>
                <a:lnTo>
                  <a:pt x="594" y="264"/>
                </a:lnTo>
                <a:lnTo>
                  <a:pt x="596" y="252"/>
                </a:lnTo>
                <a:lnTo>
                  <a:pt x="596" y="240"/>
                </a:lnTo>
                <a:lnTo>
                  <a:pt x="596" y="210"/>
                </a:lnTo>
                <a:lnTo>
                  <a:pt x="596" y="206"/>
                </a:lnTo>
                <a:lnTo>
                  <a:pt x="594" y="204"/>
                </a:lnTo>
                <a:lnTo>
                  <a:pt x="584" y="196"/>
                </a:lnTo>
                <a:lnTo>
                  <a:pt x="578" y="192"/>
                </a:lnTo>
                <a:lnTo>
                  <a:pt x="572" y="184"/>
                </a:lnTo>
                <a:lnTo>
                  <a:pt x="568" y="176"/>
                </a:lnTo>
                <a:lnTo>
                  <a:pt x="566" y="164"/>
                </a:lnTo>
                <a:lnTo>
                  <a:pt x="560" y="146"/>
                </a:lnTo>
                <a:lnTo>
                  <a:pt x="548" y="94"/>
                </a:lnTo>
                <a:lnTo>
                  <a:pt x="540" y="72"/>
                </a:lnTo>
                <a:lnTo>
                  <a:pt x="528" y="52"/>
                </a:lnTo>
                <a:lnTo>
                  <a:pt x="516" y="38"/>
                </a:lnTo>
                <a:lnTo>
                  <a:pt x="510" y="34"/>
                </a:lnTo>
                <a:lnTo>
                  <a:pt x="506" y="34"/>
                </a:lnTo>
                <a:lnTo>
                  <a:pt x="498" y="32"/>
                </a:lnTo>
                <a:lnTo>
                  <a:pt x="486" y="28"/>
                </a:lnTo>
                <a:lnTo>
                  <a:pt x="476" y="24"/>
                </a:lnTo>
                <a:lnTo>
                  <a:pt x="466" y="22"/>
                </a:lnTo>
                <a:lnTo>
                  <a:pt x="454" y="20"/>
                </a:lnTo>
                <a:lnTo>
                  <a:pt x="438" y="10"/>
                </a:lnTo>
                <a:lnTo>
                  <a:pt x="428" y="6"/>
                </a:lnTo>
                <a:lnTo>
                  <a:pt x="416" y="2"/>
                </a:lnTo>
                <a:lnTo>
                  <a:pt x="404" y="0"/>
                </a:lnTo>
                <a:lnTo>
                  <a:pt x="390" y="0"/>
                </a:lnTo>
                <a:lnTo>
                  <a:pt x="388" y="0"/>
                </a:lnTo>
                <a:lnTo>
                  <a:pt x="348" y="0"/>
                </a:lnTo>
                <a:lnTo>
                  <a:pt x="332" y="2"/>
                </a:lnTo>
                <a:lnTo>
                  <a:pt x="314" y="10"/>
                </a:lnTo>
                <a:lnTo>
                  <a:pt x="292" y="24"/>
                </a:lnTo>
                <a:lnTo>
                  <a:pt x="272" y="40"/>
                </a:lnTo>
                <a:lnTo>
                  <a:pt x="252" y="58"/>
                </a:lnTo>
                <a:lnTo>
                  <a:pt x="238" y="76"/>
                </a:lnTo>
                <a:lnTo>
                  <a:pt x="228" y="94"/>
                </a:lnTo>
                <a:lnTo>
                  <a:pt x="226" y="100"/>
                </a:lnTo>
                <a:lnTo>
                  <a:pt x="224" y="106"/>
                </a:lnTo>
                <a:lnTo>
                  <a:pt x="222" y="120"/>
                </a:lnTo>
                <a:lnTo>
                  <a:pt x="216" y="136"/>
                </a:lnTo>
                <a:lnTo>
                  <a:pt x="214" y="146"/>
                </a:lnTo>
                <a:lnTo>
                  <a:pt x="212" y="158"/>
                </a:lnTo>
                <a:lnTo>
                  <a:pt x="212" y="170"/>
                </a:lnTo>
                <a:lnTo>
                  <a:pt x="214" y="182"/>
                </a:lnTo>
                <a:lnTo>
                  <a:pt x="220" y="224"/>
                </a:lnTo>
                <a:lnTo>
                  <a:pt x="224" y="250"/>
                </a:lnTo>
                <a:lnTo>
                  <a:pt x="224" y="276"/>
                </a:lnTo>
                <a:lnTo>
                  <a:pt x="226" y="298"/>
                </a:lnTo>
                <a:lnTo>
                  <a:pt x="230" y="318"/>
                </a:lnTo>
                <a:lnTo>
                  <a:pt x="240" y="334"/>
                </a:lnTo>
                <a:lnTo>
                  <a:pt x="250" y="348"/>
                </a:lnTo>
                <a:lnTo>
                  <a:pt x="262" y="362"/>
                </a:lnTo>
                <a:lnTo>
                  <a:pt x="272" y="378"/>
                </a:lnTo>
                <a:lnTo>
                  <a:pt x="282" y="398"/>
                </a:lnTo>
                <a:lnTo>
                  <a:pt x="298" y="418"/>
                </a:lnTo>
                <a:lnTo>
                  <a:pt x="304" y="424"/>
                </a:lnTo>
                <a:lnTo>
                  <a:pt x="310" y="434"/>
                </a:lnTo>
                <a:lnTo>
                  <a:pt x="316" y="446"/>
                </a:lnTo>
                <a:lnTo>
                  <a:pt x="320" y="460"/>
                </a:lnTo>
                <a:lnTo>
                  <a:pt x="322" y="472"/>
                </a:lnTo>
                <a:lnTo>
                  <a:pt x="322" y="502"/>
                </a:lnTo>
                <a:lnTo>
                  <a:pt x="320" y="526"/>
                </a:lnTo>
                <a:lnTo>
                  <a:pt x="318" y="538"/>
                </a:lnTo>
                <a:lnTo>
                  <a:pt x="314" y="548"/>
                </a:lnTo>
                <a:lnTo>
                  <a:pt x="308" y="556"/>
                </a:lnTo>
                <a:lnTo>
                  <a:pt x="300" y="564"/>
                </a:lnTo>
                <a:lnTo>
                  <a:pt x="292" y="570"/>
                </a:lnTo>
                <a:lnTo>
                  <a:pt x="280" y="576"/>
                </a:lnTo>
                <a:lnTo>
                  <a:pt x="220" y="602"/>
                </a:lnTo>
                <a:lnTo>
                  <a:pt x="200" y="610"/>
                </a:lnTo>
                <a:lnTo>
                  <a:pt x="190" y="614"/>
                </a:lnTo>
                <a:lnTo>
                  <a:pt x="178" y="618"/>
                </a:lnTo>
                <a:lnTo>
                  <a:pt x="160" y="628"/>
                </a:lnTo>
                <a:lnTo>
                  <a:pt x="150" y="634"/>
                </a:lnTo>
                <a:lnTo>
                  <a:pt x="128" y="652"/>
                </a:lnTo>
                <a:lnTo>
                  <a:pt x="110" y="670"/>
                </a:lnTo>
                <a:lnTo>
                  <a:pt x="104" y="678"/>
                </a:lnTo>
                <a:lnTo>
                  <a:pt x="86" y="696"/>
                </a:lnTo>
                <a:lnTo>
                  <a:pt x="70" y="710"/>
                </a:lnTo>
                <a:lnTo>
                  <a:pt x="66" y="716"/>
                </a:lnTo>
                <a:lnTo>
                  <a:pt x="60" y="724"/>
                </a:lnTo>
                <a:lnTo>
                  <a:pt x="58" y="732"/>
                </a:lnTo>
                <a:lnTo>
                  <a:pt x="56" y="740"/>
                </a:lnTo>
                <a:lnTo>
                  <a:pt x="56" y="786"/>
                </a:lnTo>
                <a:lnTo>
                  <a:pt x="56" y="802"/>
                </a:lnTo>
                <a:lnTo>
                  <a:pt x="58" y="858"/>
                </a:lnTo>
                <a:lnTo>
                  <a:pt x="70" y="958"/>
                </a:lnTo>
                <a:lnTo>
                  <a:pt x="70" y="986"/>
                </a:lnTo>
                <a:lnTo>
                  <a:pt x="68" y="1014"/>
                </a:lnTo>
                <a:lnTo>
                  <a:pt x="48" y="1116"/>
                </a:lnTo>
                <a:lnTo>
                  <a:pt x="38" y="1170"/>
                </a:lnTo>
                <a:lnTo>
                  <a:pt x="6" y="1344"/>
                </a:lnTo>
                <a:lnTo>
                  <a:pt x="2" y="1370"/>
                </a:lnTo>
                <a:lnTo>
                  <a:pt x="0" y="1396"/>
                </a:lnTo>
                <a:lnTo>
                  <a:pt x="0" y="1444"/>
                </a:lnTo>
                <a:lnTo>
                  <a:pt x="2" y="1470"/>
                </a:lnTo>
                <a:lnTo>
                  <a:pt x="8" y="1494"/>
                </a:lnTo>
                <a:lnTo>
                  <a:pt x="16" y="1518"/>
                </a:lnTo>
                <a:lnTo>
                  <a:pt x="28" y="1542"/>
                </a:lnTo>
                <a:lnTo>
                  <a:pt x="30" y="1542"/>
                </a:lnTo>
                <a:lnTo>
                  <a:pt x="60" y="1588"/>
                </a:lnTo>
                <a:lnTo>
                  <a:pt x="70" y="1602"/>
                </a:lnTo>
                <a:lnTo>
                  <a:pt x="76" y="1614"/>
                </a:lnTo>
                <a:lnTo>
                  <a:pt x="82" y="1626"/>
                </a:lnTo>
                <a:lnTo>
                  <a:pt x="88" y="1640"/>
                </a:lnTo>
                <a:lnTo>
                  <a:pt x="90" y="1652"/>
                </a:lnTo>
                <a:lnTo>
                  <a:pt x="92" y="1660"/>
                </a:lnTo>
                <a:lnTo>
                  <a:pt x="96" y="1688"/>
                </a:lnTo>
                <a:lnTo>
                  <a:pt x="98" y="1714"/>
                </a:lnTo>
                <a:lnTo>
                  <a:pt x="98" y="1804"/>
                </a:lnTo>
                <a:lnTo>
                  <a:pt x="100" y="1830"/>
                </a:lnTo>
                <a:lnTo>
                  <a:pt x="104" y="1858"/>
                </a:lnTo>
                <a:lnTo>
                  <a:pt x="120" y="1924"/>
                </a:lnTo>
                <a:lnTo>
                  <a:pt x="132" y="1978"/>
                </a:lnTo>
                <a:lnTo>
                  <a:pt x="136" y="1996"/>
                </a:lnTo>
                <a:lnTo>
                  <a:pt x="138" y="2022"/>
                </a:lnTo>
                <a:lnTo>
                  <a:pt x="140" y="2050"/>
                </a:lnTo>
                <a:lnTo>
                  <a:pt x="140" y="2056"/>
                </a:lnTo>
                <a:lnTo>
                  <a:pt x="140" y="2102"/>
                </a:lnTo>
                <a:lnTo>
                  <a:pt x="142" y="2124"/>
                </a:lnTo>
                <a:lnTo>
                  <a:pt x="144" y="2148"/>
                </a:lnTo>
                <a:lnTo>
                  <a:pt x="164" y="2262"/>
                </a:lnTo>
                <a:lnTo>
                  <a:pt x="172" y="2318"/>
                </a:lnTo>
                <a:lnTo>
                  <a:pt x="180" y="2418"/>
                </a:lnTo>
                <a:lnTo>
                  <a:pt x="184" y="2472"/>
                </a:lnTo>
                <a:lnTo>
                  <a:pt x="194" y="2660"/>
                </a:lnTo>
                <a:lnTo>
                  <a:pt x="198" y="2686"/>
                </a:lnTo>
                <a:lnTo>
                  <a:pt x="206" y="2712"/>
                </a:lnTo>
                <a:lnTo>
                  <a:pt x="254" y="2842"/>
                </a:lnTo>
                <a:lnTo>
                  <a:pt x="256" y="2854"/>
                </a:lnTo>
                <a:lnTo>
                  <a:pt x="258" y="2868"/>
                </a:lnTo>
                <a:lnTo>
                  <a:pt x="256" y="2880"/>
                </a:lnTo>
                <a:lnTo>
                  <a:pt x="254" y="2892"/>
                </a:lnTo>
                <a:lnTo>
                  <a:pt x="234" y="2938"/>
                </a:lnTo>
                <a:lnTo>
                  <a:pt x="222" y="2962"/>
                </a:lnTo>
                <a:lnTo>
                  <a:pt x="206" y="2984"/>
                </a:lnTo>
                <a:lnTo>
                  <a:pt x="200" y="2990"/>
                </a:lnTo>
                <a:lnTo>
                  <a:pt x="194" y="3000"/>
                </a:lnTo>
                <a:lnTo>
                  <a:pt x="188" y="3014"/>
                </a:lnTo>
                <a:lnTo>
                  <a:pt x="184" y="3026"/>
                </a:lnTo>
                <a:lnTo>
                  <a:pt x="182" y="3038"/>
                </a:lnTo>
                <a:lnTo>
                  <a:pt x="182" y="3094"/>
                </a:lnTo>
                <a:lnTo>
                  <a:pt x="184" y="3104"/>
                </a:lnTo>
                <a:lnTo>
                  <a:pt x="190" y="3114"/>
                </a:lnTo>
                <a:lnTo>
                  <a:pt x="200" y="3120"/>
                </a:lnTo>
                <a:lnTo>
                  <a:pt x="210" y="3124"/>
                </a:lnTo>
                <a:lnTo>
                  <a:pt x="252" y="3128"/>
                </a:lnTo>
                <a:lnTo>
                  <a:pt x="264" y="3128"/>
                </a:lnTo>
                <a:lnTo>
                  <a:pt x="278" y="3126"/>
                </a:lnTo>
                <a:lnTo>
                  <a:pt x="290" y="3120"/>
                </a:lnTo>
                <a:lnTo>
                  <a:pt x="300" y="3114"/>
                </a:lnTo>
                <a:lnTo>
                  <a:pt x="314" y="3102"/>
                </a:lnTo>
                <a:lnTo>
                  <a:pt x="348" y="3072"/>
                </a:lnTo>
                <a:lnTo>
                  <a:pt x="360" y="3060"/>
                </a:lnTo>
                <a:lnTo>
                  <a:pt x="368" y="3048"/>
                </a:lnTo>
                <a:lnTo>
                  <a:pt x="372" y="3042"/>
                </a:lnTo>
                <a:lnTo>
                  <a:pt x="374" y="3034"/>
                </a:lnTo>
                <a:lnTo>
                  <a:pt x="376" y="3018"/>
                </a:lnTo>
                <a:lnTo>
                  <a:pt x="378" y="3000"/>
                </a:lnTo>
                <a:lnTo>
                  <a:pt x="384" y="2982"/>
                </a:lnTo>
                <a:lnTo>
                  <a:pt x="390" y="2968"/>
                </a:lnTo>
                <a:lnTo>
                  <a:pt x="394" y="2964"/>
                </a:lnTo>
                <a:lnTo>
                  <a:pt x="396" y="2964"/>
                </a:lnTo>
                <a:lnTo>
                  <a:pt x="406" y="2958"/>
                </a:lnTo>
                <a:lnTo>
                  <a:pt x="424" y="2946"/>
                </a:lnTo>
                <a:lnTo>
                  <a:pt x="424" y="2944"/>
                </a:lnTo>
                <a:lnTo>
                  <a:pt x="432" y="2936"/>
                </a:lnTo>
                <a:lnTo>
                  <a:pt x="440" y="2926"/>
                </a:lnTo>
                <a:lnTo>
                  <a:pt x="448" y="2914"/>
                </a:lnTo>
                <a:lnTo>
                  <a:pt x="452" y="2902"/>
                </a:lnTo>
                <a:lnTo>
                  <a:pt x="454" y="2892"/>
                </a:lnTo>
                <a:lnTo>
                  <a:pt x="452" y="2878"/>
                </a:lnTo>
                <a:lnTo>
                  <a:pt x="450" y="2866"/>
                </a:lnTo>
                <a:lnTo>
                  <a:pt x="446" y="2854"/>
                </a:lnTo>
                <a:lnTo>
                  <a:pt x="442" y="2844"/>
                </a:lnTo>
                <a:lnTo>
                  <a:pt x="438" y="2832"/>
                </a:lnTo>
                <a:lnTo>
                  <a:pt x="434" y="2818"/>
                </a:lnTo>
                <a:lnTo>
                  <a:pt x="432" y="2804"/>
                </a:lnTo>
                <a:lnTo>
                  <a:pt x="432" y="2792"/>
                </a:lnTo>
                <a:lnTo>
                  <a:pt x="432" y="2762"/>
                </a:lnTo>
                <a:lnTo>
                  <a:pt x="432" y="2708"/>
                </a:lnTo>
                <a:lnTo>
                  <a:pt x="432" y="2700"/>
                </a:lnTo>
                <a:lnTo>
                  <a:pt x="430" y="2674"/>
                </a:lnTo>
                <a:lnTo>
                  <a:pt x="424" y="2646"/>
                </a:lnTo>
                <a:lnTo>
                  <a:pt x="410" y="2592"/>
                </a:lnTo>
                <a:lnTo>
                  <a:pt x="404" y="2566"/>
                </a:lnTo>
                <a:lnTo>
                  <a:pt x="402" y="2538"/>
                </a:lnTo>
                <a:lnTo>
                  <a:pt x="402" y="2472"/>
                </a:lnTo>
                <a:lnTo>
                  <a:pt x="400" y="2418"/>
                </a:lnTo>
                <a:lnTo>
                  <a:pt x="392" y="2304"/>
                </a:lnTo>
                <a:lnTo>
                  <a:pt x="392" y="2276"/>
                </a:lnTo>
                <a:lnTo>
                  <a:pt x="396" y="2250"/>
                </a:lnTo>
                <a:lnTo>
                  <a:pt x="412" y="2160"/>
                </a:lnTo>
                <a:lnTo>
                  <a:pt x="416" y="2132"/>
                </a:lnTo>
                <a:lnTo>
                  <a:pt x="418" y="2104"/>
                </a:lnTo>
                <a:lnTo>
                  <a:pt x="418" y="2038"/>
                </a:lnTo>
                <a:lnTo>
                  <a:pt x="418" y="1984"/>
                </a:lnTo>
                <a:lnTo>
                  <a:pt x="418" y="1980"/>
                </a:lnTo>
                <a:lnTo>
                  <a:pt x="420" y="1956"/>
                </a:lnTo>
                <a:lnTo>
                  <a:pt x="422" y="1946"/>
                </a:lnTo>
                <a:lnTo>
                  <a:pt x="426" y="1938"/>
                </a:lnTo>
                <a:lnTo>
                  <a:pt x="428" y="1936"/>
                </a:lnTo>
                <a:lnTo>
                  <a:pt x="432" y="1934"/>
                </a:lnTo>
                <a:lnTo>
                  <a:pt x="436" y="1936"/>
                </a:lnTo>
                <a:lnTo>
                  <a:pt x="438" y="1938"/>
                </a:lnTo>
                <a:lnTo>
                  <a:pt x="446" y="1956"/>
                </a:lnTo>
                <a:lnTo>
                  <a:pt x="454" y="1978"/>
                </a:lnTo>
                <a:lnTo>
                  <a:pt x="492" y="2094"/>
                </a:lnTo>
                <a:lnTo>
                  <a:pt x="506" y="2144"/>
                </a:lnTo>
                <a:lnTo>
                  <a:pt x="512" y="2166"/>
                </a:lnTo>
                <a:lnTo>
                  <a:pt x="514" y="2186"/>
                </a:lnTo>
                <a:lnTo>
                  <a:pt x="514" y="2216"/>
                </a:lnTo>
                <a:lnTo>
                  <a:pt x="514" y="2256"/>
                </a:lnTo>
                <a:lnTo>
                  <a:pt x="514" y="2564"/>
                </a:lnTo>
                <a:lnTo>
                  <a:pt x="514" y="2618"/>
                </a:lnTo>
                <a:lnTo>
                  <a:pt x="514" y="2730"/>
                </a:lnTo>
                <a:lnTo>
                  <a:pt x="514" y="2758"/>
                </a:lnTo>
                <a:lnTo>
                  <a:pt x="518" y="2784"/>
                </a:lnTo>
                <a:lnTo>
                  <a:pt x="538" y="2924"/>
                </a:lnTo>
                <a:lnTo>
                  <a:pt x="546" y="2978"/>
                </a:lnTo>
                <a:lnTo>
                  <a:pt x="550" y="3010"/>
                </a:lnTo>
                <a:lnTo>
                  <a:pt x="556" y="3032"/>
                </a:lnTo>
                <a:lnTo>
                  <a:pt x="562" y="3048"/>
                </a:lnTo>
                <a:lnTo>
                  <a:pt x="578" y="3072"/>
                </a:lnTo>
                <a:lnTo>
                  <a:pt x="580" y="3076"/>
                </a:lnTo>
                <a:lnTo>
                  <a:pt x="580" y="3082"/>
                </a:lnTo>
                <a:lnTo>
                  <a:pt x="580" y="3086"/>
                </a:lnTo>
                <a:lnTo>
                  <a:pt x="578" y="3090"/>
                </a:lnTo>
                <a:lnTo>
                  <a:pt x="574" y="3094"/>
                </a:lnTo>
                <a:lnTo>
                  <a:pt x="572" y="3100"/>
                </a:lnTo>
                <a:lnTo>
                  <a:pt x="570" y="3114"/>
                </a:lnTo>
                <a:lnTo>
                  <a:pt x="570" y="3144"/>
                </a:lnTo>
                <a:lnTo>
                  <a:pt x="570" y="3168"/>
                </a:lnTo>
                <a:lnTo>
                  <a:pt x="572" y="3174"/>
                </a:lnTo>
                <a:lnTo>
                  <a:pt x="576" y="3182"/>
                </a:lnTo>
                <a:lnTo>
                  <a:pt x="588" y="3202"/>
                </a:lnTo>
                <a:lnTo>
                  <a:pt x="592" y="3206"/>
                </a:lnTo>
                <a:lnTo>
                  <a:pt x="600" y="3214"/>
                </a:lnTo>
                <a:lnTo>
                  <a:pt x="610" y="3222"/>
                </a:lnTo>
                <a:lnTo>
                  <a:pt x="618" y="3226"/>
                </a:lnTo>
                <a:lnTo>
                  <a:pt x="624" y="3228"/>
                </a:lnTo>
                <a:lnTo>
                  <a:pt x="630" y="3230"/>
                </a:lnTo>
                <a:lnTo>
                  <a:pt x="634" y="3236"/>
                </a:lnTo>
                <a:lnTo>
                  <a:pt x="638" y="3244"/>
                </a:lnTo>
                <a:lnTo>
                  <a:pt x="638" y="3256"/>
                </a:lnTo>
                <a:lnTo>
                  <a:pt x="638" y="3262"/>
                </a:lnTo>
                <a:lnTo>
                  <a:pt x="638" y="3308"/>
                </a:lnTo>
                <a:lnTo>
                  <a:pt x="640" y="3324"/>
                </a:lnTo>
                <a:lnTo>
                  <a:pt x="646" y="3338"/>
                </a:lnTo>
                <a:lnTo>
                  <a:pt x="666" y="3368"/>
                </a:lnTo>
                <a:lnTo>
                  <a:pt x="682" y="3386"/>
                </a:lnTo>
                <a:lnTo>
                  <a:pt x="702" y="3404"/>
                </a:lnTo>
                <a:lnTo>
                  <a:pt x="716" y="3416"/>
                </a:lnTo>
                <a:lnTo>
                  <a:pt x="742" y="3440"/>
                </a:lnTo>
                <a:lnTo>
                  <a:pt x="748" y="3442"/>
                </a:lnTo>
                <a:lnTo>
                  <a:pt x="756" y="3442"/>
                </a:lnTo>
                <a:lnTo>
                  <a:pt x="776" y="3442"/>
                </a:lnTo>
                <a:lnTo>
                  <a:pt x="848" y="3436"/>
                </a:lnTo>
                <a:lnTo>
                  <a:pt x="858" y="3434"/>
                </a:lnTo>
                <a:lnTo>
                  <a:pt x="868" y="3426"/>
                </a:lnTo>
                <a:lnTo>
                  <a:pt x="874" y="3418"/>
                </a:lnTo>
                <a:lnTo>
                  <a:pt x="876" y="3406"/>
                </a:lnTo>
                <a:lnTo>
                  <a:pt x="876" y="3354"/>
                </a:lnTo>
                <a:lnTo>
                  <a:pt x="874" y="3342"/>
                </a:lnTo>
                <a:lnTo>
                  <a:pt x="872" y="3328"/>
                </a:lnTo>
                <a:lnTo>
                  <a:pt x="866" y="3318"/>
                </a:lnTo>
                <a:lnTo>
                  <a:pt x="862" y="3308"/>
                </a:lnTo>
                <a:lnTo>
                  <a:pt x="848" y="3288"/>
                </a:lnTo>
                <a:lnTo>
                  <a:pt x="836" y="3264"/>
                </a:lnTo>
                <a:lnTo>
                  <a:pt x="802" y="3194"/>
                </a:lnTo>
                <a:lnTo>
                  <a:pt x="792" y="3170"/>
                </a:lnTo>
                <a:lnTo>
                  <a:pt x="784" y="3144"/>
                </a:lnTo>
                <a:lnTo>
                  <a:pt x="782" y="3134"/>
                </a:lnTo>
                <a:lnTo>
                  <a:pt x="782" y="3120"/>
                </a:lnTo>
                <a:lnTo>
                  <a:pt x="782" y="3106"/>
                </a:lnTo>
                <a:lnTo>
                  <a:pt x="782" y="3094"/>
                </a:lnTo>
                <a:lnTo>
                  <a:pt x="788" y="3064"/>
                </a:lnTo>
                <a:lnTo>
                  <a:pt x="790" y="3036"/>
                </a:lnTo>
                <a:lnTo>
                  <a:pt x="792" y="3010"/>
                </a:lnTo>
                <a:lnTo>
                  <a:pt x="792" y="2932"/>
                </a:lnTo>
                <a:lnTo>
                  <a:pt x="792" y="2904"/>
                </a:lnTo>
                <a:lnTo>
                  <a:pt x="796" y="2876"/>
                </a:lnTo>
                <a:lnTo>
                  <a:pt x="816" y="2750"/>
                </a:lnTo>
                <a:lnTo>
                  <a:pt x="818" y="2724"/>
                </a:lnTo>
                <a:lnTo>
                  <a:pt x="816" y="2696"/>
                </a:lnTo>
                <a:lnTo>
                  <a:pt x="796" y="2594"/>
                </a:lnTo>
                <a:lnTo>
                  <a:pt x="792" y="2566"/>
                </a:lnTo>
                <a:lnTo>
                  <a:pt x="792" y="2538"/>
                </a:lnTo>
                <a:lnTo>
                  <a:pt x="792" y="2462"/>
                </a:lnTo>
                <a:lnTo>
                  <a:pt x="790" y="2406"/>
                </a:lnTo>
                <a:lnTo>
                  <a:pt x="780" y="2280"/>
                </a:lnTo>
                <a:lnTo>
                  <a:pt x="780" y="2254"/>
                </a:lnTo>
                <a:lnTo>
                  <a:pt x="782" y="2226"/>
                </a:lnTo>
                <a:lnTo>
                  <a:pt x="788" y="2196"/>
                </a:lnTo>
                <a:lnTo>
                  <a:pt x="794" y="2142"/>
                </a:lnTo>
                <a:lnTo>
                  <a:pt x="800" y="2086"/>
                </a:lnTo>
                <a:lnTo>
                  <a:pt x="804" y="2060"/>
                </a:lnTo>
                <a:lnTo>
                  <a:pt x="804" y="2032"/>
                </a:lnTo>
                <a:lnTo>
                  <a:pt x="804" y="1894"/>
                </a:lnTo>
                <a:lnTo>
                  <a:pt x="804" y="1868"/>
                </a:lnTo>
                <a:lnTo>
                  <a:pt x="800" y="1840"/>
                </a:lnTo>
                <a:lnTo>
                  <a:pt x="794" y="1784"/>
                </a:lnTo>
                <a:lnTo>
                  <a:pt x="790" y="1758"/>
                </a:lnTo>
                <a:lnTo>
                  <a:pt x="782" y="1732"/>
                </a:lnTo>
                <a:lnTo>
                  <a:pt x="772" y="1700"/>
                </a:lnTo>
                <a:lnTo>
                  <a:pt x="764" y="1678"/>
                </a:lnTo>
                <a:lnTo>
                  <a:pt x="762" y="1662"/>
                </a:lnTo>
                <a:lnTo>
                  <a:pt x="764" y="1656"/>
                </a:lnTo>
                <a:lnTo>
                  <a:pt x="766" y="1650"/>
                </a:lnTo>
                <a:lnTo>
                  <a:pt x="772" y="1644"/>
                </a:lnTo>
                <a:lnTo>
                  <a:pt x="776" y="1638"/>
                </a:lnTo>
                <a:lnTo>
                  <a:pt x="784" y="1634"/>
                </a:lnTo>
                <a:lnTo>
                  <a:pt x="792" y="1630"/>
                </a:lnTo>
                <a:lnTo>
                  <a:pt x="800" y="1630"/>
                </a:lnTo>
                <a:lnTo>
                  <a:pt x="806" y="1632"/>
                </a:lnTo>
                <a:lnTo>
                  <a:pt x="812" y="1634"/>
                </a:lnTo>
                <a:lnTo>
                  <a:pt x="818" y="1634"/>
                </a:lnTo>
                <a:lnTo>
                  <a:pt x="822" y="1630"/>
                </a:lnTo>
                <a:lnTo>
                  <a:pt x="826" y="1626"/>
                </a:lnTo>
                <a:lnTo>
                  <a:pt x="836" y="1614"/>
                </a:lnTo>
                <a:lnTo>
                  <a:pt x="846" y="1602"/>
                </a:lnTo>
                <a:lnTo>
                  <a:pt x="852" y="1598"/>
                </a:lnTo>
                <a:lnTo>
                  <a:pt x="860" y="1600"/>
                </a:lnTo>
                <a:lnTo>
                  <a:pt x="868" y="1604"/>
                </a:lnTo>
                <a:lnTo>
                  <a:pt x="874" y="1612"/>
                </a:lnTo>
                <a:lnTo>
                  <a:pt x="902" y="1650"/>
                </a:lnTo>
                <a:lnTo>
                  <a:pt x="914" y="1666"/>
                </a:lnTo>
                <a:lnTo>
                  <a:pt x="920" y="1672"/>
                </a:lnTo>
                <a:lnTo>
                  <a:pt x="924" y="1674"/>
                </a:lnTo>
                <a:lnTo>
                  <a:pt x="926" y="1674"/>
                </a:lnTo>
                <a:lnTo>
                  <a:pt x="930" y="1678"/>
                </a:lnTo>
                <a:lnTo>
                  <a:pt x="936" y="1692"/>
                </a:lnTo>
                <a:lnTo>
                  <a:pt x="942" y="1712"/>
                </a:lnTo>
                <a:lnTo>
                  <a:pt x="944" y="1738"/>
                </a:lnTo>
                <a:lnTo>
                  <a:pt x="944" y="1744"/>
                </a:lnTo>
                <a:lnTo>
                  <a:pt x="944" y="1798"/>
                </a:lnTo>
                <a:lnTo>
                  <a:pt x="944" y="2068"/>
                </a:lnTo>
                <a:lnTo>
                  <a:pt x="940" y="2096"/>
                </a:lnTo>
                <a:lnTo>
                  <a:pt x="936" y="2122"/>
                </a:lnTo>
                <a:lnTo>
                  <a:pt x="926" y="2154"/>
                </a:lnTo>
                <a:lnTo>
                  <a:pt x="918" y="2180"/>
                </a:lnTo>
                <a:lnTo>
                  <a:pt x="912" y="2208"/>
                </a:lnTo>
                <a:lnTo>
                  <a:pt x="906" y="2238"/>
                </a:lnTo>
                <a:lnTo>
                  <a:pt x="902" y="2264"/>
                </a:lnTo>
                <a:lnTo>
                  <a:pt x="902" y="2292"/>
                </a:lnTo>
                <a:lnTo>
                  <a:pt x="902" y="2358"/>
                </a:lnTo>
                <a:lnTo>
                  <a:pt x="898" y="2386"/>
                </a:lnTo>
                <a:lnTo>
                  <a:pt x="892" y="2412"/>
                </a:lnTo>
                <a:lnTo>
                  <a:pt x="868" y="2480"/>
                </a:lnTo>
                <a:lnTo>
                  <a:pt x="862" y="2506"/>
                </a:lnTo>
                <a:lnTo>
                  <a:pt x="856" y="2534"/>
                </a:lnTo>
                <a:lnTo>
                  <a:pt x="850" y="2576"/>
                </a:lnTo>
                <a:lnTo>
                  <a:pt x="844" y="2630"/>
                </a:lnTo>
                <a:lnTo>
                  <a:pt x="836" y="2720"/>
                </a:lnTo>
                <a:lnTo>
                  <a:pt x="836" y="2732"/>
                </a:lnTo>
                <a:lnTo>
                  <a:pt x="838" y="2744"/>
                </a:lnTo>
                <a:lnTo>
                  <a:pt x="842" y="2756"/>
                </a:lnTo>
                <a:lnTo>
                  <a:pt x="846" y="2764"/>
                </a:lnTo>
                <a:lnTo>
                  <a:pt x="850" y="2774"/>
                </a:lnTo>
                <a:lnTo>
                  <a:pt x="852" y="2782"/>
                </a:lnTo>
                <a:lnTo>
                  <a:pt x="850" y="2792"/>
                </a:lnTo>
                <a:lnTo>
                  <a:pt x="846" y="2802"/>
                </a:lnTo>
                <a:lnTo>
                  <a:pt x="842" y="2810"/>
                </a:lnTo>
                <a:lnTo>
                  <a:pt x="842" y="2820"/>
                </a:lnTo>
                <a:lnTo>
                  <a:pt x="846" y="2830"/>
                </a:lnTo>
                <a:lnTo>
                  <a:pt x="852" y="2840"/>
                </a:lnTo>
                <a:lnTo>
                  <a:pt x="858" y="2846"/>
                </a:lnTo>
                <a:lnTo>
                  <a:pt x="864" y="2856"/>
                </a:lnTo>
                <a:lnTo>
                  <a:pt x="870" y="2870"/>
                </a:lnTo>
                <a:lnTo>
                  <a:pt x="874" y="2882"/>
                </a:lnTo>
                <a:lnTo>
                  <a:pt x="876" y="2894"/>
                </a:lnTo>
                <a:lnTo>
                  <a:pt x="876" y="3020"/>
                </a:lnTo>
                <a:lnTo>
                  <a:pt x="876" y="3054"/>
                </a:lnTo>
                <a:lnTo>
                  <a:pt x="878" y="3062"/>
                </a:lnTo>
                <a:lnTo>
                  <a:pt x="882" y="3072"/>
                </a:lnTo>
                <a:lnTo>
                  <a:pt x="892" y="3086"/>
                </a:lnTo>
                <a:lnTo>
                  <a:pt x="910" y="3102"/>
                </a:lnTo>
                <a:lnTo>
                  <a:pt x="920" y="3110"/>
                </a:lnTo>
                <a:lnTo>
                  <a:pt x="928" y="3116"/>
                </a:lnTo>
                <a:lnTo>
                  <a:pt x="936" y="3120"/>
                </a:lnTo>
                <a:lnTo>
                  <a:pt x="944" y="3120"/>
                </a:lnTo>
                <a:lnTo>
                  <a:pt x="978" y="3120"/>
                </a:lnTo>
                <a:lnTo>
                  <a:pt x="1014" y="3120"/>
                </a:lnTo>
                <a:lnTo>
                  <a:pt x="1028" y="3120"/>
                </a:lnTo>
                <a:lnTo>
                  <a:pt x="1040" y="3116"/>
                </a:lnTo>
                <a:lnTo>
                  <a:pt x="1046" y="3110"/>
                </a:lnTo>
                <a:lnTo>
                  <a:pt x="1052" y="3104"/>
                </a:lnTo>
                <a:lnTo>
                  <a:pt x="1058" y="3094"/>
                </a:lnTo>
                <a:lnTo>
                  <a:pt x="1062" y="3084"/>
                </a:lnTo>
                <a:lnTo>
                  <a:pt x="1068" y="3060"/>
                </a:lnTo>
                <a:lnTo>
                  <a:pt x="1070" y="3036"/>
                </a:lnTo>
                <a:lnTo>
                  <a:pt x="1068" y="3024"/>
                </a:lnTo>
                <a:lnTo>
                  <a:pt x="1066" y="3012"/>
                </a:lnTo>
                <a:lnTo>
                  <a:pt x="1062" y="2998"/>
                </a:lnTo>
                <a:lnTo>
                  <a:pt x="1058" y="2986"/>
                </a:lnTo>
                <a:lnTo>
                  <a:pt x="1052" y="2976"/>
                </a:lnTo>
                <a:lnTo>
                  <a:pt x="1028" y="2926"/>
                </a:lnTo>
                <a:lnTo>
                  <a:pt x="1024" y="2914"/>
                </a:lnTo>
                <a:lnTo>
                  <a:pt x="1020" y="2904"/>
                </a:lnTo>
                <a:lnTo>
                  <a:pt x="1020" y="2890"/>
                </a:lnTo>
                <a:lnTo>
                  <a:pt x="1022" y="2878"/>
                </a:lnTo>
                <a:lnTo>
                  <a:pt x="1028" y="2868"/>
                </a:lnTo>
                <a:lnTo>
                  <a:pt x="1038" y="2854"/>
                </a:lnTo>
                <a:lnTo>
                  <a:pt x="1044" y="2842"/>
                </a:lnTo>
                <a:lnTo>
                  <a:pt x="1050" y="2830"/>
                </a:lnTo>
                <a:lnTo>
                  <a:pt x="1052" y="2818"/>
                </a:lnTo>
                <a:lnTo>
                  <a:pt x="1054" y="2806"/>
                </a:lnTo>
                <a:lnTo>
                  <a:pt x="1054" y="2796"/>
                </a:lnTo>
                <a:lnTo>
                  <a:pt x="1058" y="2782"/>
                </a:lnTo>
                <a:lnTo>
                  <a:pt x="1062" y="2770"/>
                </a:lnTo>
                <a:lnTo>
                  <a:pt x="1066" y="2758"/>
                </a:lnTo>
                <a:lnTo>
                  <a:pt x="1084" y="2724"/>
                </a:lnTo>
                <a:lnTo>
                  <a:pt x="1094" y="2698"/>
                </a:lnTo>
                <a:lnTo>
                  <a:pt x="1102" y="2672"/>
                </a:lnTo>
                <a:lnTo>
                  <a:pt x="1144" y="2520"/>
                </a:lnTo>
                <a:lnTo>
                  <a:pt x="1156" y="2466"/>
                </a:lnTo>
                <a:lnTo>
                  <a:pt x="1188" y="2266"/>
                </a:lnTo>
                <a:lnTo>
                  <a:pt x="1200" y="2214"/>
                </a:lnTo>
                <a:lnTo>
                  <a:pt x="1228" y="2110"/>
                </a:lnTo>
                <a:lnTo>
                  <a:pt x="1240" y="2058"/>
                </a:lnTo>
                <a:lnTo>
                  <a:pt x="1256" y="1990"/>
                </a:lnTo>
                <a:lnTo>
                  <a:pt x="1258" y="1980"/>
                </a:lnTo>
                <a:lnTo>
                  <a:pt x="1262" y="1974"/>
                </a:lnTo>
                <a:lnTo>
                  <a:pt x="1266" y="1972"/>
                </a:lnTo>
                <a:lnTo>
                  <a:pt x="1268" y="1976"/>
                </a:lnTo>
                <a:lnTo>
                  <a:pt x="1272" y="1982"/>
                </a:lnTo>
                <a:lnTo>
                  <a:pt x="1274" y="1992"/>
                </a:lnTo>
                <a:lnTo>
                  <a:pt x="1276" y="2016"/>
                </a:lnTo>
                <a:lnTo>
                  <a:pt x="1276" y="2080"/>
                </a:lnTo>
                <a:lnTo>
                  <a:pt x="1278" y="2106"/>
                </a:lnTo>
                <a:lnTo>
                  <a:pt x="1282" y="2134"/>
                </a:lnTo>
                <a:lnTo>
                  <a:pt x="1284" y="2142"/>
                </a:lnTo>
                <a:lnTo>
                  <a:pt x="1286" y="2154"/>
                </a:lnTo>
                <a:lnTo>
                  <a:pt x="1286" y="2168"/>
                </a:lnTo>
                <a:lnTo>
                  <a:pt x="1282" y="2182"/>
                </a:lnTo>
                <a:lnTo>
                  <a:pt x="1278" y="2194"/>
                </a:lnTo>
                <a:lnTo>
                  <a:pt x="1274" y="2204"/>
                </a:lnTo>
                <a:lnTo>
                  <a:pt x="1268" y="2216"/>
                </a:lnTo>
                <a:lnTo>
                  <a:pt x="1264" y="2228"/>
                </a:lnTo>
                <a:lnTo>
                  <a:pt x="1262" y="2242"/>
                </a:lnTo>
                <a:lnTo>
                  <a:pt x="1262" y="2256"/>
                </a:lnTo>
                <a:lnTo>
                  <a:pt x="1262" y="2262"/>
                </a:lnTo>
                <a:lnTo>
                  <a:pt x="1262" y="2318"/>
                </a:lnTo>
                <a:lnTo>
                  <a:pt x="1262" y="2358"/>
                </a:lnTo>
                <a:lnTo>
                  <a:pt x="1258" y="2414"/>
                </a:lnTo>
                <a:lnTo>
                  <a:pt x="1252" y="2480"/>
                </a:lnTo>
                <a:lnTo>
                  <a:pt x="1246" y="2534"/>
                </a:lnTo>
                <a:lnTo>
                  <a:pt x="1238" y="2598"/>
                </a:lnTo>
                <a:lnTo>
                  <a:pt x="1234" y="2620"/>
                </a:lnTo>
                <a:lnTo>
                  <a:pt x="1228" y="2638"/>
                </a:lnTo>
                <a:lnTo>
                  <a:pt x="1222" y="2654"/>
                </a:lnTo>
                <a:lnTo>
                  <a:pt x="1214" y="2678"/>
                </a:lnTo>
                <a:lnTo>
                  <a:pt x="1212" y="2682"/>
                </a:lnTo>
                <a:lnTo>
                  <a:pt x="1212" y="2696"/>
                </a:lnTo>
                <a:lnTo>
                  <a:pt x="1212" y="2708"/>
                </a:lnTo>
                <a:lnTo>
                  <a:pt x="1216" y="2722"/>
                </a:lnTo>
                <a:lnTo>
                  <a:pt x="1220" y="2734"/>
                </a:lnTo>
                <a:lnTo>
                  <a:pt x="1226" y="2746"/>
                </a:lnTo>
                <a:lnTo>
                  <a:pt x="1230" y="2758"/>
                </a:lnTo>
                <a:lnTo>
                  <a:pt x="1234" y="2772"/>
                </a:lnTo>
                <a:lnTo>
                  <a:pt x="1234" y="2786"/>
                </a:lnTo>
                <a:lnTo>
                  <a:pt x="1234" y="2816"/>
                </a:lnTo>
                <a:lnTo>
                  <a:pt x="1236" y="2826"/>
                </a:lnTo>
                <a:lnTo>
                  <a:pt x="1242" y="2838"/>
                </a:lnTo>
                <a:lnTo>
                  <a:pt x="1250" y="2848"/>
                </a:lnTo>
                <a:lnTo>
                  <a:pt x="1260" y="2854"/>
                </a:lnTo>
                <a:lnTo>
                  <a:pt x="1266" y="2856"/>
                </a:lnTo>
                <a:lnTo>
                  <a:pt x="1284" y="2864"/>
                </a:lnTo>
                <a:lnTo>
                  <a:pt x="1296" y="2868"/>
                </a:lnTo>
                <a:lnTo>
                  <a:pt x="1300" y="2870"/>
                </a:lnTo>
                <a:lnTo>
                  <a:pt x="1306" y="2874"/>
                </a:lnTo>
                <a:lnTo>
                  <a:pt x="1318" y="2890"/>
                </a:lnTo>
                <a:lnTo>
                  <a:pt x="1330" y="2904"/>
                </a:lnTo>
                <a:lnTo>
                  <a:pt x="1344" y="2924"/>
                </a:lnTo>
                <a:lnTo>
                  <a:pt x="1360" y="2940"/>
                </a:lnTo>
                <a:lnTo>
                  <a:pt x="1374" y="2950"/>
                </a:lnTo>
                <a:lnTo>
                  <a:pt x="1388" y="2958"/>
                </a:lnTo>
                <a:lnTo>
                  <a:pt x="1414" y="2970"/>
                </a:lnTo>
                <a:lnTo>
                  <a:pt x="1456" y="2982"/>
                </a:lnTo>
                <a:lnTo>
                  <a:pt x="1458" y="2982"/>
                </a:lnTo>
                <a:lnTo>
                  <a:pt x="1470" y="2984"/>
                </a:lnTo>
                <a:lnTo>
                  <a:pt x="1484" y="2984"/>
                </a:lnTo>
                <a:lnTo>
                  <a:pt x="1498" y="2982"/>
                </a:lnTo>
                <a:lnTo>
                  <a:pt x="1510" y="2980"/>
                </a:lnTo>
                <a:lnTo>
                  <a:pt x="1526" y="2972"/>
                </a:lnTo>
                <a:lnTo>
                  <a:pt x="1538" y="2968"/>
                </a:lnTo>
                <a:lnTo>
                  <a:pt x="1548" y="2960"/>
                </a:lnTo>
                <a:lnTo>
                  <a:pt x="1556" y="2952"/>
                </a:lnTo>
                <a:lnTo>
                  <a:pt x="1560" y="2946"/>
                </a:lnTo>
                <a:lnTo>
                  <a:pt x="1562" y="2936"/>
                </a:lnTo>
                <a:lnTo>
                  <a:pt x="1560" y="2926"/>
                </a:lnTo>
                <a:lnTo>
                  <a:pt x="1556" y="2918"/>
                </a:lnTo>
                <a:lnTo>
                  <a:pt x="1548" y="2908"/>
                </a:lnTo>
                <a:lnTo>
                  <a:pt x="1534" y="2896"/>
                </a:lnTo>
                <a:lnTo>
                  <a:pt x="1494" y="2860"/>
                </a:lnTo>
                <a:lnTo>
                  <a:pt x="1474" y="2840"/>
                </a:lnTo>
                <a:lnTo>
                  <a:pt x="1458" y="2818"/>
                </a:lnTo>
                <a:lnTo>
                  <a:pt x="1442" y="2796"/>
                </a:lnTo>
                <a:lnTo>
                  <a:pt x="1438" y="2784"/>
                </a:lnTo>
                <a:lnTo>
                  <a:pt x="1434" y="2770"/>
                </a:lnTo>
                <a:lnTo>
                  <a:pt x="1430" y="2756"/>
                </a:lnTo>
                <a:lnTo>
                  <a:pt x="1430" y="2744"/>
                </a:lnTo>
                <a:lnTo>
                  <a:pt x="1430" y="2738"/>
                </a:lnTo>
                <a:lnTo>
                  <a:pt x="1432" y="2726"/>
                </a:lnTo>
                <a:lnTo>
                  <a:pt x="1436" y="2714"/>
                </a:lnTo>
                <a:lnTo>
                  <a:pt x="1442" y="2704"/>
                </a:lnTo>
                <a:lnTo>
                  <a:pt x="1450" y="2698"/>
                </a:lnTo>
                <a:lnTo>
                  <a:pt x="1458" y="2692"/>
                </a:lnTo>
                <a:lnTo>
                  <a:pt x="1466" y="2684"/>
                </a:lnTo>
                <a:lnTo>
                  <a:pt x="1470" y="2676"/>
                </a:lnTo>
                <a:lnTo>
                  <a:pt x="1472" y="2668"/>
                </a:lnTo>
                <a:lnTo>
                  <a:pt x="1474" y="2624"/>
                </a:lnTo>
                <a:lnTo>
                  <a:pt x="1480" y="2568"/>
                </a:lnTo>
                <a:lnTo>
                  <a:pt x="1486" y="2542"/>
                </a:lnTo>
                <a:lnTo>
                  <a:pt x="1492" y="2514"/>
                </a:lnTo>
                <a:lnTo>
                  <a:pt x="1506" y="2472"/>
                </a:lnTo>
                <a:lnTo>
                  <a:pt x="1512" y="2444"/>
                </a:lnTo>
                <a:lnTo>
                  <a:pt x="1516" y="2418"/>
                </a:lnTo>
                <a:lnTo>
                  <a:pt x="1524" y="2328"/>
                </a:lnTo>
                <a:lnTo>
                  <a:pt x="1528" y="2302"/>
                </a:lnTo>
                <a:lnTo>
                  <a:pt x="1536" y="2274"/>
                </a:lnTo>
                <a:lnTo>
                  <a:pt x="1572" y="2158"/>
                </a:lnTo>
                <a:lnTo>
                  <a:pt x="1588" y="2106"/>
                </a:lnTo>
                <a:lnTo>
                  <a:pt x="1616" y="1978"/>
                </a:lnTo>
                <a:lnTo>
                  <a:pt x="1630" y="1924"/>
                </a:lnTo>
                <a:lnTo>
                  <a:pt x="1660" y="1810"/>
                </a:lnTo>
                <a:lnTo>
                  <a:pt x="1664" y="1784"/>
                </a:lnTo>
                <a:lnTo>
                  <a:pt x="1666" y="1758"/>
                </a:lnTo>
                <a:lnTo>
                  <a:pt x="1668" y="1748"/>
                </a:lnTo>
                <a:lnTo>
                  <a:pt x="1672" y="1736"/>
                </a:lnTo>
                <a:lnTo>
                  <a:pt x="1678" y="1724"/>
                </a:lnTo>
                <a:lnTo>
                  <a:pt x="1684" y="1716"/>
                </a:lnTo>
                <a:lnTo>
                  <a:pt x="1728" y="1670"/>
                </a:lnTo>
                <a:lnTo>
                  <a:pt x="1734" y="1660"/>
                </a:lnTo>
                <a:lnTo>
                  <a:pt x="1740" y="1648"/>
                </a:lnTo>
                <a:lnTo>
                  <a:pt x="1744" y="1636"/>
                </a:lnTo>
                <a:lnTo>
                  <a:pt x="1746" y="1624"/>
                </a:lnTo>
                <a:lnTo>
                  <a:pt x="1746" y="1582"/>
                </a:lnTo>
                <a:lnTo>
                  <a:pt x="1746" y="1528"/>
                </a:lnTo>
                <a:lnTo>
                  <a:pt x="1746" y="1446"/>
                </a:lnTo>
                <a:close/>
                <a:moveTo>
                  <a:pt x="190" y="614"/>
                </a:moveTo>
                <a:lnTo>
                  <a:pt x="190" y="614"/>
                </a:lnTo>
                <a:lnTo>
                  <a:pt x="186" y="614"/>
                </a:lnTo>
                <a:lnTo>
                  <a:pt x="190" y="614"/>
                </a:lnTo>
                <a:lnTo>
                  <a:pt x="192" y="614"/>
                </a:lnTo>
                <a:lnTo>
                  <a:pt x="190" y="614"/>
                </a:lnTo>
                <a:close/>
              </a:path>
            </a:pathLst>
          </a:custGeom>
          <a:solidFill>
            <a:schemeClr val="tx1"/>
          </a:solidFill>
          <a:ln w="9525">
            <a:noFill/>
            <a:round/>
            <a:headEnd/>
            <a:tailEnd/>
          </a:ln>
        </p:spPr>
        <p:txBody>
          <a:bodyPr/>
          <a:lstStyle/>
          <a:p>
            <a:endParaRPr lang="en-US" dirty="0"/>
          </a:p>
        </p:txBody>
      </p:sp>
      <p:sp>
        <p:nvSpPr>
          <p:cNvPr id="96" name="Rounded Rectangular Callout 95"/>
          <p:cNvSpPr/>
          <p:nvPr/>
        </p:nvSpPr>
        <p:spPr>
          <a:xfrm>
            <a:off x="6990702" y="1872830"/>
            <a:ext cx="1575882" cy="726478"/>
          </a:xfrm>
          <a:prstGeom prst="wedgeRoundRectCallout">
            <a:avLst>
              <a:gd name="adj1" fmla="val -18224"/>
              <a:gd name="adj2" fmla="val 79672"/>
              <a:gd name="adj3" fmla="val 16667"/>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050" dirty="0" smtClean="0">
                <a:solidFill>
                  <a:srgbClr val="000000"/>
                </a:solidFill>
                <a:latin typeface="Calibri" pitchFamily="34" charset="0"/>
                <a:cs typeface="Arial Unicode MS" pitchFamily="34" charset="-128"/>
              </a:rPr>
              <a:t>Our customers are affected when we cannot identify key factors in our transactions.</a:t>
            </a:r>
            <a:endParaRPr lang="en-US" sz="1050" dirty="0">
              <a:solidFill>
                <a:srgbClr val="000000"/>
              </a:solidFill>
              <a:latin typeface="Calibri" pitchFamily="34" charset="0"/>
              <a:cs typeface="Arial Unicode MS" pitchFamily="34" charset="-128"/>
            </a:endParaRPr>
          </a:p>
        </p:txBody>
      </p:sp>
      <p:sp>
        <p:nvSpPr>
          <p:cNvPr id="97" name="Rounded Rectangular Callout 96"/>
          <p:cNvSpPr/>
          <p:nvPr/>
        </p:nvSpPr>
        <p:spPr>
          <a:xfrm>
            <a:off x="2393626" y="1924141"/>
            <a:ext cx="1958975" cy="623854"/>
          </a:xfrm>
          <a:prstGeom prst="wedgeRoundRectCallout">
            <a:avLst>
              <a:gd name="adj1" fmla="val 36268"/>
              <a:gd name="adj2" fmla="val 89321"/>
              <a:gd name="adj3" fmla="val 16667"/>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smtClean="0">
                <a:solidFill>
                  <a:schemeClr val="tx1"/>
                </a:solidFill>
                <a:latin typeface="Calibri" pitchFamily="34" charset="0"/>
              </a:rPr>
              <a:t>Where are the metrics that can help me identify important performance drivers?</a:t>
            </a:r>
            <a:endParaRPr lang="en-US" sz="1050" dirty="0">
              <a:solidFill>
                <a:schemeClr val="tx1"/>
              </a:solidFill>
              <a:latin typeface="Calibri" pitchFamily="34" charset="0"/>
            </a:endParaRPr>
          </a:p>
        </p:txBody>
      </p:sp>
      <p:sp>
        <p:nvSpPr>
          <p:cNvPr id="98" name="Rounded Rectangular Callout 97"/>
          <p:cNvSpPr/>
          <p:nvPr/>
        </p:nvSpPr>
        <p:spPr>
          <a:xfrm>
            <a:off x="80647" y="1213081"/>
            <a:ext cx="1919090" cy="813082"/>
          </a:xfrm>
          <a:prstGeom prst="wedgeRoundRectCallout">
            <a:avLst>
              <a:gd name="adj1" fmla="val 85623"/>
              <a:gd name="adj2" fmla="val 159412"/>
              <a:gd name="adj3" fmla="val 16667"/>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smtClean="0">
                <a:solidFill>
                  <a:schemeClr val="tx1"/>
                </a:solidFill>
                <a:latin typeface="Calibri" pitchFamily="34" charset="0"/>
              </a:rPr>
              <a:t>How do we capture relevant information about root cause? We need timely notifications and resolution!</a:t>
            </a:r>
            <a:endParaRPr lang="en-US" sz="1050" b="1" dirty="0">
              <a:solidFill>
                <a:schemeClr val="tx1"/>
              </a:solidFill>
              <a:latin typeface="Calibri" pitchFamily="34" charset="0"/>
            </a:endParaRPr>
          </a:p>
        </p:txBody>
      </p:sp>
      <p:sp>
        <p:nvSpPr>
          <p:cNvPr id="127" name="Rounded Rectangular Callout 126"/>
          <p:cNvSpPr/>
          <p:nvPr/>
        </p:nvSpPr>
        <p:spPr>
          <a:xfrm>
            <a:off x="7696199" y="1122787"/>
            <a:ext cx="1447801" cy="577850"/>
          </a:xfrm>
          <a:prstGeom prst="wedgeRoundRectCallout">
            <a:avLst>
              <a:gd name="adj1" fmla="val 21241"/>
              <a:gd name="adj2" fmla="val 182677"/>
              <a:gd name="adj3" fmla="val 16667"/>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smtClean="0">
                <a:solidFill>
                  <a:schemeClr val="tx1"/>
                </a:solidFill>
                <a:latin typeface="Calibri" pitchFamily="34" charset="0"/>
              </a:rPr>
              <a:t>Simplify this for us!</a:t>
            </a:r>
            <a:endParaRPr lang="en-US" sz="1050" dirty="0">
              <a:solidFill>
                <a:schemeClr val="tx1"/>
              </a:solidFill>
              <a:latin typeface="Calibri" pitchFamily="34" charset="0"/>
            </a:endParaRPr>
          </a:p>
        </p:txBody>
      </p:sp>
      <p:sp>
        <p:nvSpPr>
          <p:cNvPr id="129" name="Freeform 52"/>
          <p:cNvSpPr>
            <a:spLocks noEditPoints="1"/>
          </p:cNvSpPr>
          <p:nvPr/>
        </p:nvSpPr>
        <p:spPr bwMode="auto">
          <a:xfrm flipH="1">
            <a:off x="6800431" y="2879727"/>
            <a:ext cx="1333500" cy="3756025"/>
          </a:xfrm>
          <a:custGeom>
            <a:avLst/>
            <a:gdLst>
              <a:gd name="T0" fmla="*/ 2147483647 w 518"/>
              <a:gd name="T1" fmla="*/ 2147483647 h 1459"/>
              <a:gd name="T2" fmla="*/ 2147483647 w 518"/>
              <a:gd name="T3" fmla="*/ 2147483647 h 1459"/>
              <a:gd name="T4" fmla="*/ 2147483647 w 518"/>
              <a:gd name="T5" fmla="*/ 2147483647 h 1459"/>
              <a:gd name="T6" fmla="*/ 2147483647 w 518"/>
              <a:gd name="T7" fmla="*/ 2147483647 h 1459"/>
              <a:gd name="T8" fmla="*/ 2147483647 w 518"/>
              <a:gd name="T9" fmla="*/ 2147483647 h 1459"/>
              <a:gd name="T10" fmla="*/ 2147483647 w 518"/>
              <a:gd name="T11" fmla="*/ 2147483647 h 1459"/>
              <a:gd name="T12" fmla="*/ 2147483647 w 518"/>
              <a:gd name="T13" fmla="*/ 2147483647 h 1459"/>
              <a:gd name="T14" fmla="*/ 2147483647 w 518"/>
              <a:gd name="T15" fmla="*/ 2147483647 h 1459"/>
              <a:gd name="T16" fmla="*/ 2147483647 w 518"/>
              <a:gd name="T17" fmla="*/ 2147483647 h 1459"/>
              <a:gd name="T18" fmla="*/ 2147483647 w 518"/>
              <a:gd name="T19" fmla="*/ 2147483647 h 1459"/>
              <a:gd name="T20" fmla="*/ 2147483647 w 518"/>
              <a:gd name="T21" fmla="*/ 2147483647 h 1459"/>
              <a:gd name="T22" fmla="*/ 2147483647 w 518"/>
              <a:gd name="T23" fmla="*/ 2147483647 h 1459"/>
              <a:gd name="T24" fmla="*/ 2147483647 w 518"/>
              <a:gd name="T25" fmla="*/ 2147483647 h 1459"/>
              <a:gd name="T26" fmla="*/ 2147483647 w 518"/>
              <a:gd name="T27" fmla="*/ 2147483647 h 1459"/>
              <a:gd name="T28" fmla="*/ 2147483647 w 518"/>
              <a:gd name="T29" fmla="*/ 2147483647 h 1459"/>
              <a:gd name="T30" fmla="*/ 2147483647 w 518"/>
              <a:gd name="T31" fmla="*/ 2147483647 h 1459"/>
              <a:gd name="T32" fmla="*/ 2147483647 w 518"/>
              <a:gd name="T33" fmla="*/ 2147483647 h 1459"/>
              <a:gd name="T34" fmla="*/ 2147483647 w 518"/>
              <a:gd name="T35" fmla="*/ 2147483647 h 1459"/>
              <a:gd name="T36" fmla="*/ 2147483647 w 518"/>
              <a:gd name="T37" fmla="*/ 2147483647 h 1459"/>
              <a:gd name="T38" fmla="*/ 2147483647 w 518"/>
              <a:gd name="T39" fmla="*/ 2147483647 h 1459"/>
              <a:gd name="T40" fmla="*/ 2147483647 w 518"/>
              <a:gd name="T41" fmla="*/ 2147483647 h 1459"/>
              <a:gd name="T42" fmla="*/ 2147483647 w 518"/>
              <a:gd name="T43" fmla="*/ 2147483647 h 1459"/>
              <a:gd name="T44" fmla="*/ 2147483647 w 518"/>
              <a:gd name="T45" fmla="*/ 2147483647 h 1459"/>
              <a:gd name="T46" fmla="*/ 2147483647 w 518"/>
              <a:gd name="T47" fmla="*/ 2147483647 h 1459"/>
              <a:gd name="T48" fmla="*/ 2147483647 w 518"/>
              <a:gd name="T49" fmla="*/ 2147483647 h 1459"/>
              <a:gd name="T50" fmla="*/ 2147483647 w 518"/>
              <a:gd name="T51" fmla="*/ 2147483647 h 1459"/>
              <a:gd name="T52" fmla="*/ 2147483647 w 518"/>
              <a:gd name="T53" fmla="*/ 2147483647 h 1459"/>
              <a:gd name="T54" fmla="*/ 2147483647 w 518"/>
              <a:gd name="T55" fmla="*/ 2147483647 h 1459"/>
              <a:gd name="T56" fmla="*/ 2147483647 w 518"/>
              <a:gd name="T57" fmla="*/ 2147483647 h 1459"/>
              <a:gd name="T58" fmla="*/ 2147483647 w 518"/>
              <a:gd name="T59" fmla="*/ 2147483647 h 1459"/>
              <a:gd name="T60" fmla="*/ 2147483647 w 518"/>
              <a:gd name="T61" fmla="*/ 2147483647 h 1459"/>
              <a:gd name="T62" fmla="*/ 2147483647 w 518"/>
              <a:gd name="T63" fmla="*/ 2147483647 h 1459"/>
              <a:gd name="T64" fmla="*/ 2147483647 w 518"/>
              <a:gd name="T65" fmla="*/ 2147483647 h 1459"/>
              <a:gd name="T66" fmla="*/ 2147483647 w 518"/>
              <a:gd name="T67" fmla="*/ 2147483647 h 1459"/>
              <a:gd name="T68" fmla="*/ 2147483647 w 518"/>
              <a:gd name="T69" fmla="*/ 2147483647 h 1459"/>
              <a:gd name="T70" fmla="*/ 2147483647 w 518"/>
              <a:gd name="T71" fmla="*/ 2147483647 h 1459"/>
              <a:gd name="T72" fmla="*/ 2147483647 w 518"/>
              <a:gd name="T73" fmla="*/ 2147483647 h 1459"/>
              <a:gd name="T74" fmla="*/ 2147483647 w 518"/>
              <a:gd name="T75" fmla="*/ 2147483647 h 1459"/>
              <a:gd name="T76" fmla="*/ 2147483647 w 518"/>
              <a:gd name="T77" fmla="*/ 2147483647 h 1459"/>
              <a:gd name="T78" fmla="*/ 2147483647 w 518"/>
              <a:gd name="T79" fmla="*/ 2147483647 h 1459"/>
              <a:gd name="T80" fmla="*/ 2147483647 w 518"/>
              <a:gd name="T81" fmla="*/ 2147483647 h 1459"/>
              <a:gd name="T82" fmla="*/ 2147483647 w 518"/>
              <a:gd name="T83" fmla="*/ 2147483647 h 1459"/>
              <a:gd name="T84" fmla="*/ 2147483647 w 518"/>
              <a:gd name="T85" fmla="*/ 2147483647 h 1459"/>
              <a:gd name="T86" fmla="*/ 2147483647 w 518"/>
              <a:gd name="T87" fmla="*/ 2147483647 h 1459"/>
              <a:gd name="T88" fmla="*/ 2147483647 w 518"/>
              <a:gd name="T89" fmla="*/ 2147483647 h 1459"/>
              <a:gd name="T90" fmla="*/ 2147483647 w 518"/>
              <a:gd name="T91" fmla="*/ 2147483647 h 1459"/>
              <a:gd name="T92" fmla="*/ 2147483647 w 518"/>
              <a:gd name="T93" fmla="*/ 2147483647 h 1459"/>
              <a:gd name="T94" fmla="*/ 2147483647 w 518"/>
              <a:gd name="T95" fmla="*/ 2147483647 h 1459"/>
              <a:gd name="T96" fmla="*/ 2147483647 w 518"/>
              <a:gd name="T97" fmla="*/ 2147483647 h 1459"/>
              <a:gd name="T98" fmla="*/ 2147483647 w 518"/>
              <a:gd name="T99" fmla="*/ 2147483647 h 1459"/>
              <a:gd name="T100" fmla="*/ 2147483647 w 518"/>
              <a:gd name="T101" fmla="*/ 2147483647 h 1459"/>
              <a:gd name="T102" fmla="*/ 2147483647 w 518"/>
              <a:gd name="T103" fmla="*/ 2147483647 h 1459"/>
              <a:gd name="T104" fmla="*/ 2147483647 w 518"/>
              <a:gd name="T105" fmla="*/ 2147483647 h 1459"/>
              <a:gd name="T106" fmla="*/ 2147483647 w 518"/>
              <a:gd name="T107" fmla="*/ 2147483647 h 1459"/>
              <a:gd name="T108" fmla="*/ 2147483647 w 518"/>
              <a:gd name="T109" fmla="*/ 2147483647 h 1459"/>
              <a:gd name="T110" fmla="*/ 2147483647 w 518"/>
              <a:gd name="T111" fmla="*/ 2147483647 h 1459"/>
              <a:gd name="T112" fmla="*/ 2147483647 w 518"/>
              <a:gd name="T113" fmla="*/ 2147483647 h 1459"/>
              <a:gd name="T114" fmla="*/ 2147483647 w 518"/>
              <a:gd name="T115" fmla="*/ 2147483647 h 1459"/>
              <a:gd name="T116" fmla="*/ 2147483647 w 518"/>
              <a:gd name="T117" fmla="*/ 2147483647 h 14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8"/>
              <a:gd name="T178" fmla="*/ 0 h 1459"/>
              <a:gd name="T179" fmla="*/ 518 w 518"/>
              <a:gd name="T180" fmla="*/ 1459 h 14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8" h="1459">
                <a:moveTo>
                  <a:pt x="216" y="5"/>
                </a:moveTo>
                <a:lnTo>
                  <a:pt x="216" y="5"/>
                </a:lnTo>
                <a:close/>
                <a:moveTo>
                  <a:pt x="439" y="323"/>
                </a:moveTo>
                <a:lnTo>
                  <a:pt x="439" y="323"/>
                </a:lnTo>
                <a:lnTo>
                  <a:pt x="441" y="332"/>
                </a:lnTo>
                <a:lnTo>
                  <a:pt x="439" y="323"/>
                </a:lnTo>
                <a:close/>
                <a:moveTo>
                  <a:pt x="439" y="322"/>
                </a:moveTo>
                <a:lnTo>
                  <a:pt x="439" y="322"/>
                </a:lnTo>
                <a:close/>
                <a:moveTo>
                  <a:pt x="439" y="323"/>
                </a:moveTo>
                <a:lnTo>
                  <a:pt x="439" y="323"/>
                </a:lnTo>
                <a:lnTo>
                  <a:pt x="439" y="322"/>
                </a:lnTo>
                <a:lnTo>
                  <a:pt x="439" y="323"/>
                </a:lnTo>
                <a:close/>
                <a:moveTo>
                  <a:pt x="503" y="1415"/>
                </a:moveTo>
                <a:lnTo>
                  <a:pt x="503" y="1415"/>
                </a:lnTo>
                <a:lnTo>
                  <a:pt x="495" y="1422"/>
                </a:lnTo>
                <a:lnTo>
                  <a:pt x="486" y="1427"/>
                </a:lnTo>
                <a:lnTo>
                  <a:pt x="466" y="1437"/>
                </a:lnTo>
                <a:lnTo>
                  <a:pt x="446" y="1444"/>
                </a:lnTo>
                <a:lnTo>
                  <a:pt x="428" y="1451"/>
                </a:lnTo>
                <a:lnTo>
                  <a:pt x="406" y="1456"/>
                </a:lnTo>
                <a:lnTo>
                  <a:pt x="396" y="1459"/>
                </a:lnTo>
                <a:lnTo>
                  <a:pt x="384" y="1459"/>
                </a:lnTo>
                <a:lnTo>
                  <a:pt x="374" y="1459"/>
                </a:lnTo>
                <a:lnTo>
                  <a:pt x="364" y="1457"/>
                </a:lnTo>
                <a:lnTo>
                  <a:pt x="354" y="1452"/>
                </a:lnTo>
                <a:lnTo>
                  <a:pt x="350" y="1449"/>
                </a:lnTo>
                <a:lnTo>
                  <a:pt x="347" y="1446"/>
                </a:lnTo>
                <a:lnTo>
                  <a:pt x="347" y="1441"/>
                </a:lnTo>
                <a:lnTo>
                  <a:pt x="349" y="1437"/>
                </a:lnTo>
                <a:lnTo>
                  <a:pt x="349" y="1432"/>
                </a:lnTo>
                <a:lnTo>
                  <a:pt x="349" y="1430"/>
                </a:lnTo>
                <a:lnTo>
                  <a:pt x="347" y="1429"/>
                </a:lnTo>
                <a:lnTo>
                  <a:pt x="344" y="1425"/>
                </a:lnTo>
                <a:lnTo>
                  <a:pt x="342" y="1422"/>
                </a:lnTo>
                <a:lnTo>
                  <a:pt x="339" y="1412"/>
                </a:lnTo>
                <a:lnTo>
                  <a:pt x="332" y="1392"/>
                </a:lnTo>
                <a:lnTo>
                  <a:pt x="332" y="1387"/>
                </a:lnTo>
                <a:lnTo>
                  <a:pt x="332" y="1384"/>
                </a:lnTo>
                <a:lnTo>
                  <a:pt x="335" y="1372"/>
                </a:lnTo>
                <a:lnTo>
                  <a:pt x="344" y="1352"/>
                </a:lnTo>
                <a:lnTo>
                  <a:pt x="345" y="1347"/>
                </a:lnTo>
                <a:lnTo>
                  <a:pt x="345" y="1345"/>
                </a:lnTo>
                <a:lnTo>
                  <a:pt x="345" y="1343"/>
                </a:lnTo>
                <a:lnTo>
                  <a:pt x="344" y="1338"/>
                </a:lnTo>
                <a:lnTo>
                  <a:pt x="344" y="1333"/>
                </a:lnTo>
                <a:lnTo>
                  <a:pt x="342" y="1318"/>
                </a:lnTo>
                <a:lnTo>
                  <a:pt x="344" y="1301"/>
                </a:lnTo>
                <a:lnTo>
                  <a:pt x="344" y="1238"/>
                </a:lnTo>
                <a:lnTo>
                  <a:pt x="344" y="1219"/>
                </a:lnTo>
                <a:lnTo>
                  <a:pt x="344" y="1202"/>
                </a:lnTo>
                <a:lnTo>
                  <a:pt x="347" y="1157"/>
                </a:lnTo>
                <a:lnTo>
                  <a:pt x="345" y="1137"/>
                </a:lnTo>
                <a:lnTo>
                  <a:pt x="345" y="1125"/>
                </a:lnTo>
                <a:lnTo>
                  <a:pt x="342" y="1117"/>
                </a:lnTo>
                <a:lnTo>
                  <a:pt x="340" y="1105"/>
                </a:lnTo>
                <a:lnTo>
                  <a:pt x="340" y="1095"/>
                </a:lnTo>
                <a:lnTo>
                  <a:pt x="342" y="1075"/>
                </a:lnTo>
                <a:lnTo>
                  <a:pt x="342" y="1070"/>
                </a:lnTo>
                <a:lnTo>
                  <a:pt x="342" y="1065"/>
                </a:lnTo>
                <a:lnTo>
                  <a:pt x="340" y="1060"/>
                </a:lnTo>
                <a:lnTo>
                  <a:pt x="340" y="1055"/>
                </a:lnTo>
                <a:lnTo>
                  <a:pt x="339" y="1033"/>
                </a:lnTo>
                <a:lnTo>
                  <a:pt x="337" y="1031"/>
                </a:lnTo>
                <a:lnTo>
                  <a:pt x="334" y="1028"/>
                </a:lnTo>
                <a:lnTo>
                  <a:pt x="330" y="1018"/>
                </a:lnTo>
                <a:lnTo>
                  <a:pt x="329" y="1006"/>
                </a:lnTo>
                <a:lnTo>
                  <a:pt x="327" y="996"/>
                </a:lnTo>
                <a:lnTo>
                  <a:pt x="327" y="991"/>
                </a:lnTo>
                <a:lnTo>
                  <a:pt x="325" y="988"/>
                </a:lnTo>
                <a:lnTo>
                  <a:pt x="324" y="983"/>
                </a:lnTo>
                <a:lnTo>
                  <a:pt x="322" y="978"/>
                </a:lnTo>
                <a:lnTo>
                  <a:pt x="318" y="967"/>
                </a:lnTo>
                <a:lnTo>
                  <a:pt x="318" y="957"/>
                </a:lnTo>
                <a:lnTo>
                  <a:pt x="315" y="944"/>
                </a:lnTo>
                <a:lnTo>
                  <a:pt x="315" y="937"/>
                </a:lnTo>
                <a:lnTo>
                  <a:pt x="310" y="932"/>
                </a:lnTo>
                <a:lnTo>
                  <a:pt x="303" y="921"/>
                </a:lnTo>
                <a:lnTo>
                  <a:pt x="297" y="909"/>
                </a:lnTo>
                <a:lnTo>
                  <a:pt x="283" y="885"/>
                </a:lnTo>
                <a:lnTo>
                  <a:pt x="277" y="870"/>
                </a:lnTo>
                <a:lnTo>
                  <a:pt x="273" y="865"/>
                </a:lnTo>
                <a:lnTo>
                  <a:pt x="270" y="862"/>
                </a:lnTo>
                <a:lnTo>
                  <a:pt x="271" y="872"/>
                </a:lnTo>
                <a:lnTo>
                  <a:pt x="270" y="884"/>
                </a:lnTo>
                <a:lnTo>
                  <a:pt x="268" y="904"/>
                </a:lnTo>
                <a:lnTo>
                  <a:pt x="266" y="946"/>
                </a:lnTo>
                <a:lnTo>
                  <a:pt x="265" y="969"/>
                </a:lnTo>
                <a:lnTo>
                  <a:pt x="263" y="993"/>
                </a:lnTo>
                <a:lnTo>
                  <a:pt x="260" y="1014"/>
                </a:lnTo>
                <a:lnTo>
                  <a:pt x="256" y="1038"/>
                </a:lnTo>
                <a:lnTo>
                  <a:pt x="255" y="1041"/>
                </a:lnTo>
                <a:lnTo>
                  <a:pt x="255" y="1046"/>
                </a:lnTo>
                <a:lnTo>
                  <a:pt x="256" y="1056"/>
                </a:lnTo>
                <a:lnTo>
                  <a:pt x="256" y="1066"/>
                </a:lnTo>
                <a:lnTo>
                  <a:pt x="255" y="1078"/>
                </a:lnTo>
                <a:lnTo>
                  <a:pt x="255" y="1088"/>
                </a:lnTo>
                <a:lnTo>
                  <a:pt x="251" y="1098"/>
                </a:lnTo>
                <a:lnTo>
                  <a:pt x="251" y="1103"/>
                </a:lnTo>
                <a:lnTo>
                  <a:pt x="253" y="1108"/>
                </a:lnTo>
                <a:lnTo>
                  <a:pt x="256" y="1118"/>
                </a:lnTo>
                <a:lnTo>
                  <a:pt x="260" y="1129"/>
                </a:lnTo>
                <a:lnTo>
                  <a:pt x="261" y="1139"/>
                </a:lnTo>
                <a:lnTo>
                  <a:pt x="260" y="1149"/>
                </a:lnTo>
                <a:lnTo>
                  <a:pt x="258" y="1159"/>
                </a:lnTo>
                <a:lnTo>
                  <a:pt x="256" y="1170"/>
                </a:lnTo>
                <a:lnTo>
                  <a:pt x="256" y="1181"/>
                </a:lnTo>
                <a:lnTo>
                  <a:pt x="256" y="1204"/>
                </a:lnTo>
                <a:lnTo>
                  <a:pt x="256" y="1246"/>
                </a:lnTo>
                <a:lnTo>
                  <a:pt x="258" y="1290"/>
                </a:lnTo>
                <a:lnTo>
                  <a:pt x="258" y="1303"/>
                </a:lnTo>
                <a:lnTo>
                  <a:pt x="260" y="1308"/>
                </a:lnTo>
                <a:lnTo>
                  <a:pt x="261" y="1311"/>
                </a:lnTo>
                <a:lnTo>
                  <a:pt x="265" y="1321"/>
                </a:lnTo>
                <a:lnTo>
                  <a:pt x="268" y="1331"/>
                </a:lnTo>
                <a:lnTo>
                  <a:pt x="270" y="1342"/>
                </a:lnTo>
                <a:lnTo>
                  <a:pt x="271" y="1352"/>
                </a:lnTo>
                <a:lnTo>
                  <a:pt x="270" y="1373"/>
                </a:lnTo>
                <a:lnTo>
                  <a:pt x="268" y="1384"/>
                </a:lnTo>
                <a:lnTo>
                  <a:pt x="263" y="1394"/>
                </a:lnTo>
                <a:lnTo>
                  <a:pt x="260" y="1402"/>
                </a:lnTo>
                <a:lnTo>
                  <a:pt x="258" y="1412"/>
                </a:lnTo>
                <a:lnTo>
                  <a:pt x="256" y="1424"/>
                </a:lnTo>
                <a:lnTo>
                  <a:pt x="256" y="1427"/>
                </a:lnTo>
                <a:lnTo>
                  <a:pt x="255" y="1429"/>
                </a:lnTo>
                <a:lnTo>
                  <a:pt x="250" y="1430"/>
                </a:lnTo>
                <a:lnTo>
                  <a:pt x="240" y="1432"/>
                </a:lnTo>
                <a:lnTo>
                  <a:pt x="230" y="1434"/>
                </a:lnTo>
                <a:lnTo>
                  <a:pt x="219" y="1434"/>
                </a:lnTo>
                <a:lnTo>
                  <a:pt x="209" y="1432"/>
                </a:lnTo>
                <a:lnTo>
                  <a:pt x="199" y="1427"/>
                </a:lnTo>
                <a:lnTo>
                  <a:pt x="191" y="1420"/>
                </a:lnTo>
                <a:lnTo>
                  <a:pt x="186" y="1414"/>
                </a:lnTo>
                <a:lnTo>
                  <a:pt x="183" y="1409"/>
                </a:lnTo>
                <a:lnTo>
                  <a:pt x="178" y="1405"/>
                </a:lnTo>
                <a:lnTo>
                  <a:pt x="174" y="1402"/>
                </a:lnTo>
                <a:lnTo>
                  <a:pt x="174" y="1399"/>
                </a:lnTo>
                <a:lnTo>
                  <a:pt x="181" y="1392"/>
                </a:lnTo>
                <a:lnTo>
                  <a:pt x="181" y="1387"/>
                </a:lnTo>
                <a:lnTo>
                  <a:pt x="181" y="1382"/>
                </a:lnTo>
                <a:lnTo>
                  <a:pt x="181" y="1372"/>
                </a:lnTo>
                <a:lnTo>
                  <a:pt x="181" y="1360"/>
                </a:lnTo>
                <a:lnTo>
                  <a:pt x="174" y="1353"/>
                </a:lnTo>
                <a:lnTo>
                  <a:pt x="173" y="1348"/>
                </a:lnTo>
                <a:lnTo>
                  <a:pt x="171" y="1345"/>
                </a:lnTo>
                <a:lnTo>
                  <a:pt x="171" y="1335"/>
                </a:lnTo>
                <a:lnTo>
                  <a:pt x="173" y="1323"/>
                </a:lnTo>
                <a:lnTo>
                  <a:pt x="173" y="1318"/>
                </a:lnTo>
                <a:lnTo>
                  <a:pt x="171" y="1313"/>
                </a:lnTo>
                <a:lnTo>
                  <a:pt x="167" y="1311"/>
                </a:lnTo>
                <a:lnTo>
                  <a:pt x="164" y="1310"/>
                </a:lnTo>
                <a:lnTo>
                  <a:pt x="162" y="1310"/>
                </a:lnTo>
                <a:lnTo>
                  <a:pt x="161" y="1306"/>
                </a:lnTo>
                <a:lnTo>
                  <a:pt x="161" y="1301"/>
                </a:lnTo>
                <a:lnTo>
                  <a:pt x="157" y="1291"/>
                </a:lnTo>
                <a:lnTo>
                  <a:pt x="157" y="1279"/>
                </a:lnTo>
                <a:lnTo>
                  <a:pt x="156" y="1258"/>
                </a:lnTo>
                <a:lnTo>
                  <a:pt x="156" y="1236"/>
                </a:lnTo>
                <a:lnTo>
                  <a:pt x="156" y="1226"/>
                </a:lnTo>
                <a:lnTo>
                  <a:pt x="156" y="1221"/>
                </a:lnTo>
                <a:lnTo>
                  <a:pt x="154" y="1216"/>
                </a:lnTo>
                <a:lnTo>
                  <a:pt x="152" y="1211"/>
                </a:lnTo>
                <a:lnTo>
                  <a:pt x="151" y="1206"/>
                </a:lnTo>
                <a:lnTo>
                  <a:pt x="149" y="1196"/>
                </a:lnTo>
                <a:lnTo>
                  <a:pt x="144" y="1152"/>
                </a:lnTo>
                <a:lnTo>
                  <a:pt x="144" y="1108"/>
                </a:lnTo>
                <a:lnTo>
                  <a:pt x="144" y="1085"/>
                </a:lnTo>
                <a:lnTo>
                  <a:pt x="142" y="1075"/>
                </a:lnTo>
                <a:lnTo>
                  <a:pt x="141" y="1066"/>
                </a:lnTo>
                <a:lnTo>
                  <a:pt x="139" y="1056"/>
                </a:lnTo>
                <a:lnTo>
                  <a:pt x="139" y="1053"/>
                </a:lnTo>
                <a:lnTo>
                  <a:pt x="141" y="1053"/>
                </a:lnTo>
                <a:lnTo>
                  <a:pt x="137" y="1045"/>
                </a:lnTo>
                <a:lnTo>
                  <a:pt x="136" y="1035"/>
                </a:lnTo>
                <a:lnTo>
                  <a:pt x="134" y="1025"/>
                </a:lnTo>
                <a:lnTo>
                  <a:pt x="132" y="1014"/>
                </a:lnTo>
                <a:lnTo>
                  <a:pt x="131" y="989"/>
                </a:lnTo>
                <a:lnTo>
                  <a:pt x="131" y="981"/>
                </a:lnTo>
                <a:lnTo>
                  <a:pt x="131" y="976"/>
                </a:lnTo>
                <a:lnTo>
                  <a:pt x="132" y="973"/>
                </a:lnTo>
                <a:lnTo>
                  <a:pt x="137" y="951"/>
                </a:lnTo>
                <a:lnTo>
                  <a:pt x="141" y="929"/>
                </a:lnTo>
                <a:lnTo>
                  <a:pt x="141" y="926"/>
                </a:lnTo>
                <a:lnTo>
                  <a:pt x="139" y="921"/>
                </a:lnTo>
                <a:lnTo>
                  <a:pt x="137" y="909"/>
                </a:lnTo>
                <a:lnTo>
                  <a:pt x="136" y="889"/>
                </a:lnTo>
                <a:lnTo>
                  <a:pt x="134" y="865"/>
                </a:lnTo>
                <a:lnTo>
                  <a:pt x="134" y="855"/>
                </a:lnTo>
                <a:lnTo>
                  <a:pt x="134" y="845"/>
                </a:lnTo>
                <a:lnTo>
                  <a:pt x="129" y="835"/>
                </a:lnTo>
                <a:lnTo>
                  <a:pt x="126" y="825"/>
                </a:lnTo>
                <a:lnTo>
                  <a:pt x="121" y="805"/>
                </a:lnTo>
                <a:lnTo>
                  <a:pt x="117" y="793"/>
                </a:lnTo>
                <a:lnTo>
                  <a:pt x="114" y="783"/>
                </a:lnTo>
                <a:lnTo>
                  <a:pt x="110" y="773"/>
                </a:lnTo>
                <a:lnTo>
                  <a:pt x="107" y="763"/>
                </a:lnTo>
                <a:lnTo>
                  <a:pt x="105" y="751"/>
                </a:lnTo>
                <a:lnTo>
                  <a:pt x="105" y="741"/>
                </a:lnTo>
                <a:lnTo>
                  <a:pt x="105" y="719"/>
                </a:lnTo>
                <a:lnTo>
                  <a:pt x="105" y="699"/>
                </a:lnTo>
                <a:lnTo>
                  <a:pt x="109" y="689"/>
                </a:lnTo>
                <a:lnTo>
                  <a:pt x="110" y="677"/>
                </a:lnTo>
                <a:lnTo>
                  <a:pt x="112" y="657"/>
                </a:lnTo>
                <a:lnTo>
                  <a:pt x="110" y="652"/>
                </a:lnTo>
                <a:lnTo>
                  <a:pt x="107" y="649"/>
                </a:lnTo>
                <a:lnTo>
                  <a:pt x="104" y="647"/>
                </a:lnTo>
                <a:lnTo>
                  <a:pt x="100" y="642"/>
                </a:lnTo>
                <a:lnTo>
                  <a:pt x="99" y="639"/>
                </a:lnTo>
                <a:lnTo>
                  <a:pt x="99" y="632"/>
                </a:lnTo>
                <a:lnTo>
                  <a:pt x="100" y="622"/>
                </a:lnTo>
                <a:lnTo>
                  <a:pt x="107" y="603"/>
                </a:lnTo>
                <a:lnTo>
                  <a:pt x="107" y="600"/>
                </a:lnTo>
                <a:lnTo>
                  <a:pt x="107" y="598"/>
                </a:lnTo>
                <a:lnTo>
                  <a:pt x="102" y="597"/>
                </a:lnTo>
                <a:lnTo>
                  <a:pt x="95" y="588"/>
                </a:lnTo>
                <a:lnTo>
                  <a:pt x="80" y="573"/>
                </a:lnTo>
                <a:lnTo>
                  <a:pt x="50" y="540"/>
                </a:lnTo>
                <a:lnTo>
                  <a:pt x="37" y="523"/>
                </a:lnTo>
                <a:lnTo>
                  <a:pt x="25" y="506"/>
                </a:lnTo>
                <a:lnTo>
                  <a:pt x="20" y="498"/>
                </a:lnTo>
                <a:lnTo>
                  <a:pt x="16" y="486"/>
                </a:lnTo>
                <a:lnTo>
                  <a:pt x="15" y="476"/>
                </a:lnTo>
                <a:lnTo>
                  <a:pt x="15" y="466"/>
                </a:lnTo>
                <a:lnTo>
                  <a:pt x="15" y="461"/>
                </a:lnTo>
                <a:lnTo>
                  <a:pt x="15" y="459"/>
                </a:lnTo>
                <a:lnTo>
                  <a:pt x="13" y="459"/>
                </a:lnTo>
                <a:lnTo>
                  <a:pt x="8" y="458"/>
                </a:lnTo>
                <a:lnTo>
                  <a:pt x="5" y="454"/>
                </a:lnTo>
                <a:lnTo>
                  <a:pt x="1" y="449"/>
                </a:lnTo>
                <a:lnTo>
                  <a:pt x="1" y="444"/>
                </a:lnTo>
                <a:lnTo>
                  <a:pt x="0" y="434"/>
                </a:lnTo>
                <a:lnTo>
                  <a:pt x="1" y="424"/>
                </a:lnTo>
                <a:lnTo>
                  <a:pt x="3" y="414"/>
                </a:lnTo>
                <a:lnTo>
                  <a:pt x="8" y="395"/>
                </a:lnTo>
                <a:lnTo>
                  <a:pt x="16" y="374"/>
                </a:lnTo>
                <a:lnTo>
                  <a:pt x="18" y="367"/>
                </a:lnTo>
                <a:lnTo>
                  <a:pt x="16" y="362"/>
                </a:lnTo>
                <a:lnTo>
                  <a:pt x="18" y="354"/>
                </a:lnTo>
                <a:lnTo>
                  <a:pt x="22" y="343"/>
                </a:lnTo>
                <a:lnTo>
                  <a:pt x="27" y="333"/>
                </a:lnTo>
                <a:lnTo>
                  <a:pt x="32" y="325"/>
                </a:lnTo>
                <a:lnTo>
                  <a:pt x="35" y="322"/>
                </a:lnTo>
                <a:lnTo>
                  <a:pt x="35" y="317"/>
                </a:lnTo>
                <a:lnTo>
                  <a:pt x="35" y="307"/>
                </a:lnTo>
                <a:lnTo>
                  <a:pt x="35" y="302"/>
                </a:lnTo>
                <a:lnTo>
                  <a:pt x="37" y="296"/>
                </a:lnTo>
                <a:lnTo>
                  <a:pt x="45" y="275"/>
                </a:lnTo>
                <a:lnTo>
                  <a:pt x="48" y="266"/>
                </a:lnTo>
                <a:lnTo>
                  <a:pt x="52" y="258"/>
                </a:lnTo>
                <a:lnTo>
                  <a:pt x="58" y="250"/>
                </a:lnTo>
                <a:lnTo>
                  <a:pt x="62" y="246"/>
                </a:lnTo>
                <a:lnTo>
                  <a:pt x="62" y="243"/>
                </a:lnTo>
                <a:lnTo>
                  <a:pt x="62" y="241"/>
                </a:lnTo>
                <a:lnTo>
                  <a:pt x="65" y="238"/>
                </a:lnTo>
                <a:lnTo>
                  <a:pt x="68" y="234"/>
                </a:lnTo>
                <a:lnTo>
                  <a:pt x="77" y="229"/>
                </a:lnTo>
                <a:lnTo>
                  <a:pt x="95" y="223"/>
                </a:lnTo>
                <a:lnTo>
                  <a:pt x="115" y="213"/>
                </a:lnTo>
                <a:lnTo>
                  <a:pt x="136" y="204"/>
                </a:lnTo>
                <a:lnTo>
                  <a:pt x="176" y="181"/>
                </a:lnTo>
                <a:lnTo>
                  <a:pt x="179" y="177"/>
                </a:lnTo>
                <a:lnTo>
                  <a:pt x="183" y="172"/>
                </a:lnTo>
                <a:lnTo>
                  <a:pt x="189" y="161"/>
                </a:lnTo>
                <a:lnTo>
                  <a:pt x="188" y="161"/>
                </a:lnTo>
                <a:lnTo>
                  <a:pt x="188" y="162"/>
                </a:lnTo>
                <a:lnTo>
                  <a:pt x="186" y="164"/>
                </a:lnTo>
                <a:lnTo>
                  <a:pt x="184" y="162"/>
                </a:lnTo>
                <a:lnTo>
                  <a:pt x="186" y="162"/>
                </a:lnTo>
                <a:lnTo>
                  <a:pt x="183" y="154"/>
                </a:lnTo>
                <a:lnTo>
                  <a:pt x="179" y="151"/>
                </a:lnTo>
                <a:lnTo>
                  <a:pt x="176" y="147"/>
                </a:lnTo>
                <a:lnTo>
                  <a:pt x="169" y="142"/>
                </a:lnTo>
                <a:lnTo>
                  <a:pt x="166" y="139"/>
                </a:lnTo>
                <a:lnTo>
                  <a:pt x="164" y="134"/>
                </a:lnTo>
                <a:lnTo>
                  <a:pt x="161" y="125"/>
                </a:lnTo>
                <a:lnTo>
                  <a:pt x="159" y="115"/>
                </a:lnTo>
                <a:lnTo>
                  <a:pt x="157" y="105"/>
                </a:lnTo>
                <a:lnTo>
                  <a:pt x="156" y="97"/>
                </a:lnTo>
                <a:lnTo>
                  <a:pt x="157" y="77"/>
                </a:lnTo>
                <a:lnTo>
                  <a:pt x="156" y="68"/>
                </a:lnTo>
                <a:lnTo>
                  <a:pt x="157" y="65"/>
                </a:lnTo>
                <a:lnTo>
                  <a:pt x="159" y="62"/>
                </a:lnTo>
                <a:lnTo>
                  <a:pt x="159" y="53"/>
                </a:lnTo>
                <a:lnTo>
                  <a:pt x="161" y="45"/>
                </a:lnTo>
                <a:lnTo>
                  <a:pt x="164" y="38"/>
                </a:lnTo>
                <a:lnTo>
                  <a:pt x="166" y="35"/>
                </a:lnTo>
                <a:lnTo>
                  <a:pt x="169" y="33"/>
                </a:lnTo>
                <a:lnTo>
                  <a:pt x="169" y="31"/>
                </a:lnTo>
                <a:lnTo>
                  <a:pt x="171" y="30"/>
                </a:lnTo>
                <a:lnTo>
                  <a:pt x="174" y="26"/>
                </a:lnTo>
                <a:lnTo>
                  <a:pt x="178" y="23"/>
                </a:lnTo>
                <a:lnTo>
                  <a:pt x="178" y="21"/>
                </a:lnTo>
                <a:lnTo>
                  <a:pt x="178" y="20"/>
                </a:lnTo>
                <a:lnTo>
                  <a:pt x="184" y="18"/>
                </a:lnTo>
                <a:lnTo>
                  <a:pt x="188" y="15"/>
                </a:lnTo>
                <a:lnTo>
                  <a:pt x="193" y="13"/>
                </a:lnTo>
                <a:lnTo>
                  <a:pt x="199" y="10"/>
                </a:lnTo>
                <a:lnTo>
                  <a:pt x="203" y="10"/>
                </a:lnTo>
                <a:lnTo>
                  <a:pt x="203" y="11"/>
                </a:lnTo>
                <a:lnTo>
                  <a:pt x="206" y="8"/>
                </a:lnTo>
                <a:lnTo>
                  <a:pt x="209" y="8"/>
                </a:lnTo>
                <a:lnTo>
                  <a:pt x="209" y="6"/>
                </a:lnTo>
                <a:lnTo>
                  <a:pt x="209" y="5"/>
                </a:lnTo>
                <a:lnTo>
                  <a:pt x="211" y="3"/>
                </a:lnTo>
                <a:lnTo>
                  <a:pt x="214" y="3"/>
                </a:lnTo>
                <a:lnTo>
                  <a:pt x="218" y="3"/>
                </a:lnTo>
                <a:lnTo>
                  <a:pt x="219" y="5"/>
                </a:lnTo>
                <a:lnTo>
                  <a:pt x="223" y="3"/>
                </a:lnTo>
                <a:lnTo>
                  <a:pt x="226" y="1"/>
                </a:lnTo>
                <a:lnTo>
                  <a:pt x="230" y="1"/>
                </a:lnTo>
                <a:lnTo>
                  <a:pt x="231" y="0"/>
                </a:lnTo>
                <a:lnTo>
                  <a:pt x="236" y="0"/>
                </a:lnTo>
                <a:lnTo>
                  <a:pt x="240" y="1"/>
                </a:lnTo>
                <a:lnTo>
                  <a:pt x="240" y="3"/>
                </a:lnTo>
                <a:lnTo>
                  <a:pt x="240" y="5"/>
                </a:lnTo>
                <a:lnTo>
                  <a:pt x="243" y="5"/>
                </a:lnTo>
                <a:lnTo>
                  <a:pt x="245" y="6"/>
                </a:lnTo>
                <a:lnTo>
                  <a:pt x="248" y="5"/>
                </a:lnTo>
                <a:lnTo>
                  <a:pt x="256" y="8"/>
                </a:lnTo>
                <a:lnTo>
                  <a:pt x="256" y="6"/>
                </a:lnTo>
                <a:lnTo>
                  <a:pt x="258" y="6"/>
                </a:lnTo>
                <a:lnTo>
                  <a:pt x="258" y="8"/>
                </a:lnTo>
                <a:lnTo>
                  <a:pt x="261" y="10"/>
                </a:lnTo>
                <a:lnTo>
                  <a:pt x="265" y="10"/>
                </a:lnTo>
                <a:lnTo>
                  <a:pt x="268" y="11"/>
                </a:lnTo>
                <a:lnTo>
                  <a:pt x="270" y="13"/>
                </a:lnTo>
                <a:lnTo>
                  <a:pt x="268" y="15"/>
                </a:lnTo>
                <a:lnTo>
                  <a:pt x="271" y="15"/>
                </a:lnTo>
                <a:lnTo>
                  <a:pt x="270" y="16"/>
                </a:lnTo>
                <a:lnTo>
                  <a:pt x="273" y="15"/>
                </a:lnTo>
                <a:lnTo>
                  <a:pt x="271" y="16"/>
                </a:lnTo>
                <a:lnTo>
                  <a:pt x="273" y="16"/>
                </a:lnTo>
                <a:lnTo>
                  <a:pt x="277" y="18"/>
                </a:lnTo>
                <a:lnTo>
                  <a:pt x="278" y="20"/>
                </a:lnTo>
                <a:lnTo>
                  <a:pt x="277" y="21"/>
                </a:lnTo>
                <a:lnTo>
                  <a:pt x="275" y="20"/>
                </a:lnTo>
                <a:lnTo>
                  <a:pt x="277" y="23"/>
                </a:lnTo>
                <a:lnTo>
                  <a:pt x="280" y="28"/>
                </a:lnTo>
                <a:lnTo>
                  <a:pt x="288" y="33"/>
                </a:lnTo>
                <a:lnTo>
                  <a:pt x="287" y="35"/>
                </a:lnTo>
                <a:lnTo>
                  <a:pt x="290" y="40"/>
                </a:lnTo>
                <a:lnTo>
                  <a:pt x="293" y="47"/>
                </a:lnTo>
                <a:lnTo>
                  <a:pt x="290" y="43"/>
                </a:lnTo>
                <a:lnTo>
                  <a:pt x="293" y="52"/>
                </a:lnTo>
                <a:lnTo>
                  <a:pt x="297" y="60"/>
                </a:lnTo>
                <a:lnTo>
                  <a:pt x="297" y="68"/>
                </a:lnTo>
                <a:lnTo>
                  <a:pt x="300" y="78"/>
                </a:lnTo>
                <a:lnTo>
                  <a:pt x="302" y="83"/>
                </a:lnTo>
                <a:lnTo>
                  <a:pt x="302" y="85"/>
                </a:lnTo>
                <a:lnTo>
                  <a:pt x="302" y="87"/>
                </a:lnTo>
                <a:lnTo>
                  <a:pt x="303" y="87"/>
                </a:lnTo>
                <a:lnTo>
                  <a:pt x="303" y="88"/>
                </a:lnTo>
                <a:lnTo>
                  <a:pt x="302" y="93"/>
                </a:lnTo>
                <a:lnTo>
                  <a:pt x="300" y="95"/>
                </a:lnTo>
                <a:lnTo>
                  <a:pt x="298" y="97"/>
                </a:lnTo>
                <a:lnTo>
                  <a:pt x="298" y="102"/>
                </a:lnTo>
                <a:lnTo>
                  <a:pt x="298" y="109"/>
                </a:lnTo>
                <a:lnTo>
                  <a:pt x="298" y="114"/>
                </a:lnTo>
                <a:lnTo>
                  <a:pt x="298" y="120"/>
                </a:lnTo>
                <a:lnTo>
                  <a:pt x="298" y="125"/>
                </a:lnTo>
                <a:lnTo>
                  <a:pt x="298" y="132"/>
                </a:lnTo>
                <a:lnTo>
                  <a:pt x="295" y="135"/>
                </a:lnTo>
                <a:lnTo>
                  <a:pt x="292" y="139"/>
                </a:lnTo>
                <a:lnTo>
                  <a:pt x="290" y="140"/>
                </a:lnTo>
                <a:lnTo>
                  <a:pt x="290" y="142"/>
                </a:lnTo>
                <a:lnTo>
                  <a:pt x="288" y="151"/>
                </a:lnTo>
                <a:lnTo>
                  <a:pt x="285" y="162"/>
                </a:lnTo>
                <a:lnTo>
                  <a:pt x="282" y="174"/>
                </a:lnTo>
                <a:lnTo>
                  <a:pt x="303" y="174"/>
                </a:lnTo>
                <a:lnTo>
                  <a:pt x="308" y="176"/>
                </a:lnTo>
                <a:lnTo>
                  <a:pt x="313" y="177"/>
                </a:lnTo>
                <a:lnTo>
                  <a:pt x="322" y="182"/>
                </a:lnTo>
                <a:lnTo>
                  <a:pt x="340" y="196"/>
                </a:lnTo>
                <a:lnTo>
                  <a:pt x="349" y="199"/>
                </a:lnTo>
                <a:lnTo>
                  <a:pt x="359" y="203"/>
                </a:lnTo>
                <a:lnTo>
                  <a:pt x="369" y="206"/>
                </a:lnTo>
                <a:lnTo>
                  <a:pt x="379" y="209"/>
                </a:lnTo>
                <a:lnTo>
                  <a:pt x="387" y="214"/>
                </a:lnTo>
                <a:lnTo>
                  <a:pt x="392" y="218"/>
                </a:lnTo>
                <a:lnTo>
                  <a:pt x="396" y="221"/>
                </a:lnTo>
                <a:lnTo>
                  <a:pt x="404" y="229"/>
                </a:lnTo>
                <a:lnTo>
                  <a:pt x="411" y="238"/>
                </a:lnTo>
                <a:lnTo>
                  <a:pt x="416" y="248"/>
                </a:lnTo>
                <a:lnTo>
                  <a:pt x="419" y="258"/>
                </a:lnTo>
                <a:lnTo>
                  <a:pt x="426" y="280"/>
                </a:lnTo>
                <a:lnTo>
                  <a:pt x="433" y="302"/>
                </a:lnTo>
                <a:lnTo>
                  <a:pt x="438" y="318"/>
                </a:lnTo>
                <a:lnTo>
                  <a:pt x="441" y="337"/>
                </a:lnTo>
                <a:lnTo>
                  <a:pt x="449" y="385"/>
                </a:lnTo>
                <a:lnTo>
                  <a:pt x="449" y="390"/>
                </a:lnTo>
                <a:lnTo>
                  <a:pt x="451" y="395"/>
                </a:lnTo>
                <a:lnTo>
                  <a:pt x="458" y="406"/>
                </a:lnTo>
                <a:lnTo>
                  <a:pt x="461" y="414"/>
                </a:lnTo>
                <a:lnTo>
                  <a:pt x="466" y="424"/>
                </a:lnTo>
                <a:lnTo>
                  <a:pt x="469" y="434"/>
                </a:lnTo>
                <a:lnTo>
                  <a:pt x="471" y="442"/>
                </a:lnTo>
                <a:lnTo>
                  <a:pt x="469" y="464"/>
                </a:lnTo>
                <a:lnTo>
                  <a:pt x="468" y="468"/>
                </a:lnTo>
                <a:lnTo>
                  <a:pt x="463" y="471"/>
                </a:lnTo>
                <a:lnTo>
                  <a:pt x="453" y="474"/>
                </a:lnTo>
                <a:lnTo>
                  <a:pt x="449" y="474"/>
                </a:lnTo>
                <a:lnTo>
                  <a:pt x="446" y="476"/>
                </a:lnTo>
                <a:lnTo>
                  <a:pt x="441" y="488"/>
                </a:lnTo>
                <a:lnTo>
                  <a:pt x="441" y="493"/>
                </a:lnTo>
                <a:lnTo>
                  <a:pt x="439" y="496"/>
                </a:lnTo>
                <a:lnTo>
                  <a:pt x="434" y="506"/>
                </a:lnTo>
                <a:lnTo>
                  <a:pt x="422" y="525"/>
                </a:lnTo>
                <a:lnTo>
                  <a:pt x="397" y="562"/>
                </a:lnTo>
                <a:lnTo>
                  <a:pt x="396" y="565"/>
                </a:lnTo>
                <a:lnTo>
                  <a:pt x="397" y="570"/>
                </a:lnTo>
                <a:lnTo>
                  <a:pt x="401" y="582"/>
                </a:lnTo>
                <a:lnTo>
                  <a:pt x="404" y="602"/>
                </a:lnTo>
                <a:lnTo>
                  <a:pt x="406" y="610"/>
                </a:lnTo>
                <a:lnTo>
                  <a:pt x="406" y="615"/>
                </a:lnTo>
                <a:lnTo>
                  <a:pt x="409" y="620"/>
                </a:lnTo>
                <a:lnTo>
                  <a:pt x="419" y="640"/>
                </a:lnTo>
                <a:lnTo>
                  <a:pt x="426" y="650"/>
                </a:lnTo>
                <a:lnTo>
                  <a:pt x="429" y="660"/>
                </a:lnTo>
                <a:lnTo>
                  <a:pt x="433" y="669"/>
                </a:lnTo>
                <a:lnTo>
                  <a:pt x="433" y="681"/>
                </a:lnTo>
                <a:lnTo>
                  <a:pt x="433" y="691"/>
                </a:lnTo>
                <a:lnTo>
                  <a:pt x="433" y="701"/>
                </a:lnTo>
                <a:lnTo>
                  <a:pt x="429" y="711"/>
                </a:lnTo>
                <a:lnTo>
                  <a:pt x="428" y="716"/>
                </a:lnTo>
                <a:lnTo>
                  <a:pt x="429" y="721"/>
                </a:lnTo>
                <a:lnTo>
                  <a:pt x="433" y="739"/>
                </a:lnTo>
                <a:lnTo>
                  <a:pt x="436" y="770"/>
                </a:lnTo>
                <a:lnTo>
                  <a:pt x="438" y="776"/>
                </a:lnTo>
                <a:lnTo>
                  <a:pt x="441" y="785"/>
                </a:lnTo>
                <a:lnTo>
                  <a:pt x="448" y="806"/>
                </a:lnTo>
                <a:lnTo>
                  <a:pt x="451" y="828"/>
                </a:lnTo>
                <a:lnTo>
                  <a:pt x="454" y="848"/>
                </a:lnTo>
                <a:lnTo>
                  <a:pt x="456" y="870"/>
                </a:lnTo>
                <a:lnTo>
                  <a:pt x="458" y="892"/>
                </a:lnTo>
                <a:lnTo>
                  <a:pt x="458" y="912"/>
                </a:lnTo>
                <a:lnTo>
                  <a:pt x="458" y="924"/>
                </a:lnTo>
                <a:lnTo>
                  <a:pt x="456" y="936"/>
                </a:lnTo>
                <a:lnTo>
                  <a:pt x="453" y="954"/>
                </a:lnTo>
                <a:lnTo>
                  <a:pt x="451" y="978"/>
                </a:lnTo>
                <a:lnTo>
                  <a:pt x="451" y="989"/>
                </a:lnTo>
                <a:lnTo>
                  <a:pt x="453" y="999"/>
                </a:lnTo>
                <a:lnTo>
                  <a:pt x="458" y="1021"/>
                </a:lnTo>
                <a:lnTo>
                  <a:pt x="458" y="1031"/>
                </a:lnTo>
                <a:lnTo>
                  <a:pt x="458" y="1043"/>
                </a:lnTo>
                <a:lnTo>
                  <a:pt x="456" y="1051"/>
                </a:lnTo>
                <a:lnTo>
                  <a:pt x="454" y="1061"/>
                </a:lnTo>
                <a:lnTo>
                  <a:pt x="449" y="1071"/>
                </a:lnTo>
                <a:lnTo>
                  <a:pt x="449" y="1073"/>
                </a:lnTo>
                <a:lnTo>
                  <a:pt x="449" y="1075"/>
                </a:lnTo>
                <a:lnTo>
                  <a:pt x="451" y="1080"/>
                </a:lnTo>
                <a:lnTo>
                  <a:pt x="454" y="1102"/>
                </a:lnTo>
                <a:lnTo>
                  <a:pt x="454" y="1125"/>
                </a:lnTo>
                <a:lnTo>
                  <a:pt x="454" y="1169"/>
                </a:lnTo>
                <a:lnTo>
                  <a:pt x="453" y="1214"/>
                </a:lnTo>
                <a:lnTo>
                  <a:pt x="451" y="1253"/>
                </a:lnTo>
                <a:lnTo>
                  <a:pt x="451" y="1268"/>
                </a:lnTo>
                <a:lnTo>
                  <a:pt x="451" y="1273"/>
                </a:lnTo>
                <a:lnTo>
                  <a:pt x="449" y="1276"/>
                </a:lnTo>
                <a:lnTo>
                  <a:pt x="446" y="1281"/>
                </a:lnTo>
                <a:lnTo>
                  <a:pt x="446" y="1285"/>
                </a:lnTo>
                <a:lnTo>
                  <a:pt x="448" y="1295"/>
                </a:lnTo>
                <a:lnTo>
                  <a:pt x="448" y="1305"/>
                </a:lnTo>
                <a:lnTo>
                  <a:pt x="444" y="1315"/>
                </a:lnTo>
                <a:lnTo>
                  <a:pt x="443" y="1320"/>
                </a:lnTo>
                <a:lnTo>
                  <a:pt x="441" y="1323"/>
                </a:lnTo>
                <a:lnTo>
                  <a:pt x="441" y="1328"/>
                </a:lnTo>
                <a:lnTo>
                  <a:pt x="443" y="1333"/>
                </a:lnTo>
                <a:lnTo>
                  <a:pt x="443" y="1340"/>
                </a:lnTo>
                <a:lnTo>
                  <a:pt x="444" y="1355"/>
                </a:lnTo>
                <a:lnTo>
                  <a:pt x="444" y="1358"/>
                </a:lnTo>
                <a:lnTo>
                  <a:pt x="446" y="1362"/>
                </a:lnTo>
                <a:lnTo>
                  <a:pt x="451" y="1365"/>
                </a:lnTo>
                <a:lnTo>
                  <a:pt x="456" y="1368"/>
                </a:lnTo>
                <a:lnTo>
                  <a:pt x="461" y="1370"/>
                </a:lnTo>
                <a:lnTo>
                  <a:pt x="466" y="1370"/>
                </a:lnTo>
                <a:lnTo>
                  <a:pt x="476" y="1370"/>
                </a:lnTo>
                <a:lnTo>
                  <a:pt x="498" y="1370"/>
                </a:lnTo>
                <a:lnTo>
                  <a:pt x="503" y="1372"/>
                </a:lnTo>
                <a:lnTo>
                  <a:pt x="508" y="1373"/>
                </a:lnTo>
                <a:lnTo>
                  <a:pt x="511" y="1377"/>
                </a:lnTo>
                <a:lnTo>
                  <a:pt x="515" y="1380"/>
                </a:lnTo>
                <a:lnTo>
                  <a:pt x="516" y="1384"/>
                </a:lnTo>
                <a:lnTo>
                  <a:pt x="518" y="1389"/>
                </a:lnTo>
                <a:lnTo>
                  <a:pt x="516" y="1394"/>
                </a:lnTo>
                <a:lnTo>
                  <a:pt x="515" y="1399"/>
                </a:lnTo>
                <a:lnTo>
                  <a:pt x="510" y="1407"/>
                </a:lnTo>
                <a:lnTo>
                  <a:pt x="503" y="1415"/>
                </a:lnTo>
                <a:close/>
                <a:moveTo>
                  <a:pt x="216" y="5"/>
                </a:moveTo>
                <a:lnTo>
                  <a:pt x="216" y="5"/>
                </a:lnTo>
                <a:close/>
                <a:moveTo>
                  <a:pt x="105" y="444"/>
                </a:moveTo>
                <a:lnTo>
                  <a:pt x="105" y="444"/>
                </a:lnTo>
                <a:lnTo>
                  <a:pt x="105" y="447"/>
                </a:lnTo>
                <a:lnTo>
                  <a:pt x="104" y="452"/>
                </a:lnTo>
                <a:lnTo>
                  <a:pt x="100" y="454"/>
                </a:lnTo>
                <a:lnTo>
                  <a:pt x="95" y="456"/>
                </a:lnTo>
                <a:lnTo>
                  <a:pt x="92" y="459"/>
                </a:lnTo>
                <a:lnTo>
                  <a:pt x="92" y="464"/>
                </a:lnTo>
                <a:lnTo>
                  <a:pt x="90" y="474"/>
                </a:lnTo>
                <a:lnTo>
                  <a:pt x="92" y="484"/>
                </a:lnTo>
                <a:lnTo>
                  <a:pt x="97" y="493"/>
                </a:lnTo>
                <a:lnTo>
                  <a:pt x="104" y="499"/>
                </a:lnTo>
                <a:lnTo>
                  <a:pt x="110" y="506"/>
                </a:lnTo>
                <a:lnTo>
                  <a:pt x="117" y="491"/>
                </a:lnTo>
                <a:lnTo>
                  <a:pt x="119" y="483"/>
                </a:lnTo>
                <a:lnTo>
                  <a:pt x="117" y="474"/>
                </a:lnTo>
                <a:lnTo>
                  <a:pt x="112" y="458"/>
                </a:lnTo>
                <a:lnTo>
                  <a:pt x="105" y="444"/>
                </a:lnTo>
                <a:close/>
              </a:path>
            </a:pathLst>
          </a:custGeom>
          <a:solidFill>
            <a:srgbClr val="000000"/>
          </a:solidFill>
          <a:ln w="9525">
            <a:noFill/>
            <a:round/>
            <a:headEnd/>
            <a:tailEnd/>
          </a:ln>
        </p:spPr>
        <p:txBody>
          <a:bodyPr/>
          <a:lstStyle/>
          <a:p>
            <a:endParaRPr lang="en-US" dirty="0"/>
          </a:p>
        </p:txBody>
      </p:sp>
      <p:sp>
        <p:nvSpPr>
          <p:cNvPr id="131" name="Rounded Rectangular Callout 130"/>
          <p:cNvSpPr/>
          <p:nvPr/>
        </p:nvSpPr>
        <p:spPr>
          <a:xfrm>
            <a:off x="5228105" y="1240561"/>
            <a:ext cx="1762597" cy="995507"/>
          </a:xfrm>
          <a:prstGeom prst="wedgeRoundRectCallout">
            <a:avLst>
              <a:gd name="adj1" fmla="val 19071"/>
              <a:gd name="adj2" fmla="val 94606"/>
              <a:gd name="adj3" fmla="val 16667"/>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marL="58738" algn="ctr"/>
            <a:r>
              <a:rPr lang="en-US" sz="1050" spc="-30" dirty="0" smtClean="0">
                <a:solidFill>
                  <a:srgbClr val="000000"/>
                </a:solidFill>
                <a:latin typeface="Calibri" pitchFamily="34" charset="0"/>
              </a:rPr>
              <a:t>I need centralized performance data to correlate between different components and to view app performance from a single source.</a:t>
            </a:r>
            <a:endParaRPr lang="en-US" sz="1050" b="1" spc="-30" dirty="0">
              <a:latin typeface="Calibri" pitchFamily="34" charset="0"/>
            </a:endParaRPr>
          </a:p>
        </p:txBody>
      </p:sp>
      <p:grpSp>
        <p:nvGrpSpPr>
          <p:cNvPr id="132" name="Group 132"/>
          <p:cNvGrpSpPr>
            <a:grpSpLocks/>
          </p:cNvGrpSpPr>
          <p:nvPr/>
        </p:nvGrpSpPr>
        <p:grpSpPr bwMode="auto">
          <a:xfrm>
            <a:off x="3388993" y="1065543"/>
            <a:ext cx="1942279" cy="807287"/>
            <a:chOff x="2028826" y="1350962"/>
            <a:chExt cx="1332209" cy="661399"/>
          </a:xfrm>
        </p:grpSpPr>
        <p:sp>
          <p:nvSpPr>
            <p:cNvPr id="133" name="Rounded Rectangular Callout 132"/>
            <p:cNvSpPr/>
            <p:nvPr/>
          </p:nvSpPr>
          <p:spPr>
            <a:xfrm>
              <a:off x="2028826" y="1350962"/>
              <a:ext cx="1239361" cy="661399"/>
            </a:xfrm>
            <a:prstGeom prst="wedgeRoundRectCallout">
              <a:avLst>
                <a:gd name="adj1" fmla="val 48312"/>
                <a:gd name="adj2" fmla="val 119292"/>
                <a:gd name="adj3" fmla="val 16667"/>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endParaRPr lang="en-US" sz="1050" dirty="0">
                <a:solidFill>
                  <a:srgbClr val="000000"/>
                </a:solidFill>
                <a:latin typeface="Calibri" pitchFamily="34" charset="0"/>
                <a:cs typeface="Arial Unicode MS" pitchFamily="34" charset="-128"/>
              </a:endParaRPr>
            </a:p>
          </p:txBody>
        </p:sp>
        <p:sp>
          <p:nvSpPr>
            <p:cNvPr id="134" name="Rectangle 131"/>
            <p:cNvSpPr>
              <a:spLocks noChangeArrowheads="1"/>
            </p:cNvSpPr>
            <p:nvPr/>
          </p:nvSpPr>
          <p:spPr bwMode="auto">
            <a:xfrm>
              <a:off x="2037788" y="1398680"/>
              <a:ext cx="1323247" cy="605177"/>
            </a:xfrm>
            <a:prstGeom prst="rect">
              <a:avLst/>
            </a:prstGeom>
            <a:noFill/>
            <a:ln w="9525">
              <a:noFill/>
              <a:miter lim="800000"/>
              <a:headEnd/>
              <a:tailEnd/>
            </a:ln>
          </p:spPr>
          <p:txBody>
            <a:bodyPr wrap="square">
              <a:spAutoFit/>
            </a:bodyPr>
            <a:lstStyle/>
            <a:p>
              <a:r>
                <a:rPr lang="en-US" sz="1050" dirty="0" smtClean="0">
                  <a:solidFill>
                    <a:srgbClr val="000000"/>
                  </a:solidFill>
                  <a:latin typeface="Calibri" pitchFamily="34" charset="0"/>
                </a:rPr>
                <a:t>We have no support for capacity management, so it’s hard to determine peak load – much less monitor trends.</a:t>
              </a:r>
              <a:endParaRPr lang="en-US" sz="1050" b="1" dirty="0">
                <a:latin typeface="Calibri" pitchFamily="34" charset="0"/>
              </a:endParaRPr>
            </a:p>
          </p:txBody>
        </p:sp>
      </p:grpSp>
      <p:grpSp>
        <p:nvGrpSpPr>
          <p:cNvPr id="145" name="Gruppe 23"/>
          <p:cNvGrpSpPr>
            <a:grpSpLocks/>
          </p:cNvGrpSpPr>
          <p:nvPr/>
        </p:nvGrpSpPr>
        <p:grpSpPr bwMode="auto">
          <a:xfrm rot="21246527">
            <a:off x="353483" y="4223867"/>
            <a:ext cx="2441206" cy="2368116"/>
            <a:chOff x="5785485" y="4033838"/>
            <a:chExt cx="2651125" cy="2571750"/>
          </a:xfrm>
        </p:grpSpPr>
        <p:sp>
          <p:nvSpPr>
            <p:cNvPr id="146" name="Freeform 7"/>
            <p:cNvSpPr>
              <a:spLocks/>
            </p:cNvSpPr>
            <p:nvPr/>
          </p:nvSpPr>
          <p:spPr bwMode="auto">
            <a:xfrm rot="685383">
              <a:off x="5785485" y="4033838"/>
              <a:ext cx="2651125" cy="2571750"/>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solidFill>
              <a:srgbClr val="FEE692"/>
            </a:solidFill>
            <a:ln w="9525">
              <a:noFill/>
              <a:round/>
              <a:headEnd/>
              <a:tailEnd/>
            </a:ln>
            <a:effectLst>
              <a:outerShdw blurRad="63500" dist="38100" dir="5400000" algn="t" rotWithShape="0">
                <a:srgbClr val="000000">
                  <a:alpha val="39999"/>
                </a:srgbClr>
              </a:outerShdw>
            </a:effectLst>
          </p:spPr>
          <p:txBody>
            <a:bodyPr/>
            <a:lstStyle/>
            <a:p>
              <a:endParaRPr lang="en-US" dirty="0"/>
            </a:p>
          </p:txBody>
        </p:sp>
        <p:grpSp>
          <p:nvGrpSpPr>
            <p:cNvPr id="147" name="Gruppe 47"/>
            <p:cNvGrpSpPr>
              <a:grpSpLocks/>
            </p:cNvGrpSpPr>
            <p:nvPr/>
          </p:nvGrpSpPr>
          <p:grpSpPr bwMode="auto">
            <a:xfrm>
              <a:off x="6168734" y="4738256"/>
              <a:ext cx="1900797" cy="1174642"/>
              <a:chOff x="6900640" y="1602710"/>
              <a:chExt cx="1900671" cy="1174476"/>
            </a:xfrm>
          </p:grpSpPr>
          <p:sp>
            <p:nvSpPr>
              <p:cNvPr id="148" name="Freeform 17"/>
              <p:cNvSpPr>
                <a:spLocks/>
              </p:cNvSpPr>
              <p:nvPr/>
            </p:nvSpPr>
            <p:spPr bwMode="auto">
              <a:xfrm>
                <a:off x="6900640" y="1602710"/>
                <a:ext cx="511526" cy="858679"/>
              </a:xfrm>
              <a:custGeom>
                <a:avLst/>
                <a:gdLst>
                  <a:gd name="T0" fmla="*/ 2147483647 w 306"/>
                  <a:gd name="T1" fmla="*/ 2147483647 h 484"/>
                  <a:gd name="T2" fmla="*/ 2147483647 w 306"/>
                  <a:gd name="T3" fmla="*/ 2147483647 h 484"/>
                  <a:gd name="T4" fmla="*/ 2147483647 w 306"/>
                  <a:gd name="T5" fmla="*/ 2147483647 h 484"/>
                  <a:gd name="T6" fmla="*/ 2147483647 w 306"/>
                  <a:gd name="T7" fmla="*/ 2147483647 h 484"/>
                  <a:gd name="T8" fmla="*/ 2147483647 w 306"/>
                  <a:gd name="T9" fmla="*/ 0 h 484"/>
                  <a:gd name="T10" fmla="*/ 2147483647 w 306"/>
                  <a:gd name="T11" fmla="*/ 0 h 484"/>
                  <a:gd name="T12" fmla="*/ 2147483647 w 306"/>
                  <a:gd name="T13" fmla="*/ 2147483647 h 484"/>
                  <a:gd name="T14" fmla="*/ 2147483647 w 306"/>
                  <a:gd name="T15" fmla="*/ 2147483647 h 484"/>
                  <a:gd name="T16" fmla="*/ 2147483647 w 306"/>
                  <a:gd name="T17" fmla="*/ 2147483647 h 484"/>
                  <a:gd name="T18" fmla="*/ 2147483647 w 306"/>
                  <a:gd name="T19" fmla="*/ 2147483647 h 484"/>
                  <a:gd name="T20" fmla="*/ 2147483647 w 306"/>
                  <a:gd name="T21" fmla="*/ 2147483647 h 484"/>
                  <a:gd name="T22" fmla="*/ 2147483647 w 306"/>
                  <a:gd name="T23" fmla="*/ 2147483647 h 484"/>
                  <a:gd name="T24" fmla="*/ 2147483647 w 306"/>
                  <a:gd name="T25" fmla="*/ 2147483647 h 484"/>
                  <a:gd name="T26" fmla="*/ 2147483647 w 306"/>
                  <a:gd name="T27" fmla="*/ 2147483647 h 484"/>
                  <a:gd name="T28" fmla="*/ 2147483647 w 306"/>
                  <a:gd name="T29" fmla="*/ 2147483647 h 484"/>
                  <a:gd name="T30" fmla="*/ 2147483647 w 306"/>
                  <a:gd name="T31" fmla="*/ 2147483647 h 484"/>
                  <a:gd name="T32" fmla="*/ 2147483647 w 306"/>
                  <a:gd name="T33" fmla="*/ 2147483647 h 484"/>
                  <a:gd name="T34" fmla="*/ 2147483647 w 306"/>
                  <a:gd name="T35" fmla="*/ 2147483647 h 484"/>
                  <a:gd name="T36" fmla="*/ 2147483647 w 306"/>
                  <a:gd name="T37" fmla="*/ 2147483647 h 484"/>
                  <a:gd name="T38" fmla="*/ 2147483647 w 306"/>
                  <a:gd name="T39" fmla="*/ 2147483647 h 484"/>
                  <a:gd name="T40" fmla="*/ 2147483647 w 306"/>
                  <a:gd name="T41" fmla="*/ 2147483647 h 484"/>
                  <a:gd name="T42" fmla="*/ 2147483647 w 306"/>
                  <a:gd name="T43" fmla="*/ 2147483647 h 484"/>
                  <a:gd name="T44" fmla="*/ 2147483647 w 306"/>
                  <a:gd name="T45" fmla="*/ 2147483647 h 484"/>
                  <a:gd name="T46" fmla="*/ 2147483647 w 306"/>
                  <a:gd name="T47" fmla="*/ 2147483647 h 484"/>
                  <a:gd name="T48" fmla="*/ 2147483647 w 306"/>
                  <a:gd name="T49" fmla="*/ 2147483647 h 484"/>
                  <a:gd name="T50" fmla="*/ 2147483647 w 306"/>
                  <a:gd name="T51" fmla="*/ 2147483647 h 484"/>
                  <a:gd name="T52" fmla="*/ 2147483647 w 306"/>
                  <a:gd name="T53" fmla="*/ 2147483647 h 484"/>
                  <a:gd name="T54" fmla="*/ 2147483647 w 306"/>
                  <a:gd name="T55" fmla="*/ 2147483647 h 484"/>
                  <a:gd name="T56" fmla="*/ 0 w 306"/>
                  <a:gd name="T57" fmla="*/ 2147483647 h 484"/>
                  <a:gd name="T58" fmla="*/ 2147483647 w 306"/>
                  <a:gd name="T59" fmla="*/ 2147483647 h 484"/>
                  <a:gd name="T60" fmla="*/ 2147483647 w 306"/>
                  <a:gd name="T61" fmla="*/ 2147483647 h 484"/>
                  <a:gd name="T62" fmla="*/ 2147483647 w 306"/>
                  <a:gd name="T63" fmla="*/ 2147483647 h 484"/>
                  <a:gd name="T64" fmla="*/ 2147483647 w 306"/>
                  <a:gd name="T65" fmla="*/ 2147483647 h 484"/>
                  <a:gd name="T66" fmla="*/ 2147483647 w 306"/>
                  <a:gd name="T67" fmla="*/ 2147483647 h 484"/>
                  <a:gd name="T68" fmla="*/ 2147483647 w 306"/>
                  <a:gd name="T69" fmla="*/ 2147483647 h 484"/>
                  <a:gd name="T70" fmla="*/ 2147483647 w 306"/>
                  <a:gd name="T71" fmla="*/ 2147483647 h 484"/>
                  <a:gd name="T72" fmla="*/ 2147483647 w 306"/>
                  <a:gd name="T73" fmla="*/ 2147483647 h 484"/>
                  <a:gd name="T74" fmla="*/ 2147483647 w 306"/>
                  <a:gd name="T75" fmla="*/ 2147483647 h 484"/>
                  <a:gd name="T76" fmla="*/ 2147483647 w 306"/>
                  <a:gd name="T77" fmla="*/ 2147483647 h 484"/>
                  <a:gd name="T78" fmla="*/ 2147483647 w 306"/>
                  <a:gd name="T79" fmla="*/ 2147483647 h 484"/>
                  <a:gd name="T80" fmla="*/ 2147483647 w 306"/>
                  <a:gd name="T81" fmla="*/ 2147483647 h 484"/>
                  <a:gd name="T82" fmla="*/ 2147483647 w 306"/>
                  <a:gd name="T83" fmla="*/ 2147483647 h 484"/>
                  <a:gd name="T84" fmla="*/ 2147483647 w 306"/>
                  <a:gd name="T85" fmla="*/ 2147483647 h 484"/>
                  <a:gd name="T86" fmla="*/ 2147483647 w 306"/>
                  <a:gd name="T87" fmla="*/ 2147483647 h 484"/>
                  <a:gd name="T88" fmla="*/ 2147483647 w 306"/>
                  <a:gd name="T89" fmla="*/ 2147483647 h 484"/>
                  <a:gd name="T90" fmla="*/ 2147483647 w 306"/>
                  <a:gd name="T91" fmla="*/ 2147483647 h 484"/>
                  <a:gd name="T92" fmla="*/ 2147483647 w 306"/>
                  <a:gd name="T93" fmla="*/ 2147483647 h 484"/>
                  <a:gd name="T94" fmla="*/ 2147483647 w 306"/>
                  <a:gd name="T95" fmla="*/ 2147483647 h 484"/>
                  <a:gd name="T96" fmla="*/ 2147483647 w 306"/>
                  <a:gd name="T97" fmla="*/ 2147483647 h 4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484"/>
                  <a:gd name="T149" fmla="*/ 306 w 306"/>
                  <a:gd name="T150" fmla="*/ 484 h 4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484">
                    <a:moveTo>
                      <a:pt x="197" y="277"/>
                    </a:moveTo>
                    <a:lnTo>
                      <a:pt x="197" y="277"/>
                    </a:lnTo>
                    <a:lnTo>
                      <a:pt x="265" y="132"/>
                    </a:lnTo>
                    <a:lnTo>
                      <a:pt x="292" y="63"/>
                    </a:lnTo>
                    <a:lnTo>
                      <a:pt x="300" y="39"/>
                    </a:lnTo>
                    <a:lnTo>
                      <a:pt x="303" y="20"/>
                    </a:lnTo>
                    <a:lnTo>
                      <a:pt x="303" y="6"/>
                    </a:lnTo>
                    <a:lnTo>
                      <a:pt x="306" y="0"/>
                    </a:lnTo>
                    <a:lnTo>
                      <a:pt x="300" y="0"/>
                    </a:lnTo>
                    <a:lnTo>
                      <a:pt x="295" y="0"/>
                    </a:lnTo>
                    <a:lnTo>
                      <a:pt x="289" y="3"/>
                    </a:lnTo>
                    <a:lnTo>
                      <a:pt x="284" y="9"/>
                    </a:lnTo>
                    <a:lnTo>
                      <a:pt x="276" y="20"/>
                    </a:lnTo>
                    <a:lnTo>
                      <a:pt x="257" y="52"/>
                    </a:lnTo>
                    <a:lnTo>
                      <a:pt x="232" y="110"/>
                    </a:lnTo>
                    <a:lnTo>
                      <a:pt x="177" y="238"/>
                    </a:lnTo>
                    <a:lnTo>
                      <a:pt x="142" y="309"/>
                    </a:lnTo>
                    <a:lnTo>
                      <a:pt x="115" y="356"/>
                    </a:lnTo>
                    <a:lnTo>
                      <a:pt x="101" y="372"/>
                    </a:lnTo>
                    <a:lnTo>
                      <a:pt x="90" y="386"/>
                    </a:lnTo>
                    <a:lnTo>
                      <a:pt x="76" y="397"/>
                    </a:lnTo>
                    <a:lnTo>
                      <a:pt x="63" y="405"/>
                    </a:lnTo>
                    <a:lnTo>
                      <a:pt x="52" y="408"/>
                    </a:lnTo>
                    <a:lnTo>
                      <a:pt x="38" y="408"/>
                    </a:lnTo>
                    <a:lnTo>
                      <a:pt x="33" y="405"/>
                    </a:lnTo>
                    <a:lnTo>
                      <a:pt x="30" y="400"/>
                    </a:lnTo>
                    <a:lnTo>
                      <a:pt x="30" y="380"/>
                    </a:lnTo>
                    <a:lnTo>
                      <a:pt x="35" y="364"/>
                    </a:lnTo>
                    <a:lnTo>
                      <a:pt x="41" y="339"/>
                    </a:lnTo>
                    <a:lnTo>
                      <a:pt x="68" y="274"/>
                    </a:lnTo>
                    <a:lnTo>
                      <a:pt x="134" y="148"/>
                    </a:lnTo>
                    <a:lnTo>
                      <a:pt x="164" y="85"/>
                    </a:lnTo>
                    <a:lnTo>
                      <a:pt x="169" y="63"/>
                    </a:lnTo>
                    <a:lnTo>
                      <a:pt x="172" y="52"/>
                    </a:lnTo>
                    <a:lnTo>
                      <a:pt x="172" y="44"/>
                    </a:lnTo>
                    <a:lnTo>
                      <a:pt x="164" y="47"/>
                    </a:lnTo>
                    <a:lnTo>
                      <a:pt x="158" y="50"/>
                    </a:lnTo>
                    <a:lnTo>
                      <a:pt x="150" y="61"/>
                    </a:lnTo>
                    <a:lnTo>
                      <a:pt x="131" y="93"/>
                    </a:lnTo>
                    <a:lnTo>
                      <a:pt x="101" y="154"/>
                    </a:lnTo>
                    <a:lnTo>
                      <a:pt x="57" y="244"/>
                    </a:lnTo>
                    <a:lnTo>
                      <a:pt x="27" y="312"/>
                    </a:lnTo>
                    <a:lnTo>
                      <a:pt x="8" y="364"/>
                    </a:lnTo>
                    <a:lnTo>
                      <a:pt x="2" y="383"/>
                    </a:lnTo>
                    <a:lnTo>
                      <a:pt x="0" y="397"/>
                    </a:lnTo>
                    <a:lnTo>
                      <a:pt x="0" y="424"/>
                    </a:lnTo>
                    <a:lnTo>
                      <a:pt x="2" y="432"/>
                    </a:lnTo>
                    <a:lnTo>
                      <a:pt x="5" y="441"/>
                    </a:lnTo>
                    <a:lnTo>
                      <a:pt x="16" y="446"/>
                    </a:lnTo>
                    <a:lnTo>
                      <a:pt x="30" y="452"/>
                    </a:lnTo>
                    <a:lnTo>
                      <a:pt x="43" y="449"/>
                    </a:lnTo>
                    <a:lnTo>
                      <a:pt x="60" y="441"/>
                    </a:lnTo>
                    <a:lnTo>
                      <a:pt x="79" y="427"/>
                    </a:lnTo>
                    <a:lnTo>
                      <a:pt x="101" y="408"/>
                    </a:lnTo>
                    <a:lnTo>
                      <a:pt x="128" y="378"/>
                    </a:lnTo>
                    <a:lnTo>
                      <a:pt x="128" y="386"/>
                    </a:lnTo>
                    <a:lnTo>
                      <a:pt x="125" y="421"/>
                    </a:lnTo>
                    <a:lnTo>
                      <a:pt x="125" y="449"/>
                    </a:lnTo>
                    <a:lnTo>
                      <a:pt x="128" y="462"/>
                    </a:lnTo>
                    <a:lnTo>
                      <a:pt x="134" y="473"/>
                    </a:lnTo>
                    <a:lnTo>
                      <a:pt x="142" y="479"/>
                    </a:lnTo>
                    <a:lnTo>
                      <a:pt x="150" y="484"/>
                    </a:lnTo>
                    <a:lnTo>
                      <a:pt x="161" y="482"/>
                    </a:lnTo>
                    <a:lnTo>
                      <a:pt x="186" y="471"/>
                    </a:lnTo>
                    <a:lnTo>
                      <a:pt x="194" y="468"/>
                    </a:lnTo>
                    <a:lnTo>
                      <a:pt x="186" y="462"/>
                    </a:lnTo>
                    <a:lnTo>
                      <a:pt x="164" y="443"/>
                    </a:lnTo>
                    <a:lnTo>
                      <a:pt x="158" y="438"/>
                    </a:lnTo>
                    <a:lnTo>
                      <a:pt x="156" y="430"/>
                    </a:lnTo>
                    <a:lnTo>
                      <a:pt x="156" y="419"/>
                    </a:lnTo>
                    <a:lnTo>
                      <a:pt x="156" y="408"/>
                    </a:lnTo>
                    <a:lnTo>
                      <a:pt x="158" y="380"/>
                    </a:lnTo>
                    <a:lnTo>
                      <a:pt x="169" y="348"/>
                    </a:lnTo>
                    <a:lnTo>
                      <a:pt x="180" y="312"/>
                    </a:lnTo>
                    <a:lnTo>
                      <a:pt x="197"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9" name="Freeform 18"/>
              <p:cNvSpPr>
                <a:spLocks/>
              </p:cNvSpPr>
              <p:nvPr/>
            </p:nvSpPr>
            <p:spPr bwMode="auto">
              <a:xfrm>
                <a:off x="7261717" y="2335426"/>
                <a:ext cx="1672" cy="1775"/>
              </a:xfrm>
              <a:custGeom>
                <a:avLst/>
                <a:gdLst>
                  <a:gd name="T0" fmla="*/ 0 w 1672"/>
                  <a:gd name="T1" fmla="*/ 0 h 1775"/>
                  <a:gd name="T2" fmla="*/ 0 w 1672"/>
                  <a:gd name="T3" fmla="*/ 0 h 1775"/>
                  <a:gd name="T4" fmla="*/ 0 w 1672"/>
                  <a:gd name="T5" fmla="*/ 0 h 1775"/>
                  <a:gd name="T6" fmla="*/ 0 w 1672"/>
                  <a:gd name="T7" fmla="*/ 0 h 1775"/>
                  <a:gd name="T8" fmla="*/ 0 w 1672"/>
                  <a:gd name="T9" fmla="*/ 0 h 1775"/>
                  <a:gd name="T10" fmla="*/ 0 w 1672"/>
                  <a:gd name="T11" fmla="*/ 0 h 1775"/>
                  <a:gd name="T12" fmla="*/ 0 60000 65536"/>
                  <a:gd name="T13" fmla="*/ 0 60000 65536"/>
                  <a:gd name="T14" fmla="*/ 0 60000 65536"/>
                  <a:gd name="T15" fmla="*/ 0 60000 65536"/>
                  <a:gd name="T16" fmla="*/ 0 60000 65536"/>
                  <a:gd name="T17" fmla="*/ 0 60000 65536"/>
                  <a:gd name="T18" fmla="*/ 0 w 1672"/>
                  <a:gd name="T19" fmla="*/ 0 h 1775"/>
                  <a:gd name="T20" fmla="*/ 1672 w 1672"/>
                  <a:gd name="T21" fmla="*/ 1775 h 1775"/>
                </a:gdLst>
                <a:ahLst/>
                <a:cxnLst>
                  <a:cxn ang="T12">
                    <a:pos x="T0" y="T1"/>
                  </a:cxn>
                  <a:cxn ang="T13">
                    <a:pos x="T2" y="T3"/>
                  </a:cxn>
                  <a:cxn ang="T14">
                    <a:pos x="T4" y="T5"/>
                  </a:cxn>
                  <a:cxn ang="T15">
                    <a:pos x="T6" y="T7"/>
                  </a:cxn>
                  <a:cxn ang="T16">
                    <a:pos x="T8" y="T9"/>
                  </a:cxn>
                  <a:cxn ang="T17">
                    <a:pos x="T10" y="T11"/>
                  </a:cxn>
                </a:cxnLst>
                <a:rect l="T18" t="T19" r="T20" b="T21"/>
                <a:pathLst>
                  <a:path w="1672" h="1775">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 name="Freeform 19"/>
              <p:cNvSpPr>
                <a:spLocks noEditPoints="1"/>
              </p:cNvSpPr>
              <p:nvPr/>
            </p:nvSpPr>
            <p:spPr bwMode="auto">
              <a:xfrm>
                <a:off x="7256703" y="1820928"/>
                <a:ext cx="356063" cy="704331"/>
              </a:xfrm>
              <a:custGeom>
                <a:avLst/>
                <a:gdLst>
                  <a:gd name="T0" fmla="*/ 2147483647 w 213"/>
                  <a:gd name="T1" fmla="*/ 2147483647 h 397"/>
                  <a:gd name="T2" fmla="*/ 2147483647 w 213"/>
                  <a:gd name="T3" fmla="*/ 2147483647 h 397"/>
                  <a:gd name="T4" fmla="*/ 2147483647 w 213"/>
                  <a:gd name="T5" fmla="*/ 2147483647 h 397"/>
                  <a:gd name="T6" fmla="*/ 2147483647 w 213"/>
                  <a:gd name="T7" fmla="*/ 0 h 397"/>
                  <a:gd name="T8" fmla="*/ 2147483647 w 213"/>
                  <a:gd name="T9" fmla="*/ 2147483647 h 397"/>
                  <a:gd name="T10" fmla="*/ 2147483647 w 213"/>
                  <a:gd name="T11" fmla="*/ 2147483647 h 397"/>
                  <a:gd name="T12" fmla="*/ 2147483647 w 213"/>
                  <a:gd name="T13" fmla="*/ 2147483647 h 397"/>
                  <a:gd name="T14" fmla="*/ 2147483647 w 213"/>
                  <a:gd name="T15" fmla="*/ 2147483647 h 397"/>
                  <a:gd name="T16" fmla="*/ 2147483647 w 213"/>
                  <a:gd name="T17" fmla="*/ 2147483647 h 397"/>
                  <a:gd name="T18" fmla="*/ 2147483647 w 213"/>
                  <a:gd name="T19" fmla="*/ 2147483647 h 397"/>
                  <a:gd name="T20" fmla="*/ 2147483647 w 213"/>
                  <a:gd name="T21" fmla="*/ 2147483647 h 397"/>
                  <a:gd name="T22" fmla="*/ 2147483647 w 213"/>
                  <a:gd name="T23" fmla="*/ 2147483647 h 397"/>
                  <a:gd name="T24" fmla="*/ 2147483647 w 213"/>
                  <a:gd name="T25" fmla="*/ 2147483647 h 397"/>
                  <a:gd name="T26" fmla="*/ 2147483647 w 213"/>
                  <a:gd name="T27" fmla="*/ 2147483647 h 397"/>
                  <a:gd name="T28" fmla="*/ 2147483647 w 213"/>
                  <a:gd name="T29" fmla="*/ 2147483647 h 397"/>
                  <a:gd name="T30" fmla="*/ 2147483647 w 213"/>
                  <a:gd name="T31" fmla="*/ 2147483647 h 397"/>
                  <a:gd name="T32" fmla="*/ 2147483647 w 213"/>
                  <a:gd name="T33" fmla="*/ 2147483647 h 397"/>
                  <a:gd name="T34" fmla="*/ 2147483647 w 213"/>
                  <a:gd name="T35" fmla="*/ 2147483647 h 397"/>
                  <a:gd name="T36" fmla="*/ 2147483647 w 213"/>
                  <a:gd name="T37" fmla="*/ 2147483647 h 397"/>
                  <a:gd name="T38" fmla="*/ 0 w 213"/>
                  <a:gd name="T39" fmla="*/ 2147483647 h 397"/>
                  <a:gd name="T40" fmla="*/ 0 w 213"/>
                  <a:gd name="T41" fmla="*/ 2147483647 h 397"/>
                  <a:gd name="T42" fmla="*/ 2147483647 w 213"/>
                  <a:gd name="T43" fmla="*/ 2147483647 h 397"/>
                  <a:gd name="T44" fmla="*/ 2147483647 w 213"/>
                  <a:gd name="T45" fmla="*/ 2147483647 h 397"/>
                  <a:gd name="T46" fmla="*/ 2147483647 w 213"/>
                  <a:gd name="T47" fmla="*/ 2147483647 h 397"/>
                  <a:gd name="T48" fmla="*/ 2147483647 w 213"/>
                  <a:gd name="T49" fmla="*/ 2147483647 h 397"/>
                  <a:gd name="T50" fmla="*/ 2147483647 w 213"/>
                  <a:gd name="T51" fmla="*/ 2147483647 h 397"/>
                  <a:gd name="T52" fmla="*/ 2147483647 w 213"/>
                  <a:gd name="T53" fmla="*/ 2147483647 h 397"/>
                  <a:gd name="T54" fmla="*/ 2147483647 w 213"/>
                  <a:gd name="T55" fmla="*/ 2147483647 h 397"/>
                  <a:gd name="T56" fmla="*/ 2147483647 w 213"/>
                  <a:gd name="T57" fmla="*/ 2147483647 h 397"/>
                  <a:gd name="T58" fmla="*/ 2147483647 w 213"/>
                  <a:gd name="T59" fmla="*/ 2147483647 h 397"/>
                  <a:gd name="T60" fmla="*/ 2147483647 w 213"/>
                  <a:gd name="T61" fmla="*/ 2147483647 h 397"/>
                  <a:gd name="T62" fmla="*/ 2147483647 w 213"/>
                  <a:gd name="T63" fmla="*/ 2147483647 h 397"/>
                  <a:gd name="T64" fmla="*/ 2147483647 w 213"/>
                  <a:gd name="T65" fmla="*/ 2147483647 h 397"/>
                  <a:gd name="T66" fmla="*/ 2147483647 w 213"/>
                  <a:gd name="T67" fmla="*/ 2147483647 h 397"/>
                  <a:gd name="T68" fmla="*/ 2147483647 w 213"/>
                  <a:gd name="T69" fmla="*/ 2147483647 h 397"/>
                  <a:gd name="T70" fmla="*/ 2147483647 w 213"/>
                  <a:gd name="T71" fmla="*/ 2147483647 h 397"/>
                  <a:gd name="T72" fmla="*/ 2147483647 w 213"/>
                  <a:gd name="T73" fmla="*/ 2147483647 h 397"/>
                  <a:gd name="T74" fmla="*/ 2147483647 w 213"/>
                  <a:gd name="T75" fmla="*/ 2147483647 h 397"/>
                  <a:gd name="T76" fmla="*/ 2147483647 w 213"/>
                  <a:gd name="T77" fmla="*/ 2147483647 h 397"/>
                  <a:gd name="T78" fmla="*/ 2147483647 w 213"/>
                  <a:gd name="T79" fmla="*/ 2147483647 h 397"/>
                  <a:gd name="T80" fmla="*/ 2147483647 w 213"/>
                  <a:gd name="T81" fmla="*/ 2147483647 h 397"/>
                  <a:gd name="T82" fmla="*/ 2147483647 w 213"/>
                  <a:gd name="T83" fmla="*/ 2147483647 h 397"/>
                  <a:gd name="T84" fmla="*/ 2147483647 w 213"/>
                  <a:gd name="T85" fmla="*/ 2147483647 h 397"/>
                  <a:gd name="T86" fmla="*/ 2147483647 w 213"/>
                  <a:gd name="T87" fmla="*/ 2147483647 h 397"/>
                  <a:gd name="T88" fmla="*/ 2147483647 w 213"/>
                  <a:gd name="T89" fmla="*/ 2147483647 h 397"/>
                  <a:gd name="T90" fmla="*/ 2147483647 w 213"/>
                  <a:gd name="T91" fmla="*/ 2147483647 h 397"/>
                  <a:gd name="T92" fmla="*/ 2147483647 w 213"/>
                  <a:gd name="T93" fmla="*/ 2147483647 h 397"/>
                  <a:gd name="T94" fmla="*/ 2147483647 w 213"/>
                  <a:gd name="T95" fmla="*/ 2147483647 h 397"/>
                  <a:gd name="T96" fmla="*/ 2147483647 w 213"/>
                  <a:gd name="T97" fmla="*/ 2147483647 h 397"/>
                  <a:gd name="T98" fmla="*/ 2147483647 w 213"/>
                  <a:gd name="T99" fmla="*/ 2147483647 h 397"/>
                  <a:gd name="T100" fmla="*/ 2147483647 w 213"/>
                  <a:gd name="T101" fmla="*/ 2147483647 h 397"/>
                  <a:gd name="T102" fmla="*/ 2147483647 w 213"/>
                  <a:gd name="T103" fmla="*/ 2147483647 h 397"/>
                  <a:gd name="T104" fmla="*/ 2147483647 w 213"/>
                  <a:gd name="T105" fmla="*/ 2147483647 h 397"/>
                  <a:gd name="T106" fmla="*/ 2147483647 w 213"/>
                  <a:gd name="T107" fmla="*/ 2147483647 h 397"/>
                  <a:gd name="T108" fmla="*/ 2147483647 w 213"/>
                  <a:gd name="T109" fmla="*/ 2147483647 h 397"/>
                  <a:gd name="T110" fmla="*/ 2147483647 w 213"/>
                  <a:gd name="T111" fmla="*/ 2147483647 h 397"/>
                  <a:gd name="T112" fmla="*/ 2147483647 w 213"/>
                  <a:gd name="T113" fmla="*/ 2147483647 h 397"/>
                  <a:gd name="T114" fmla="*/ 2147483647 w 213"/>
                  <a:gd name="T115" fmla="*/ 2147483647 h 397"/>
                  <a:gd name="T116" fmla="*/ 2147483647 w 213"/>
                  <a:gd name="T117" fmla="*/ 2147483647 h 397"/>
                  <a:gd name="T118" fmla="*/ 2147483647 w 213"/>
                  <a:gd name="T119" fmla="*/ 2147483647 h 3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3"/>
                  <a:gd name="T181" fmla="*/ 0 h 397"/>
                  <a:gd name="T182" fmla="*/ 213 w 213"/>
                  <a:gd name="T183" fmla="*/ 397 h 3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3" h="397">
                    <a:moveTo>
                      <a:pt x="213" y="36"/>
                    </a:moveTo>
                    <a:lnTo>
                      <a:pt x="213" y="36"/>
                    </a:lnTo>
                    <a:lnTo>
                      <a:pt x="213" y="20"/>
                    </a:lnTo>
                    <a:lnTo>
                      <a:pt x="210" y="9"/>
                    </a:lnTo>
                    <a:lnTo>
                      <a:pt x="205" y="3"/>
                    </a:lnTo>
                    <a:lnTo>
                      <a:pt x="197" y="0"/>
                    </a:lnTo>
                    <a:lnTo>
                      <a:pt x="180" y="3"/>
                    </a:lnTo>
                    <a:lnTo>
                      <a:pt x="164" y="11"/>
                    </a:lnTo>
                    <a:lnTo>
                      <a:pt x="128" y="33"/>
                    </a:lnTo>
                    <a:lnTo>
                      <a:pt x="115" y="41"/>
                    </a:lnTo>
                    <a:lnTo>
                      <a:pt x="104" y="44"/>
                    </a:lnTo>
                    <a:lnTo>
                      <a:pt x="101" y="41"/>
                    </a:lnTo>
                    <a:lnTo>
                      <a:pt x="96" y="33"/>
                    </a:lnTo>
                    <a:lnTo>
                      <a:pt x="93" y="41"/>
                    </a:lnTo>
                    <a:lnTo>
                      <a:pt x="76" y="61"/>
                    </a:lnTo>
                    <a:lnTo>
                      <a:pt x="65" y="85"/>
                    </a:lnTo>
                    <a:lnTo>
                      <a:pt x="65" y="88"/>
                    </a:lnTo>
                    <a:lnTo>
                      <a:pt x="63" y="107"/>
                    </a:lnTo>
                    <a:lnTo>
                      <a:pt x="60" y="129"/>
                    </a:lnTo>
                    <a:lnTo>
                      <a:pt x="52" y="148"/>
                    </a:lnTo>
                    <a:lnTo>
                      <a:pt x="27" y="189"/>
                    </a:lnTo>
                    <a:lnTo>
                      <a:pt x="22" y="203"/>
                    </a:lnTo>
                    <a:lnTo>
                      <a:pt x="22" y="206"/>
                    </a:lnTo>
                    <a:lnTo>
                      <a:pt x="25" y="214"/>
                    </a:lnTo>
                    <a:lnTo>
                      <a:pt x="14" y="244"/>
                    </a:lnTo>
                    <a:lnTo>
                      <a:pt x="0" y="274"/>
                    </a:lnTo>
                    <a:lnTo>
                      <a:pt x="0" y="277"/>
                    </a:lnTo>
                    <a:lnTo>
                      <a:pt x="0" y="285"/>
                    </a:lnTo>
                    <a:lnTo>
                      <a:pt x="3" y="290"/>
                    </a:lnTo>
                    <a:lnTo>
                      <a:pt x="8" y="293"/>
                    </a:lnTo>
                    <a:lnTo>
                      <a:pt x="11" y="296"/>
                    </a:lnTo>
                    <a:lnTo>
                      <a:pt x="14" y="293"/>
                    </a:lnTo>
                    <a:lnTo>
                      <a:pt x="19" y="290"/>
                    </a:lnTo>
                    <a:lnTo>
                      <a:pt x="22" y="285"/>
                    </a:lnTo>
                    <a:lnTo>
                      <a:pt x="35" y="252"/>
                    </a:lnTo>
                    <a:lnTo>
                      <a:pt x="41" y="233"/>
                    </a:lnTo>
                    <a:lnTo>
                      <a:pt x="46" y="227"/>
                    </a:lnTo>
                    <a:lnTo>
                      <a:pt x="49" y="230"/>
                    </a:lnTo>
                    <a:lnTo>
                      <a:pt x="55" y="238"/>
                    </a:lnTo>
                    <a:lnTo>
                      <a:pt x="60" y="257"/>
                    </a:lnTo>
                    <a:lnTo>
                      <a:pt x="63" y="293"/>
                    </a:lnTo>
                    <a:lnTo>
                      <a:pt x="68" y="345"/>
                    </a:lnTo>
                    <a:lnTo>
                      <a:pt x="65" y="391"/>
                    </a:lnTo>
                    <a:lnTo>
                      <a:pt x="65" y="397"/>
                    </a:lnTo>
                    <a:lnTo>
                      <a:pt x="71" y="397"/>
                    </a:lnTo>
                    <a:lnTo>
                      <a:pt x="79" y="394"/>
                    </a:lnTo>
                    <a:lnTo>
                      <a:pt x="87" y="386"/>
                    </a:lnTo>
                    <a:lnTo>
                      <a:pt x="90" y="378"/>
                    </a:lnTo>
                    <a:lnTo>
                      <a:pt x="93" y="364"/>
                    </a:lnTo>
                    <a:lnTo>
                      <a:pt x="93" y="323"/>
                    </a:lnTo>
                    <a:lnTo>
                      <a:pt x="87" y="274"/>
                    </a:lnTo>
                    <a:lnTo>
                      <a:pt x="79" y="236"/>
                    </a:lnTo>
                    <a:lnTo>
                      <a:pt x="71" y="200"/>
                    </a:lnTo>
                    <a:lnTo>
                      <a:pt x="117" y="170"/>
                    </a:lnTo>
                    <a:lnTo>
                      <a:pt x="139" y="154"/>
                    </a:lnTo>
                    <a:lnTo>
                      <a:pt x="156" y="137"/>
                    </a:lnTo>
                    <a:lnTo>
                      <a:pt x="172" y="121"/>
                    </a:lnTo>
                    <a:lnTo>
                      <a:pt x="186" y="104"/>
                    </a:lnTo>
                    <a:lnTo>
                      <a:pt x="197" y="88"/>
                    </a:lnTo>
                    <a:lnTo>
                      <a:pt x="205" y="72"/>
                    </a:lnTo>
                    <a:lnTo>
                      <a:pt x="210" y="52"/>
                    </a:lnTo>
                    <a:lnTo>
                      <a:pt x="213" y="36"/>
                    </a:lnTo>
                    <a:close/>
                    <a:moveTo>
                      <a:pt x="175" y="39"/>
                    </a:moveTo>
                    <a:lnTo>
                      <a:pt x="175" y="39"/>
                    </a:lnTo>
                    <a:lnTo>
                      <a:pt x="180" y="36"/>
                    </a:lnTo>
                    <a:lnTo>
                      <a:pt x="183" y="36"/>
                    </a:lnTo>
                    <a:lnTo>
                      <a:pt x="183" y="39"/>
                    </a:lnTo>
                    <a:lnTo>
                      <a:pt x="183" y="47"/>
                    </a:lnTo>
                    <a:lnTo>
                      <a:pt x="180" y="58"/>
                    </a:lnTo>
                    <a:lnTo>
                      <a:pt x="175" y="69"/>
                    </a:lnTo>
                    <a:lnTo>
                      <a:pt x="167" y="82"/>
                    </a:lnTo>
                    <a:lnTo>
                      <a:pt x="156" y="96"/>
                    </a:lnTo>
                    <a:lnTo>
                      <a:pt x="139" y="118"/>
                    </a:lnTo>
                    <a:lnTo>
                      <a:pt x="115" y="140"/>
                    </a:lnTo>
                    <a:lnTo>
                      <a:pt x="96" y="154"/>
                    </a:lnTo>
                    <a:lnTo>
                      <a:pt x="85" y="159"/>
                    </a:lnTo>
                    <a:lnTo>
                      <a:pt x="76" y="162"/>
                    </a:lnTo>
                    <a:lnTo>
                      <a:pt x="74" y="162"/>
                    </a:lnTo>
                    <a:lnTo>
                      <a:pt x="71" y="162"/>
                    </a:lnTo>
                    <a:lnTo>
                      <a:pt x="76" y="140"/>
                    </a:lnTo>
                    <a:lnTo>
                      <a:pt x="85" y="121"/>
                    </a:lnTo>
                    <a:lnTo>
                      <a:pt x="93" y="104"/>
                    </a:lnTo>
                    <a:lnTo>
                      <a:pt x="106" y="88"/>
                    </a:lnTo>
                    <a:lnTo>
                      <a:pt x="120" y="74"/>
                    </a:lnTo>
                    <a:lnTo>
                      <a:pt x="137" y="61"/>
                    </a:lnTo>
                    <a:lnTo>
                      <a:pt x="153" y="47"/>
                    </a:lnTo>
                    <a:lnTo>
                      <a:pt x="17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1" name="Freeform 20"/>
              <p:cNvSpPr>
                <a:spLocks noEditPoints="1"/>
              </p:cNvSpPr>
              <p:nvPr/>
            </p:nvSpPr>
            <p:spPr bwMode="auto">
              <a:xfrm>
                <a:off x="7499092" y="1865281"/>
                <a:ext cx="351047" cy="674170"/>
              </a:xfrm>
              <a:custGeom>
                <a:avLst/>
                <a:gdLst>
                  <a:gd name="T0" fmla="*/ 2147483647 w 210"/>
                  <a:gd name="T1" fmla="*/ 2147483647 h 380"/>
                  <a:gd name="T2" fmla="*/ 2147483647 w 210"/>
                  <a:gd name="T3" fmla="*/ 2147483647 h 380"/>
                  <a:gd name="T4" fmla="*/ 2147483647 w 210"/>
                  <a:gd name="T5" fmla="*/ 2147483647 h 380"/>
                  <a:gd name="T6" fmla="*/ 2147483647 w 210"/>
                  <a:gd name="T7" fmla="*/ 2147483647 h 380"/>
                  <a:gd name="T8" fmla="*/ 2147483647 w 210"/>
                  <a:gd name="T9" fmla="*/ 2147483647 h 380"/>
                  <a:gd name="T10" fmla="*/ 2147483647 w 210"/>
                  <a:gd name="T11" fmla="*/ 2147483647 h 380"/>
                  <a:gd name="T12" fmla="*/ 2147483647 w 210"/>
                  <a:gd name="T13" fmla="*/ 2147483647 h 380"/>
                  <a:gd name="T14" fmla="*/ 2147483647 w 210"/>
                  <a:gd name="T15" fmla="*/ 2147483647 h 380"/>
                  <a:gd name="T16" fmla="*/ 2147483647 w 210"/>
                  <a:gd name="T17" fmla="*/ 2147483647 h 380"/>
                  <a:gd name="T18" fmla="*/ 2147483647 w 210"/>
                  <a:gd name="T19" fmla="*/ 2147483647 h 380"/>
                  <a:gd name="T20" fmla="*/ 2147483647 w 210"/>
                  <a:gd name="T21" fmla="*/ 2147483647 h 380"/>
                  <a:gd name="T22" fmla="*/ 2147483647 w 210"/>
                  <a:gd name="T23" fmla="*/ 2147483647 h 380"/>
                  <a:gd name="T24" fmla="*/ 2147483647 w 210"/>
                  <a:gd name="T25" fmla="*/ 2147483647 h 380"/>
                  <a:gd name="T26" fmla="*/ 2147483647 w 210"/>
                  <a:gd name="T27" fmla="*/ 2147483647 h 380"/>
                  <a:gd name="T28" fmla="*/ 2147483647 w 210"/>
                  <a:gd name="T29" fmla="*/ 2147483647 h 380"/>
                  <a:gd name="T30" fmla="*/ 2147483647 w 210"/>
                  <a:gd name="T31" fmla="*/ 2147483647 h 380"/>
                  <a:gd name="T32" fmla="*/ 2147483647 w 210"/>
                  <a:gd name="T33" fmla="*/ 2147483647 h 380"/>
                  <a:gd name="T34" fmla="*/ 2147483647 w 210"/>
                  <a:gd name="T35" fmla="*/ 2147483647 h 380"/>
                  <a:gd name="T36" fmla="*/ 2147483647 w 210"/>
                  <a:gd name="T37" fmla="*/ 2147483647 h 380"/>
                  <a:gd name="T38" fmla="*/ 2147483647 w 210"/>
                  <a:gd name="T39" fmla="*/ 2147483647 h 380"/>
                  <a:gd name="T40" fmla="*/ 2147483647 w 210"/>
                  <a:gd name="T41" fmla="*/ 2147483647 h 380"/>
                  <a:gd name="T42" fmla="*/ 2147483647 w 210"/>
                  <a:gd name="T43" fmla="*/ 2147483647 h 380"/>
                  <a:gd name="T44" fmla="*/ 2147483647 w 210"/>
                  <a:gd name="T45" fmla="*/ 2147483647 h 380"/>
                  <a:gd name="T46" fmla="*/ 2147483647 w 210"/>
                  <a:gd name="T47" fmla="*/ 2147483647 h 380"/>
                  <a:gd name="T48" fmla="*/ 2147483647 w 210"/>
                  <a:gd name="T49" fmla="*/ 2147483647 h 380"/>
                  <a:gd name="T50" fmla="*/ 2147483647 w 210"/>
                  <a:gd name="T51" fmla="*/ 2147483647 h 380"/>
                  <a:gd name="T52" fmla="*/ 2147483647 w 210"/>
                  <a:gd name="T53" fmla="*/ 2147483647 h 380"/>
                  <a:gd name="T54" fmla="*/ 2147483647 w 210"/>
                  <a:gd name="T55" fmla="*/ 2147483647 h 380"/>
                  <a:gd name="T56" fmla="*/ 2147483647 w 210"/>
                  <a:gd name="T57" fmla="*/ 2147483647 h 380"/>
                  <a:gd name="T58" fmla="*/ 2147483647 w 210"/>
                  <a:gd name="T59" fmla="*/ 2147483647 h 380"/>
                  <a:gd name="T60" fmla="*/ 2147483647 w 210"/>
                  <a:gd name="T61" fmla="*/ 2147483647 h 380"/>
                  <a:gd name="T62" fmla="*/ 2147483647 w 210"/>
                  <a:gd name="T63" fmla="*/ 2147483647 h 380"/>
                  <a:gd name="T64" fmla="*/ 2147483647 w 210"/>
                  <a:gd name="T65" fmla="*/ 0 h 380"/>
                  <a:gd name="T66" fmla="*/ 2147483647 w 210"/>
                  <a:gd name="T67" fmla="*/ 2147483647 h 380"/>
                  <a:gd name="T68" fmla="*/ 2147483647 w 210"/>
                  <a:gd name="T69" fmla="*/ 2147483647 h 380"/>
                  <a:gd name="T70" fmla="*/ 2147483647 w 210"/>
                  <a:gd name="T71" fmla="*/ 2147483647 h 380"/>
                  <a:gd name="T72" fmla="*/ 2147483647 w 210"/>
                  <a:gd name="T73" fmla="*/ 2147483647 h 380"/>
                  <a:gd name="T74" fmla="*/ 2147483647 w 210"/>
                  <a:gd name="T75" fmla="*/ 2147483647 h 380"/>
                  <a:gd name="T76" fmla="*/ 2147483647 w 210"/>
                  <a:gd name="T77" fmla="*/ 2147483647 h 380"/>
                  <a:gd name="T78" fmla="*/ 0 w 210"/>
                  <a:gd name="T79" fmla="*/ 2147483647 h 380"/>
                  <a:gd name="T80" fmla="*/ 2147483647 w 210"/>
                  <a:gd name="T81" fmla="*/ 2147483647 h 380"/>
                  <a:gd name="T82" fmla="*/ 2147483647 w 210"/>
                  <a:gd name="T83" fmla="*/ 2147483647 h 380"/>
                  <a:gd name="T84" fmla="*/ 2147483647 w 210"/>
                  <a:gd name="T85" fmla="*/ 2147483647 h 380"/>
                  <a:gd name="T86" fmla="*/ 2147483647 w 210"/>
                  <a:gd name="T87" fmla="*/ 2147483647 h 380"/>
                  <a:gd name="T88" fmla="*/ 2147483647 w 210"/>
                  <a:gd name="T89" fmla="*/ 2147483647 h 380"/>
                  <a:gd name="T90" fmla="*/ 2147483647 w 210"/>
                  <a:gd name="T91" fmla="*/ 2147483647 h 380"/>
                  <a:gd name="T92" fmla="*/ 2147483647 w 210"/>
                  <a:gd name="T93" fmla="*/ 2147483647 h 380"/>
                  <a:gd name="T94" fmla="*/ 2147483647 w 210"/>
                  <a:gd name="T95" fmla="*/ 2147483647 h 380"/>
                  <a:gd name="T96" fmla="*/ 2147483647 w 210"/>
                  <a:gd name="T97" fmla="*/ 2147483647 h 380"/>
                  <a:gd name="T98" fmla="*/ 2147483647 w 210"/>
                  <a:gd name="T99" fmla="*/ 2147483647 h 380"/>
                  <a:gd name="T100" fmla="*/ 2147483647 w 210"/>
                  <a:gd name="T101" fmla="*/ 2147483647 h 380"/>
                  <a:gd name="T102" fmla="*/ 2147483647 w 210"/>
                  <a:gd name="T103" fmla="*/ 2147483647 h 380"/>
                  <a:gd name="T104" fmla="*/ 2147483647 w 210"/>
                  <a:gd name="T105" fmla="*/ 2147483647 h 380"/>
                  <a:gd name="T106" fmla="*/ 2147483647 w 210"/>
                  <a:gd name="T107" fmla="*/ 2147483647 h 380"/>
                  <a:gd name="T108" fmla="*/ 2147483647 w 210"/>
                  <a:gd name="T109" fmla="*/ 2147483647 h 380"/>
                  <a:gd name="T110" fmla="*/ 2147483647 w 210"/>
                  <a:gd name="T111" fmla="*/ 2147483647 h 380"/>
                  <a:gd name="T112" fmla="*/ 2147483647 w 210"/>
                  <a:gd name="T113" fmla="*/ 2147483647 h 380"/>
                  <a:gd name="T114" fmla="*/ 2147483647 w 210"/>
                  <a:gd name="T115" fmla="*/ 2147483647 h 380"/>
                  <a:gd name="T116" fmla="*/ 2147483647 w 210"/>
                  <a:gd name="T117" fmla="*/ 2147483647 h 380"/>
                  <a:gd name="T118" fmla="*/ 2147483647 w 210"/>
                  <a:gd name="T119" fmla="*/ 2147483647 h 3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0"/>
                  <a:gd name="T181" fmla="*/ 0 h 380"/>
                  <a:gd name="T182" fmla="*/ 210 w 210"/>
                  <a:gd name="T183" fmla="*/ 380 h 3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0" h="380">
                    <a:moveTo>
                      <a:pt x="183" y="167"/>
                    </a:moveTo>
                    <a:lnTo>
                      <a:pt x="183" y="164"/>
                    </a:lnTo>
                    <a:lnTo>
                      <a:pt x="177" y="161"/>
                    </a:lnTo>
                    <a:lnTo>
                      <a:pt x="175" y="161"/>
                    </a:lnTo>
                    <a:lnTo>
                      <a:pt x="166" y="161"/>
                    </a:lnTo>
                    <a:lnTo>
                      <a:pt x="153" y="167"/>
                    </a:lnTo>
                    <a:lnTo>
                      <a:pt x="134" y="178"/>
                    </a:lnTo>
                    <a:lnTo>
                      <a:pt x="125" y="181"/>
                    </a:lnTo>
                    <a:lnTo>
                      <a:pt x="120" y="181"/>
                    </a:lnTo>
                    <a:lnTo>
                      <a:pt x="109" y="181"/>
                    </a:lnTo>
                    <a:lnTo>
                      <a:pt x="104" y="181"/>
                    </a:lnTo>
                    <a:lnTo>
                      <a:pt x="101" y="183"/>
                    </a:lnTo>
                    <a:lnTo>
                      <a:pt x="95" y="189"/>
                    </a:lnTo>
                    <a:lnTo>
                      <a:pt x="93" y="202"/>
                    </a:lnTo>
                    <a:lnTo>
                      <a:pt x="93" y="216"/>
                    </a:lnTo>
                    <a:lnTo>
                      <a:pt x="95" y="227"/>
                    </a:lnTo>
                    <a:lnTo>
                      <a:pt x="101" y="230"/>
                    </a:lnTo>
                    <a:lnTo>
                      <a:pt x="104" y="230"/>
                    </a:lnTo>
                    <a:lnTo>
                      <a:pt x="115" y="230"/>
                    </a:lnTo>
                    <a:lnTo>
                      <a:pt x="136" y="216"/>
                    </a:lnTo>
                    <a:lnTo>
                      <a:pt x="134" y="241"/>
                    </a:lnTo>
                    <a:lnTo>
                      <a:pt x="128" y="260"/>
                    </a:lnTo>
                    <a:lnTo>
                      <a:pt x="120" y="279"/>
                    </a:lnTo>
                    <a:lnTo>
                      <a:pt x="112" y="293"/>
                    </a:lnTo>
                    <a:lnTo>
                      <a:pt x="101" y="304"/>
                    </a:lnTo>
                    <a:lnTo>
                      <a:pt x="87" y="309"/>
                    </a:lnTo>
                    <a:lnTo>
                      <a:pt x="74" y="314"/>
                    </a:lnTo>
                    <a:lnTo>
                      <a:pt x="57" y="314"/>
                    </a:lnTo>
                    <a:lnTo>
                      <a:pt x="43" y="309"/>
                    </a:lnTo>
                    <a:lnTo>
                      <a:pt x="35" y="301"/>
                    </a:lnTo>
                    <a:lnTo>
                      <a:pt x="30" y="293"/>
                    </a:lnTo>
                    <a:lnTo>
                      <a:pt x="27" y="282"/>
                    </a:lnTo>
                    <a:lnTo>
                      <a:pt x="24" y="271"/>
                    </a:lnTo>
                    <a:lnTo>
                      <a:pt x="24" y="257"/>
                    </a:lnTo>
                    <a:lnTo>
                      <a:pt x="30" y="227"/>
                    </a:lnTo>
                    <a:lnTo>
                      <a:pt x="41" y="200"/>
                    </a:lnTo>
                    <a:lnTo>
                      <a:pt x="54" y="172"/>
                    </a:lnTo>
                    <a:lnTo>
                      <a:pt x="76" y="145"/>
                    </a:lnTo>
                    <a:lnTo>
                      <a:pt x="106" y="109"/>
                    </a:lnTo>
                    <a:lnTo>
                      <a:pt x="145" y="77"/>
                    </a:lnTo>
                    <a:lnTo>
                      <a:pt x="177" y="55"/>
                    </a:lnTo>
                    <a:lnTo>
                      <a:pt x="207" y="38"/>
                    </a:lnTo>
                    <a:lnTo>
                      <a:pt x="210" y="38"/>
                    </a:lnTo>
                    <a:lnTo>
                      <a:pt x="210" y="36"/>
                    </a:lnTo>
                    <a:lnTo>
                      <a:pt x="210" y="22"/>
                    </a:lnTo>
                    <a:lnTo>
                      <a:pt x="207" y="11"/>
                    </a:lnTo>
                    <a:lnTo>
                      <a:pt x="202" y="6"/>
                    </a:lnTo>
                    <a:lnTo>
                      <a:pt x="194" y="0"/>
                    </a:lnTo>
                    <a:lnTo>
                      <a:pt x="188" y="3"/>
                    </a:lnTo>
                    <a:lnTo>
                      <a:pt x="180" y="3"/>
                    </a:lnTo>
                    <a:lnTo>
                      <a:pt x="161" y="14"/>
                    </a:lnTo>
                    <a:lnTo>
                      <a:pt x="142" y="30"/>
                    </a:lnTo>
                    <a:lnTo>
                      <a:pt x="117" y="55"/>
                    </a:lnTo>
                    <a:lnTo>
                      <a:pt x="76" y="98"/>
                    </a:lnTo>
                    <a:lnTo>
                      <a:pt x="46" y="145"/>
                    </a:lnTo>
                    <a:lnTo>
                      <a:pt x="27" y="178"/>
                    </a:lnTo>
                    <a:lnTo>
                      <a:pt x="13" y="208"/>
                    </a:lnTo>
                    <a:lnTo>
                      <a:pt x="5" y="235"/>
                    </a:lnTo>
                    <a:lnTo>
                      <a:pt x="0" y="263"/>
                    </a:lnTo>
                    <a:lnTo>
                      <a:pt x="0" y="279"/>
                    </a:lnTo>
                    <a:lnTo>
                      <a:pt x="2" y="295"/>
                    </a:lnTo>
                    <a:lnTo>
                      <a:pt x="5" y="309"/>
                    </a:lnTo>
                    <a:lnTo>
                      <a:pt x="13" y="320"/>
                    </a:lnTo>
                    <a:lnTo>
                      <a:pt x="19" y="328"/>
                    </a:lnTo>
                    <a:lnTo>
                      <a:pt x="27" y="334"/>
                    </a:lnTo>
                    <a:lnTo>
                      <a:pt x="35" y="336"/>
                    </a:lnTo>
                    <a:lnTo>
                      <a:pt x="46" y="339"/>
                    </a:lnTo>
                    <a:lnTo>
                      <a:pt x="68" y="339"/>
                    </a:lnTo>
                    <a:lnTo>
                      <a:pt x="95" y="336"/>
                    </a:lnTo>
                    <a:lnTo>
                      <a:pt x="87" y="361"/>
                    </a:lnTo>
                    <a:lnTo>
                      <a:pt x="87" y="364"/>
                    </a:lnTo>
                    <a:lnTo>
                      <a:pt x="90" y="372"/>
                    </a:lnTo>
                    <a:lnTo>
                      <a:pt x="93" y="377"/>
                    </a:lnTo>
                    <a:lnTo>
                      <a:pt x="98" y="380"/>
                    </a:lnTo>
                    <a:lnTo>
                      <a:pt x="104" y="380"/>
                    </a:lnTo>
                    <a:lnTo>
                      <a:pt x="109" y="380"/>
                    </a:lnTo>
                    <a:lnTo>
                      <a:pt x="115" y="375"/>
                    </a:lnTo>
                    <a:lnTo>
                      <a:pt x="120" y="361"/>
                    </a:lnTo>
                    <a:lnTo>
                      <a:pt x="128" y="334"/>
                    </a:lnTo>
                    <a:lnTo>
                      <a:pt x="142" y="298"/>
                    </a:lnTo>
                    <a:lnTo>
                      <a:pt x="164" y="235"/>
                    </a:lnTo>
                    <a:lnTo>
                      <a:pt x="175" y="200"/>
                    </a:lnTo>
                    <a:lnTo>
                      <a:pt x="183" y="167"/>
                    </a:lnTo>
                    <a:close/>
                    <a:moveTo>
                      <a:pt x="101" y="336"/>
                    </a:moveTo>
                    <a:lnTo>
                      <a:pt x="101"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2" name="Freeform 21"/>
              <p:cNvSpPr>
                <a:spLocks/>
              </p:cNvSpPr>
              <p:nvPr/>
            </p:nvSpPr>
            <p:spPr bwMode="auto">
              <a:xfrm>
                <a:off x="7768229" y="1913183"/>
                <a:ext cx="830812" cy="640462"/>
              </a:xfrm>
              <a:custGeom>
                <a:avLst/>
                <a:gdLst>
                  <a:gd name="T0" fmla="*/ 2147483647 w 497"/>
                  <a:gd name="T1" fmla="*/ 2147483647 h 361"/>
                  <a:gd name="T2" fmla="*/ 2147483647 w 497"/>
                  <a:gd name="T3" fmla="*/ 2147483647 h 361"/>
                  <a:gd name="T4" fmla="*/ 2147483647 w 497"/>
                  <a:gd name="T5" fmla="*/ 2147483647 h 361"/>
                  <a:gd name="T6" fmla="*/ 2147483647 w 497"/>
                  <a:gd name="T7" fmla="*/ 2147483647 h 361"/>
                  <a:gd name="T8" fmla="*/ 2147483647 w 497"/>
                  <a:gd name="T9" fmla="*/ 2147483647 h 361"/>
                  <a:gd name="T10" fmla="*/ 2147483647 w 497"/>
                  <a:gd name="T11" fmla="*/ 2147483647 h 361"/>
                  <a:gd name="T12" fmla="*/ 2147483647 w 497"/>
                  <a:gd name="T13" fmla="*/ 2147483647 h 361"/>
                  <a:gd name="T14" fmla="*/ 2147483647 w 497"/>
                  <a:gd name="T15" fmla="*/ 0 h 361"/>
                  <a:gd name="T16" fmla="*/ 2147483647 w 497"/>
                  <a:gd name="T17" fmla="*/ 2147483647 h 361"/>
                  <a:gd name="T18" fmla="*/ 2147483647 w 497"/>
                  <a:gd name="T19" fmla="*/ 2147483647 h 361"/>
                  <a:gd name="T20" fmla="*/ 2147483647 w 497"/>
                  <a:gd name="T21" fmla="*/ 2147483647 h 361"/>
                  <a:gd name="T22" fmla="*/ 2147483647 w 497"/>
                  <a:gd name="T23" fmla="*/ 2147483647 h 361"/>
                  <a:gd name="T24" fmla="*/ 2147483647 w 497"/>
                  <a:gd name="T25" fmla="*/ 2147483647 h 361"/>
                  <a:gd name="T26" fmla="*/ 2147483647 w 497"/>
                  <a:gd name="T27" fmla="*/ 2147483647 h 361"/>
                  <a:gd name="T28" fmla="*/ 2147483647 w 497"/>
                  <a:gd name="T29" fmla="*/ 2147483647 h 361"/>
                  <a:gd name="T30" fmla="*/ 2147483647 w 497"/>
                  <a:gd name="T31" fmla="*/ 2147483647 h 361"/>
                  <a:gd name="T32" fmla="*/ 2147483647 w 497"/>
                  <a:gd name="T33" fmla="*/ 2147483647 h 361"/>
                  <a:gd name="T34" fmla="*/ 2147483647 w 497"/>
                  <a:gd name="T35" fmla="*/ 2147483647 h 361"/>
                  <a:gd name="T36" fmla="*/ 2147483647 w 497"/>
                  <a:gd name="T37" fmla="*/ 2147483647 h 361"/>
                  <a:gd name="T38" fmla="*/ 2147483647 w 497"/>
                  <a:gd name="T39" fmla="*/ 2147483647 h 361"/>
                  <a:gd name="T40" fmla="*/ 2147483647 w 497"/>
                  <a:gd name="T41" fmla="*/ 2147483647 h 361"/>
                  <a:gd name="T42" fmla="*/ 2147483647 w 497"/>
                  <a:gd name="T43" fmla="*/ 2147483647 h 361"/>
                  <a:gd name="T44" fmla="*/ 2147483647 w 497"/>
                  <a:gd name="T45" fmla="*/ 2147483647 h 361"/>
                  <a:gd name="T46" fmla="*/ 2147483647 w 497"/>
                  <a:gd name="T47" fmla="*/ 2147483647 h 361"/>
                  <a:gd name="T48" fmla="*/ 2147483647 w 497"/>
                  <a:gd name="T49" fmla="*/ 2147483647 h 361"/>
                  <a:gd name="T50" fmla="*/ 2147483647 w 497"/>
                  <a:gd name="T51" fmla="*/ 2147483647 h 361"/>
                  <a:gd name="T52" fmla="*/ 2147483647 w 497"/>
                  <a:gd name="T53" fmla="*/ 2147483647 h 361"/>
                  <a:gd name="T54" fmla="*/ 2147483647 w 497"/>
                  <a:gd name="T55" fmla="*/ 2147483647 h 361"/>
                  <a:gd name="T56" fmla="*/ 2147483647 w 497"/>
                  <a:gd name="T57" fmla="*/ 2147483647 h 361"/>
                  <a:gd name="T58" fmla="*/ 2147483647 w 497"/>
                  <a:gd name="T59" fmla="*/ 2147483647 h 361"/>
                  <a:gd name="T60" fmla="*/ 2147483647 w 497"/>
                  <a:gd name="T61" fmla="*/ 2147483647 h 361"/>
                  <a:gd name="T62" fmla="*/ 2147483647 w 497"/>
                  <a:gd name="T63" fmla="*/ 2147483647 h 361"/>
                  <a:gd name="T64" fmla="*/ 2147483647 w 497"/>
                  <a:gd name="T65" fmla="*/ 2147483647 h 361"/>
                  <a:gd name="T66" fmla="*/ 2147483647 w 497"/>
                  <a:gd name="T67" fmla="*/ 2147483647 h 361"/>
                  <a:gd name="T68" fmla="*/ 2147483647 w 497"/>
                  <a:gd name="T69" fmla="*/ 2147483647 h 361"/>
                  <a:gd name="T70" fmla="*/ 2147483647 w 497"/>
                  <a:gd name="T71" fmla="*/ 2147483647 h 361"/>
                  <a:gd name="T72" fmla="*/ 2147483647 w 497"/>
                  <a:gd name="T73" fmla="*/ 2147483647 h 361"/>
                  <a:gd name="T74" fmla="*/ 2147483647 w 497"/>
                  <a:gd name="T75" fmla="*/ 2147483647 h 361"/>
                  <a:gd name="T76" fmla="*/ 2147483647 w 497"/>
                  <a:gd name="T77" fmla="*/ 2147483647 h 361"/>
                  <a:gd name="T78" fmla="*/ 2147483647 w 497"/>
                  <a:gd name="T79" fmla="*/ 2147483647 h 361"/>
                  <a:gd name="T80" fmla="*/ 2147483647 w 497"/>
                  <a:gd name="T81" fmla="*/ 2147483647 h 361"/>
                  <a:gd name="T82" fmla="*/ 2147483647 w 497"/>
                  <a:gd name="T83" fmla="*/ 2147483647 h 361"/>
                  <a:gd name="T84" fmla="*/ 2147483647 w 497"/>
                  <a:gd name="T85" fmla="*/ 2147483647 h 361"/>
                  <a:gd name="T86" fmla="*/ 2147483647 w 497"/>
                  <a:gd name="T87" fmla="*/ 2147483647 h 361"/>
                  <a:gd name="T88" fmla="*/ 2147483647 w 497"/>
                  <a:gd name="T89" fmla="*/ 2147483647 h 361"/>
                  <a:gd name="T90" fmla="*/ 2147483647 w 497"/>
                  <a:gd name="T91" fmla="*/ 2147483647 h 361"/>
                  <a:gd name="T92" fmla="*/ 2147483647 w 497"/>
                  <a:gd name="T93" fmla="*/ 2147483647 h 361"/>
                  <a:gd name="T94" fmla="*/ 2147483647 w 497"/>
                  <a:gd name="T95" fmla="*/ 2147483647 h 361"/>
                  <a:gd name="T96" fmla="*/ 2147483647 w 497"/>
                  <a:gd name="T97" fmla="*/ 2147483647 h 361"/>
                  <a:gd name="T98" fmla="*/ 2147483647 w 497"/>
                  <a:gd name="T99" fmla="*/ 2147483647 h 361"/>
                  <a:gd name="T100" fmla="*/ 2147483647 w 497"/>
                  <a:gd name="T101" fmla="*/ 2147483647 h 361"/>
                  <a:gd name="T102" fmla="*/ 2147483647 w 497"/>
                  <a:gd name="T103" fmla="*/ 2147483647 h 361"/>
                  <a:gd name="T104" fmla="*/ 2147483647 w 497"/>
                  <a:gd name="T105" fmla="*/ 2147483647 h 361"/>
                  <a:gd name="T106" fmla="*/ 2147483647 w 497"/>
                  <a:gd name="T107" fmla="*/ 2147483647 h 361"/>
                  <a:gd name="T108" fmla="*/ 2147483647 w 497"/>
                  <a:gd name="T109" fmla="*/ 2147483647 h 361"/>
                  <a:gd name="T110" fmla="*/ 2147483647 w 497"/>
                  <a:gd name="T111" fmla="*/ 2147483647 h 361"/>
                  <a:gd name="T112" fmla="*/ 2147483647 w 497"/>
                  <a:gd name="T113" fmla="*/ 2147483647 h 361"/>
                  <a:gd name="T114" fmla="*/ 2147483647 w 497"/>
                  <a:gd name="T115" fmla="*/ 2147483647 h 3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7"/>
                  <a:gd name="T175" fmla="*/ 0 h 361"/>
                  <a:gd name="T176" fmla="*/ 497 w 497"/>
                  <a:gd name="T177" fmla="*/ 361 h 3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7" h="361">
                    <a:moveTo>
                      <a:pt x="497" y="33"/>
                    </a:moveTo>
                    <a:lnTo>
                      <a:pt x="497" y="33"/>
                    </a:lnTo>
                    <a:lnTo>
                      <a:pt x="495" y="22"/>
                    </a:lnTo>
                    <a:lnTo>
                      <a:pt x="492" y="20"/>
                    </a:lnTo>
                    <a:lnTo>
                      <a:pt x="486" y="17"/>
                    </a:lnTo>
                    <a:lnTo>
                      <a:pt x="481" y="14"/>
                    </a:lnTo>
                    <a:lnTo>
                      <a:pt x="467" y="14"/>
                    </a:lnTo>
                    <a:lnTo>
                      <a:pt x="454" y="17"/>
                    </a:lnTo>
                    <a:lnTo>
                      <a:pt x="437" y="20"/>
                    </a:lnTo>
                    <a:lnTo>
                      <a:pt x="421" y="28"/>
                    </a:lnTo>
                    <a:lnTo>
                      <a:pt x="361" y="55"/>
                    </a:lnTo>
                    <a:lnTo>
                      <a:pt x="331" y="63"/>
                    </a:lnTo>
                    <a:lnTo>
                      <a:pt x="317" y="66"/>
                    </a:lnTo>
                    <a:lnTo>
                      <a:pt x="303" y="66"/>
                    </a:lnTo>
                    <a:lnTo>
                      <a:pt x="301" y="66"/>
                    </a:lnTo>
                    <a:lnTo>
                      <a:pt x="292" y="63"/>
                    </a:lnTo>
                    <a:lnTo>
                      <a:pt x="303" y="47"/>
                    </a:lnTo>
                    <a:lnTo>
                      <a:pt x="314" y="25"/>
                    </a:lnTo>
                    <a:lnTo>
                      <a:pt x="314" y="6"/>
                    </a:lnTo>
                    <a:lnTo>
                      <a:pt x="314" y="0"/>
                    </a:lnTo>
                    <a:lnTo>
                      <a:pt x="309" y="0"/>
                    </a:lnTo>
                    <a:lnTo>
                      <a:pt x="306" y="3"/>
                    </a:lnTo>
                    <a:lnTo>
                      <a:pt x="301" y="6"/>
                    </a:lnTo>
                    <a:lnTo>
                      <a:pt x="295" y="11"/>
                    </a:lnTo>
                    <a:lnTo>
                      <a:pt x="287" y="25"/>
                    </a:lnTo>
                    <a:lnTo>
                      <a:pt x="279" y="44"/>
                    </a:lnTo>
                    <a:lnTo>
                      <a:pt x="265" y="74"/>
                    </a:lnTo>
                    <a:lnTo>
                      <a:pt x="230" y="173"/>
                    </a:lnTo>
                    <a:lnTo>
                      <a:pt x="208" y="236"/>
                    </a:lnTo>
                    <a:lnTo>
                      <a:pt x="208" y="208"/>
                    </a:lnTo>
                    <a:lnTo>
                      <a:pt x="205" y="148"/>
                    </a:lnTo>
                    <a:lnTo>
                      <a:pt x="199" y="121"/>
                    </a:lnTo>
                    <a:lnTo>
                      <a:pt x="191" y="99"/>
                    </a:lnTo>
                    <a:lnTo>
                      <a:pt x="186" y="91"/>
                    </a:lnTo>
                    <a:lnTo>
                      <a:pt x="183" y="102"/>
                    </a:lnTo>
                    <a:lnTo>
                      <a:pt x="172" y="132"/>
                    </a:lnTo>
                    <a:lnTo>
                      <a:pt x="153" y="189"/>
                    </a:lnTo>
                    <a:lnTo>
                      <a:pt x="131" y="244"/>
                    </a:lnTo>
                    <a:lnTo>
                      <a:pt x="107" y="296"/>
                    </a:lnTo>
                    <a:lnTo>
                      <a:pt x="107" y="298"/>
                    </a:lnTo>
                    <a:lnTo>
                      <a:pt x="107" y="309"/>
                    </a:lnTo>
                    <a:lnTo>
                      <a:pt x="101" y="304"/>
                    </a:lnTo>
                    <a:lnTo>
                      <a:pt x="90" y="298"/>
                    </a:lnTo>
                    <a:lnTo>
                      <a:pt x="74" y="301"/>
                    </a:lnTo>
                    <a:lnTo>
                      <a:pt x="63" y="301"/>
                    </a:lnTo>
                    <a:lnTo>
                      <a:pt x="46" y="298"/>
                    </a:lnTo>
                    <a:lnTo>
                      <a:pt x="41" y="293"/>
                    </a:lnTo>
                    <a:lnTo>
                      <a:pt x="36" y="290"/>
                    </a:lnTo>
                    <a:lnTo>
                      <a:pt x="33" y="282"/>
                    </a:lnTo>
                    <a:lnTo>
                      <a:pt x="30" y="277"/>
                    </a:lnTo>
                    <a:lnTo>
                      <a:pt x="30" y="260"/>
                    </a:lnTo>
                    <a:lnTo>
                      <a:pt x="33" y="241"/>
                    </a:lnTo>
                    <a:lnTo>
                      <a:pt x="36" y="225"/>
                    </a:lnTo>
                    <a:lnTo>
                      <a:pt x="41" y="214"/>
                    </a:lnTo>
                    <a:lnTo>
                      <a:pt x="46" y="203"/>
                    </a:lnTo>
                    <a:lnTo>
                      <a:pt x="60" y="195"/>
                    </a:lnTo>
                    <a:lnTo>
                      <a:pt x="76" y="189"/>
                    </a:lnTo>
                    <a:lnTo>
                      <a:pt x="98" y="181"/>
                    </a:lnTo>
                    <a:lnTo>
                      <a:pt x="109" y="175"/>
                    </a:lnTo>
                    <a:lnTo>
                      <a:pt x="112" y="173"/>
                    </a:lnTo>
                    <a:lnTo>
                      <a:pt x="112" y="170"/>
                    </a:lnTo>
                    <a:lnTo>
                      <a:pt x="109" y="164"/>
                    </a:lnTo>
                    <a:lnTo>
                      <a:pt x="107" y="159"/>
                    </a:lnTo>
                    <a:lnTo>
                      <a:pt x="98" y="154"/>
                    </a:lnTo>
                    <a:lnTo>
                      <a:pt x="93" y="148"/>
                    </a:lnTo>
                    <a:lnTo>
                      <a:pt x="76" y="143"/>
                    </a:lnTo>
                    <a:lnTo>
                      <a:pt x="101" y="88"/>
                    </a:lnTo>
                    <a:lnTo>
                      <a:pt x="109" y="74"/>
                    </a:lnTo>
                    <a:lnTo>
                      <a:pt x="115" y="66"/>
                    </a:lnTo>
                    <a:lnTo>
                      <a:pt x="123" y="61"/>
                    </a:lnTo>
                    <a:lnTo>
                      <a:pt x="128" y="61"/>
                    </a:lnTo>
                    <a:lnTo>
                      <a:pt x="142" y="63"/>
                    </a:lnTo>
                    <a:lnTo>
                      <a:pt x="156" y="66"/>
                    </a:lnTo>
                    <a:lnTo>
                      <a:pt x="172" y="63"/>
                    </a:lnTo>
                    <a:lnTo>
                      <a:pt x="186" y="58"/>
                    </a:lnTo>
                    <a:lnTo>
                      <a:pt x="191" y="52"/>
                    </a:lnTo>
                    <a:lnTo>
                      <a:pt x="186" y="50"/>
                    </a:lnTo>
                    <a:lnTo>
                      <a:pt x="156" y="30"/>
                    </a:lnTo>
                    <a:lnTo>
                      <a:pt x="148" y="25"/>
                    </a:lnTo>
                    <a:lnTo>
                      <a:pt x="137" y="25"/>
                    </a:lnTo>
                    <a:lnTo>
                      <a:pt x="120" y="25"/>
                    </a:lnTo>
                    <a:lnTo>
                      <a:pt x="107" y="28"/>
                    </a:lnTo>
                    <a:lnTo>
                      <a:pt x="96" y="36"/>
                    </a:lnTo>
                    <a:lnTo>
                      <a:pt x="85" y="47"/>
                    </a:lnTo>
                    <a:lnTo>
                      <a:pt x="85" y="50"/>
                    </a:lnTo>
                    <a:lnTo>
                      <a:pt x="60" y="118"/>
                    </a:lnTo>
                    <a:lnTo>
                      <a:pt x="33" y="154"/>
                    </a:lnTo>
                    <a:lnTo>
                      <a:pt x="33" y="156"/>
                    </a:lnTo>
                    <a:lnTo>
                      <a:pt x="27" y="178"/>
                    </a:lnTo>
                    <a:lnTo>
                      <a:pt x="16" y="211"/>
                    </a:lnTo>
                    <a:lnTo>
                      <a:pt x="5" y="244"/>
                    </a:lnTo>
                    <a:lnTo>
                      <a:pt x="0" y="260"/>
                    </a:lnTo>
                    <a:lnTo>
                      <a:pt x="0" y="277"/>
                    </a:lnTo>
                    <a:lnTo>
                      <a:pt x="3" y="290"/>
                    </a:lnTo>
                    <a:lnTo>
                      <a:pt x="8" y="304"/>
                    </a:lnTo>
                    <a:lnTo>
                      <a:pt x="16" y="312"/>
                    </a:lnTo>
                    <a:lnTo>
                      <a:pt x="33" y="323"/>
                    </a:lnTo>
                    <a:lnTo>
                      <a:pt x="49" y="328"/>
                    </a:lnTo>
                    <a:lnTo>
                      <a:pt x="76" y="328"/>
                    </a:lnTo>
                    <a:lnTo>
                      <a:pt x="93" y="328"/>
                    </a:lnTo>
                    <a:lnTo>
                      <a:pt x="104" y="326"/>
                    </a:lnTo>
                    <a:lnTo>
                      <a:pt x="107" y="323"/>
                    </a:lnTo>
                    <a:lnTo>
                      <a:pt x="109" y="323"/>
                    </a:lnTo>
                    <a:lnTo>
                      <a:pt x="109" y="320"/>
                    </a:lnTo>
                    <a:lnTo>
                      <a:pt x="109" y="315"/>
                    </a:lnTo>
                    <a:lnTo>
                      <a:pt x="112" y="318"/>
                    </a:lnTo>
                    <a:lnTo>
                      <a:pt x="115" y="318"/>
                    </a:lnTo>
                    <a:lnTo>
                      <a:pt x="117" y="318"/>
                    </a:lnTo>
                    <a:lnTo>
                      <a:pt x="123" y="318"/>
                    </a:lnTo>
                    <a:lnTo>
                      <a:pt x="128" y="309"/>
                    </a:lnTo>
                    <a:lnTo>
                      <a:pt x="139" y="290"/>
                    </a:lnTo>
                    <a:lnTo>
                      <a:pt x="156" y="260"/>
                    </a:lnTo>
                    <a:lnTo>
                      <a:pt x="180" y="211"/>
                    </a:lnTo>
                    <a:lnTo>
                      <a:pt x="180" y="266"/>
                    </a:lnTo>
                    <a:lnTo>
                      <a:pt x="180" y="342"/>
                    </a:lnTo>
                    <a:lnTo>
                      <a:pt x="180" y="350"/>
                    </a:lnTo>
                    <a:lnTo>
                      <a:pt x="189" y="345"/>
                    </a:lnTo>
                    <a:lnTo>
                      <a:pt x="197" y="342"/>
                    </a:lnTo>
                    <a:lnTo>
                      <a:pt x="208" y="334"/>
                    </a:lnTo>
                    <a:lnTo>
                      <a:pt x="213" y="320"/>
                    </a:lnTo>
                    <a:lnTo>
                      <a:pt x="219" y="301"/>
                    </a:lnTo>
                    <a:lnTo>
                      <a:pt x="224" y="274"/>
                    </a:lnTo>
                    <a:lnTo>
                      <a:pt x="235" y="230"/>
                    </a:lnTo>
                    <a:lnTo>
                      <a:pt x="262" y="145"/>
                    </a:lnTo>
                    <a:lnTo>
                      <a:pt x="273" y="112"/>
                    </a:lnTo>
                    <a:lnTo>
                      <a:pt x="276" y="121"/>
                    </a:lnTo>
                    <a:lnTo>
                      <a:pt x="281" y="123"/>
                    </a:lnTo>
                    <a:lnTo>
                      <a:pt x="284" y="123"/>
                    </a:lnTo>
                    <a:lnTo>
                      <a:pt x="287" y="123"/>
                    </a:lnTo>
                    <a:lnTo>
                      <a:pt x="312" y="102"/>
                    </a:lnTo>
                    <a:lnTo>
                      <a:pt x="361" y="85"/>
                    </a:lnTo>
                    <a:lnTo>
                      <a:pt x="350" y="132"/>
                    </a:lnTo>
                    <a:lnTo>
                      <a:pt x="336" y="181"/>
                    </a:lnTo>
                    <a:lnTo>
                      <a:pt x="301" y="271"/>
                    </a:lnTo>
                    <a:lnTo>
                      <a:pt x="287" y="312"/>
                    </a:lnTo>
                    <a:lnTo>
                      <a:pt x="279" y="342"/>
                    </a:lnTo>
                    <a:lnTo>
                      <a:pt x="276" y="345"/>
                    </a:lnTo>
                    <a:lnTo>
                      <a:pt x="281" y="348"/>
                    </a:lnTo>
                    <a:lnTo>
                      <a:pt x="295" y="356"/>
                    </a:lnTo>
                    <a:lnTo>
                      <a:pt x="303" y="361"/>
                    </a:lnTo>
                    <a:lnTo>
                      <a:pt x="303" y="353"/>
                    </a:lnTo>
                    <a:lnTo>
                      <a:pt x="314" y="312"/>
                    </a:lnTo>
                    <a:lnTo>
                      <a:pt x="328" y="274"/>
                    </a:lnTo>
                    <a:lnTo>
                      <a:pt x="358" y="197"/>
                    </a:lnTo>
                    <a:lnTo>
                      <a:pt x="366" y="173"/>
                    </a:lnTo>
                    <a:lnTo>
                      <a:pt x="374" y="143"/>
                    </a:lnTo>
                    <a:lnTo>
                      <a:pt x="391" y="71"/>
                    </a:lnTo>
                    <a:lnTo>
                      <a:pt x="402" y="66"/>
                    </a:lnTo>
                    <a:lnTo>
                      <a:pt x="424" y="58"/>
                    </a:lnTo>
                    <a:lnTo>
                      <a:pt x="445" y="52"/>
                    </a:lnTo>
                    <a:lnTo>
                      <a:pt x="454" y="52"/>
                    </a:lnTo>
                    <a:lnTo>
                      <a:pt x="462" y="52"/>
                    </a:lnTo>
                    <a:lnTo>
                      <a:pt x="456" y="66"/>
                    </a:lnTo>
                    <a:lnTo>
                      <a:pt x="454" y="71"/>
                    </a:lnTo>
                    <a:lnTo>
                      <a:pt x="462" y="74"/>
                    </a:lnTo>
                    <a:lnTo>
                      <a:pt x="473" y="71"/>
                    </a:lnTo>
                    <a:lnTo>
                      <a:pt x="481" y="66"/>
                    </a:lnTo>
                    <a:lnTo>
                      <a:pt x="489" y="52"/>
                    </a:lnTo>
                    <a:lnTo>
                      <a:pt x="497" y="36"/>
                    </a:lnTo>
                    <a:lnTo>
                      <a:pt x="49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 name="Freeform 22"/>
              <p:cNvSpPr>
                <a:spLocks noEditPoints="1"/>
              </p:cNvSpPr>
              <p:nvPr/>
            </p:nvSpPr>
            <p:spPr bwMode="auto">
              <a:xfrm>
                <a:off x="8421845" y="1923828"/>
                <a:ext cx="379466" cy="683041"/>
              </a:xfrm>
              <a:custGeom>
                <a:avLst/>
                <a:gdLst>
                  <a:gd name="T0" fmla="*/ 2147483647 w 227"/>
                  <a:gd name="T1" fmla="*/ 2147483647 h 385"/>
                  <a:gd name="T2" fmla="*/ 2147483647 w 227"/>
                  <a:gd name="T3" fmla="*/ 2147483647 h 385"/>
                  <a:gd name="T4" fmla="*/ 2147483647 w 227"/>
                  <a:gd name="T5" fmla="*/ 2147483647 h 385"/>
                  <a:gd name="T6" fmla="*/ 2147483647 w 227"/>
                  <a:gd name="T7" fmla="*/ 2147483647 h 385"/>
                  <a:gd name="T8" fmla="*/ 2147483647 w 227"/>
                  <a:gd name="T9" fmla="*/ 2147483647 h 385"/>
                  <a:gd name="T10" fmla="*/ 2147483647 w 227"/>
                  <a:gd name="T11" fmla="*/ 2147483647 h 385"/>
                  <a:gd name="T12" fmla="*/ 2147483647 w 227"/>
                  <a:gd name="T13" fmla="*/ 2147483647 h 385"/>
                  <a:gd name="T14" fmla="*/ 2147483647 w 227"/>
                  <a:gd name="T15" fmla="*/ 2147483647 h 385"/>
                  <a:gd name="T16" fmla="*/ 2147483647 w 227"/>
                  <a:gd name="T17" fmla="*/ 2147483647 h 385"/>
                  <a:gd name="T18" fmla="*/ 2147483647 w 227"/>
                  <a:gd name="T19" fmla="*/ 2147483647 h 385"/>
                  <a:gd name="T20" fmla="*/ 2147483647 w 227"/>
                  <a:gd name="T21" fmla="*/ 2147483647 h 385"/>
                  <a:gd name="T22" fmla="*/ 0 w 227"/>
                  <a:gd name="T23" fmla="*/ 2147483647 h 385"/>
                  <a:gd name="T24" fmla="*/ 0 w 227"/>
                  <a:gd name="T25" fmla="*/ 2147483647 h 385"/>
                  <a:gd name="T26" fmla="*/ 0 w 227"/>
                  <a:gd name="T27" fmla="*/ 2147483647 h 385"/>
                  <a:gd name="T28" fmla="*/ 2147483647 w 227"/>
                  <a:gd name="T29" fmla="*/ 2147483647 h 385"/>
                  <a:gd name="T30" fmla="*/ 2147483647 w 227"/>
                  <a:gd name="T31" fmla="*/ 2147483647 h 385"/>
                  <a:gd name="T32" fmla="*/ 2147483647 w 227"/>
                  <a:gd name="T33" fmla="*/ 2147483647 h 385"/>
                  <a:gd name="T34" fmla="*/ 2147483647 w 227"/>
                  <a:gd name="T35" fmla="*/ 2147483647 h 385"/>
                  <a:gd name="T36" fmla="*/ 2147483647 w 227"/>
                  <a:gd name="T37" fmla="*/ 2147483647 h 385"/>
                  <a:gd name="T38" fmla="*/ 2147483647 w 227"/>
                  <a:gd name="T39" fmla="*/ 2147483647 h 385"/>
                  <a:gd name="T40" fmla="*/ 2147483647 w 227"/>
                  <a:gd name="T41" fmla="*/ 2147483647 h 385"/>
                  <a:gd name="T42" fmla="*/ 2147483647 w 227"/>
                  <a:gd name="T43" fmla="*/ 2147483647 h 385"/>
                  <a:gd name="T44" fmla="*/ 2147483647 w 227"/>
                  <a:gd name="T45" fmla="*/ 2147483647 h 385"/>
                  <a:gd name="T46" fmla="*/ 2147483647 w 227"/>
                  <a:gd name="T47" fmla="*/ 2147483647 h 385"/>
                  <a:gd name="T48" fmla="*/ 2147483647 w 227"/>
                  <a:gd name="T49" fmla="*/ 2147483647 h 385"/>
                  <a:gd name="T50" fmla="*/ 2147483647 w 227"/>
                  <a:gd name="T51" fmla="*/ 2147483647 h 385"/>
                  <a:gd name="T52" fmla="*/ 2147483647 w 227"/>
                  <a:gd name="T53" fmla="*/ 2147483647 h 385"/>
                  <a:gd name="T54" fmla="*/ 2147483647 w 227"/>
                  <a:gd name="T55" fmla="*/ 2147483647 h 385"/>
                  <a:gd name="T56" fmla="*/ 2147483647 w 227"/>
                  <a:gd name="T57" fmla="*/ 2147483647 h 385"/>
                  <a:gd name="T58" fmla="*/ 2147483647 w 227"/>
                  <a:gd name="T59" fmla="*/ 2147483647 h 385"/>
                  <a:gd name="T60" fmla="*/ 2147483647 w 227"/>
                  <a:gd name="T61" fmla="*/ 2147483647 h 385"/>
                  <a:gd name="T62" fmla="*/ 2147483647 w 227"/>
                  <a:gd name="T63" fmla="*/ 2147483647 h 385"/>
                  <a:gd name="T64" fmla="*/ 2147483647 w 227"/>
                  <a:gd name="T65" fmla="*/ 2147483647 h 385"/>
                  <a:gd name="T66" fmla="*/ 2147483647 w 227"/>
                  <a:gd name="T67" fmla="*/ 2147483647 h 385"/>
                  <a:gd name="T68" fmla="*/ 2147483647 w 227"/>
                  <a:gd name="T69" fmla="*/ 2147483647 h 385"/>
                  <a:gd name="T70" fmla="*/ 2147483647 w 227"/>
                  <a:gd name="T71" fmla="*/ 2147483647 h 385"/>
                  <a:gd name="T72" fmla="*/ 2147483647 w 227"/>
                  <a:gd name="T73" fmla="*/ 2147483647 h 385"/>
                  <a:gd name="T74" fmla="*/ 2147483647 w 227"/>
                  <a:gd name="T75" fmla="*/ 2147483647 h 385"/>
                  <a:gd name="T76" fmla="*/ 2147483647 w 227"/>
                  <a:gd name="T77" fmla="*/ 2147483647 h 385"/>
                  <a:gd name="T78" fmla="*/ 2147483647 w 227"/>
                  <a:gd name="T79" fmla="*/ 2147483647 h 385"/>
                  <a:gd name="T80" fmla="*/ 2147483647 w 227"/>
                  <a:gd name="T81" fmla="*/ 2147483647 h 385"/>
                  <a:gd name="T82" fmla="*/ 2147483647 w 227"/>
                  <a:gd name="T83" fmla="*/ 2147483647 h 385"/>
                  <a:gd name="T84" fmla="*/ 2147483647 w 227"/>
                  <a:gd name="T85" fmla="*/ 2147483647 h 385"/>
                  <a:gd name="T86" fmla="*/ 2147483647 w 227"/>
                  <a:gd name="T87" fmla="*/ 2147483647 h 385"/>
                  <a:gd name="T88" fmla="*/ 2147483647 w 227"/>
                  <a:gd name="T89" fmla="*/ 2147483647 h 385"/>
                  <a:gd name="T90" fmla="*/ 2147483647 w 227"/>
                  <a:gd name="T91" fmla="*/ 2147483647 h 385"/>
                  <a:gd name="T92" fmla="*/ 2147483647 w 227"/>
                  <a:gd name="T93" fmla="*/ 2147483647 h 385"/>
                  <a:gd name="T94" fmla="*/ 2147483647 w 227"/>
                  <a:gd name="T95" fmla="*/ 2147483647 h 385"/>
                  <a:gd name="T96" fmla="*/ 2147483647 w 227"/>
                  <a:gd name="T97" fmla="*/ 2147483647 h 385"/>
                  <a:gd name="T98" fmla="*/ 2147483647 w 227"/>
                  <a:gd name="T99" fmla="*/ 2147483647 h 385"/>
                  <a:gd name="T100" fmla="*/ 2147483647 w 227"/>
                  <a:gd name="T101" fmla="*/ 2147483647 h 385"/>
                  <a:gd name="T102" fmla="*/ 2147483647 w 227"/>
                  <a:gd name="T103" fmla="*/ 2147483647 h 385"/>
                  <a:gd name="T104" fmla="*/ 2147483647 w 227"/>
                  <a:gd name="T105" fmla="*/ 0 h 385"/>
                  <a:gd name="T106" fmla="*/ 2147483647 w 227"/>
                  <a:gd name="T107" fmla="*/ 0 h 385"/>
                  <a:gd name="T108" fmla="*/ 2147483647 w 227"/>
                  <a:gd name="T109" fmla="*/ 2147483647 h 385"/>
                  <a:gd name="T110" fmla="*/ 2147483647 w 227"/>
                  <a:gd name="T111" fmla="*/ 2147483647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7"/>
                  <a:gd name="T169" fmla="*/ 0 h 385"/>
                  <a:gd name="T170" fmla="*/ 227 w 227"/>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7" h="385">
                    <a:moveTo>
                      <a:pt x="68" y="344"/>
                    </a:moveTo>
                    <a:lnTo>
                      <a:pt x="68" y="344"/>
                    </a:lnTo>
                    <a:lnTo>
                      <a:pt x="63" y="366"/>
                    </a:lnTo>
                    <a:lnTo>
                      <a:pt x="57" y="377"/>
                    </a:lnTo>
                    <a:lnTo>
                      <a:pt x="49" y="383"/>
                    </a:lnTo>
                    <a:lnTo>
                      <a:pt x="38" y="385"/>
                    </a:lnTo>
                    <a:lnTo>
                      <a:pt x="24" y="385"/>
                    </a:lnTo>
                    <a:lnTo>
                      <a:pt x="11" y="383"/>
                    </a:lnTo>
                    <a:lnTo>
                      <a:pt x="5" y="377"/>
                    </a:lnTo>
                    <a:lnTo>
                      <a:pt x="0" y="369"/>
                    </a:lnTo>
                    <a:lnTo>
                      <a:pt x="0" y="355"/>
                    </a:lnTo>
                    <a:lnTo>
                      <a:pt x="2" y="347"/>
                    </a:lnTo>
                    <a:lnTo>
                      <a:pt x="11" y="342"/>
                    </a:lnTo>
                    <a:lnTo>
                      <a:pt x="22" y="339"/>
                    </a:lnTo>
                    <a:lnTo>
                      <a:pt x="35" y="336"/>
                    </a:lnTo>
                    <a:lnTo>
                      <a:pt x="54" y="339"/>
                    </a:lnTo>
                    <a:lnTo>
                      <a:pt x="68" y="344"/>
                    </a:lnTo>
                    <a:close/>
                    <a:moveTo>
                      <a:pt x="227" y="8"/>
                    </a:moveTo>
                    <a:lnTo>
                      <a:pt x="227" y="8"/>
                    </a:lnTo>
                    <a:lnTo>
                      <a:pt x="194" y="57"/>
                    </a:lnTo>
                    <a:lnTo>
                      <a:pt x="172" y="101"/>
                    </a:lnTo>
                    <a:lnTo>
                      <a:pt x="161" y="128"/>
                    </a:lnTo>
                    <a:lnTo>
                      <a:pt x="153" y="153"/>
                    </a:lnTo>
                    <a:lnTo>
                      <a:pt x="147" y="180"/>
                    </a:lnTo>
                    <a:lnTo>
                      <a:pt x="142" y="208"/>
                    </a:lnTo>
                    <a:lnTo>
                      <a:pt x="139" y="227"/>
                    </a:lnTo>
                    <a:lnTo>
                      <a:pt x="131" y="240"/>
                    </a:lnTo>
                    <a:lnTo>
                      <a:pt x="123" y="249"/>
                    </a:lnTo>
                    <a:lnTo>
                      <a:pt x="115" y="254"/>
                    </a:lnTo>
                    <a:lnTo>
                      <a:pt x="106" y="254"/>
                    </a:lnTo>
                    <a:lnTo>
                      <a:pt x="98" y="254"/>
                    </a:lnTo>
                    <a:lnTo>
                      <a:pt x="82" y="251"/>
                    </a:lnTo>
                    <a:lnTo>
                      <a:pt x="82" y="235"/>
                    </a:lnTo>
                    <a:lnTo>
                      <a:pt x="87" y="219"/>
                    </a:lnTo>
                    <a:lnTo>
                      <a:pt x="101" y="186"/>
                    </a:lnTo>
                    <a:lnTo>
                      <a:pt x="150" y="68"/>
                    </a:lnTo>
                    <a:lnTo>
                      <a:pt x="164" y="30"/>
                    </a:lnTo>
                    <a:lnTo>
                      <a:pt x="175" y="11"/>
                    </a:lnTo>
                    <a:lnTo>
                      <a:pt x="180" y="5"/>
                    </a:lnTo>
                    <a:lnTo>
                      <a:pt x="188" y="3"/>
                    </a:lnTo>
                    <a:lnTo>
                      <a:pt x="202" y="0"/>
                    </a:lnTo>
                    <a:lnTo>
                      <a:pt x="2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4" name="Freeform 23"/>
              <p:cNvSpPr>
                <a:spLocks/>
              </p:cNvSpPr>
              <p:nvPr/>
            </p:nvSpPr>
            <p:spPr bwMode="auto">
              <a:xfrm>
                <a:off x="8293128" y="2690253"/>
                <a:ext cx="183882" cy="86933"/>
              </a:xfrm>
              <a:custGeom>
                <a:avLst/>
                <a:gdLst>
                  <a:gd name="T0" fmla="*/ 2147483647 w 110"/>
                  <a:gd name="T1" fmla="*/ 2147483647 h 49"/>
                  <a:gd name="T2" fmla="*/ 2147483647 w 110"/>
                  <a:gd name="T3" fmla="*/ 2147483647 h 49"/>
                  <a:gd name="T4" fmla="*/ 2147483647 w 110"/>
                  <a:gd name="T5" fmla="*/ 2147483647 h 49"/>
                  <a:gd name="T6" fmla="*/ 2147483647 w 110"/>
                  <a:gd name="T7" fmla="*/ 2147483647 h 49"/>
                  <a:gd name="T8" fmla="*/ 2147483647 w 110"/>
                  <a:gd name="T9" fmla="*/ 2147483647 h 49"/>
                  <a:gd name="T10" fmla="*/ 2147483647 w 110"/>
                  <a:gd name="T11" fmla="*/ 2147483647 h 49"/>
                  <a:gd name="T12" fmla="*/ 2147483647 w 110"/>
                  <a:gd name="T13" fmla="*/ 2147483647 h 49"/>
                  <a:gd name="T14" fmla="*/ 2147483647 w 110"/>
                  <a:gd name="T15" fmla="*/ 2147483647 h 49"/>
                  <a:gd name="T16" fmla="*/ 2147483647 w 110"/>
                  <a:gd name="T17" fmla="*/ 2147483647 h 49"/>
                  <a:gd name="T18" fmla="*/ 2147483647 w 110"/>
                  <a:gd name="T19" fmla="*/ 2147483647 h 49"/>
                  <a:gd name="T20" fmla="*/ 0 w 110"/>
                  <a:gd name="T21" fmla="*/ 0 h 49"/>
                  <a:gd name="T22" fmla="*/ 0 w 110"/>
                  <a:gd name="T23" fmla="*/ 0 h 49"/>
                  <a:gd name="T24" fmla="*/ 2147483647 w 110"/>
                  <a:gd name="T25" fmla="*/ 2147483647 h 49"/>
                  <a:gd name="T26" fmla="*/ 2147483647 w 110"/>
                  <a:gd name="T27" fmla="*/ 2147483647 h 49"/>
                  <a:gd name="T28" fmla="*/ 2147483647 w 110"/>
                  <a:gd name="T29" fmla="*/ 2147483647 h 49"/>
                  <a:gd name="T30" fmla="*/ 2147483647 w 110"/>
                  <a:gd name="T31" fmla="*/ 2147483647 h 49"/>
                  <a:gd name="T32" fmla="*/ 2147483647 w 110"/>
                  <a:gd name="T33" fmla="*/ 2147483647 h 49"/>
                  <a:gd name="T34" fmla="*/ 2147483647 w 110"/>
                  <a:gd name="T35" fmla="*/ 2147483647 h 49"/>
                  <a:gd name="T36" fmla="*/ 2147483647 w 110"/>
                  <a:gd name="T37" fmla="*/ 2147483647 h 49"/>
                  <a:gd name="T38" fmla="*/ 2147483647 w 110"/>
                  <a:gd name="T39" fmla="*/ 2147483647 h 49"/>
                  <a:gd name="T40" fmla="*/ 2147483647 w 110"/>
                  <a:gd name="T41" fmla="*/ 2147483647 h 49"/>
                  <a:gd name="T42" fmla="*/ 2147483647 w 110"/>
                  <a:gd name="T43" fmla="*/ 2147483647 h 49"/>
                  <a:gd name="T44" fmla="*/ 2147483647 w 110"/>
                  <a:gd name="T45" fmla="*/ 2147483647 h 49"/>
                  <a:gd name="T46" fmla="*/ 2147483647 w 110"/>
                  <a:gd name="T47" fmla="*/ 2147483647 h 49"/>
                  <a:gd name="T48" fmla="*/ 2147483647 w 110"/>
                  <a:gd name="T49" fmla="*/ 2147483647 h 49"/>
                  <a:gd name="T50" fmla="*/ 2147483647 w 110"/>
                  <a:gd name="T51" fmla="*/ 2147483647 h 49"/>
                  <a:gd name="T52" fmla="*/ 2147483647 w 110"/>
                  <a:gd name="T53" fmla="*/ 2147483647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49"/>
                  <a:gd name="T83" fmla="*/ 110 w 110"/>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49">
                    <a:moveTo>
                      <a:pt x="93" y="35"/>
                    </a:moveTo>
                    <a:lnTo>
                      <a:pt x="90" y="35"/>
                    </a:lnTo>
                    <a:lnTo>
                      <a:pt x="96" y="38"/>
                    </a:lnTo>
                    <a:lnTo>
                      <a:pt x="77" y="27"/>
                    </a:lnTo>
                    <a:lnTo>
                      <a:pt x="58" y="16"/>
                    </a:lnTo>
                    <a:lnTo>
                      <a:pt x="36" y="11"/>
                    </a:lnTo>
                    <a:lnTo>
                      <a:pt x="17" y="5"/>
                    </a:lnTo>
                    <a:lnTo>
                      <a:pt x="0" y="0"/>
                    </a:lnTo>
                    <a:lnTo>
                      <a:pt x="14" y="5"/>
                    </a:lnTo>
                    <a:lnTo>
                      <a:pt x="17" y="8"/>
                    </a:lnTo>
                    <a:lnTo>
                      <a:pt x="58" y="27"/>
                    </a:lnTo>
                    <a:lnTo>
                      <a:pt x="49" y="22"/>
                    </a:lnTo>
                    <a:lnTo>
                      <a:pt x="60" y="30"/>
                    </a:lnTo>
                    <a:lnTo>
                      <a:pt x="60" y="27"/>
                    </a:lnTo>
                    <a:lnTo>
                      <a:pt x="104" y="49"/>
                    </a:lnTo>
                    <a:lnTo>
                      <a:pt x="107" y="49"/>
                    </a:lnTo>
                    <a:lnTo>
                      <a:pt x="110" y="49"/>
                    </a:lnTo>
                    <a:lnTo>
                      <a:pt x="99" y="41"/>
                    </a:lnTo>
                    <a:lnTo>
                      <a:pt x="9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5" name="Freeform 24"/>
              <p:cNvSpPr>
                <a:spLocks/>
              </p:cNvSpPr>
              <p:nvPr/>
            </p:nvSpPr>
            <p:spPr bwMode="auto">
              <a:xfrm>
                <a:off x="6969178" y="2500420"/>
                <a:ext cx="1524548" cy="271443"/>
              </a:xfrm>
              <a:custGeom>
                <a:avLst/>
                <a:gdLst>
                  <a:gd name="T0" fmla="*/ 2147483647 w 912"/>
                  <a:gd name="T1" fmla="*/ 2147483647 h 153"/>
                  <a:gd name="T2" fmla="*/ 2147483647 w 912"/>
                  <a:gd name="T3" fmla="*/ 2147483647 h 153"/>
                  <a:gd name="T4" fmla="*/ 2147483647 w 912"/>
                  <a:gd name="T5" fmla="*/ 2147483647 h 153"/>
                  <a:gd name="T6" fmla="*/ 2147483647 w 912"/>
                  <a:gd name="T7" fmla="*/ 2147483647 h 153"/>
                  <a:gd name="T8" fmla="*/ 2147483647 w 912"/>
                  <a:gd name="T9" fmla="*/ 2147483647 h 153"/>
                  <a:gd name="T10" fmla="*/ 2147483647 w 912"/>
                  <a:gd name="T11" fmla="*/ 2147483647 h 153"/>
                  <a:gd name="T12" fmla="*/ 2147483647 w 912"/>
                  <a:gd name="T13" fmla="*/ 2147483647 h 153"/>
                  <a:gd name="T14" fmla="*/ 2147483647 w 912"/>
                  <a:gd name="T15" fmla="*/ 2147483647 h 153"/>
                  <a:gd name="T16" fmla="*/ 2147483647 w 912"/>
                  <a:gd name="T17" fmla="*/ 2147483647 h 153"/>
                  <a:gd name="T18" fmla="*/ 2147483647 w 912"/>
                  <a:gd name="T19" fmla="*/ 2147483647 h 153"/>
                  <a:gd name="T20" fmla="*/ 2147483647 w 912"/>
                  <a:gd name="T21" fmla="*/ 2147483647 h 153"/>
                  <a:gd name="T22" fmla="*/ 2147483647 w 912"/>
                  <a:gd name="T23" fmla="*/ 2147483647 h 153"/>
                  <a:gd name="T24" fmla="*/ 2147483647 w 912"/>
                  <a:gd name="T25" fmla="*/ 2147483647 h 153"/>
                  <a:gd name="T26" fmla="*/ 2147483647 w 912"/>
                  <a:gd name="T27" fmla="*/ 2147483647 h 153"/>
                  <a:gd name="T28" fmla="*/ 2147483647 w 912"/>
                  <a:gd name="T29" fmla="*/ 2147483647 h 153"/>
                  <a:gd name="T30" fmla="*/ 2147483647 w 912"/>
                  <a:gd name="T31" fmla="*/ 2147483647 h 153"/>
                  <a:gd name="T32" fmla="*/ 2147483647 w 912"/>
                  <a:gd name="T33" fmla="*/ 2147483647 h 153"/>
                  <a:gd name="T34" fmla="*/ 2147483647 w 912"/>
                  <a:gd name="T35" fmla="*/ 2147483647 h 153"/>
                  <a:gd name="T36" fmla="*/ 2147483647 w 912"/>
                  <a:gd name="T37" fmla="*/ 2147483647 h 153"/>
                  <a:gd name="T38" fmla="*/ 2147483647 w 912"/>
                  <a:gd name="T39" fmla="*/ 2147483647 h 153"/>
                  <a:gd name="T40" fmla="*/ 2147483647 w 912"/>
                  <a:gd name="T41" fmla="*/ 2147483647 h 153"/>
                  <a:gd name="T42" fmla="*/ 2147483647 w 912"/>
                  <a:gd name="T43" fmla="*/ 2147483647 h 153"/>
                  <a:gd name="T44" fmla="*/ 2147483647 w 912"/>
                  <a:gd name="T45" fmla="*/ 2147483647 h 153"/>
                  <a:gd name="T46" fmla="*/ 2147483647 w 912"/>
                  <a:gd name="T47" fmla="*/ 2147483647 h 153"/>
                  <a:gd name="T48" fmla="*/ 2147483647 w 912"/>
                  <a:gd name="T49" fmla="*/ 2147483647 h 153"/>
                  <a:gd name="T50" fmla="*/ 2147483647 w 912"/>
                  <a:gd name="T51" fmla="*/ 2147483647 h 153"/>
                  <a:gd name="T52" fmla="*/ 2147483647 w 912"/>
                  <a:gd name="T53" fmla="*/ 2147483647 h 153"/>
                  <a:gd name="T54" fmla="*/ 2147483647 w 912"/>
                  <a:gd name="T55" fmla="*/ 2147483647 h 153"/>
                  <a:gd name="T56" fmla="*/ 2147483647 w 912"/>
                  <a:gd name="T57" fmla="*/ 2147483647 h 153"/>
                  <a:gd name="T58" fmla="*/ 2147483647 w 912"/>
                  <a:gd name="T59" fmla="*/ 2147483647 h 153"/>
                  <a:gd name="T60" fmla="*/ 2147483647 w 912"/>
                  <a:gd name="T61" fmla="*/ 2147483647 h 153"/>
                  <a:gd name="T62" fmla="*/ 2147483647 w 912"/>
                  <a:gd name="T63" fmla="*/ 2147483647 h 153"/>
                  <a:gd name="T64" fmla="*/ 2147483647 w 912"/>
                  <a:gd name="T65" fmla="*/ 2147483647 h 153"/>
                  <a:gd name="T66" fmla="*/ 2147483647 w 912"/>
                  <a:gd name="T67" fmla="*/ 2147483647 h 153"/>
                  <a:gd name="T68" fmla="*/ 2147483647 w 912"/>
                  <a:gd name="T69" fmla="*/ 2147483647 h 153"/>
                  <a:gd name="T70" fmla="*/ 2147483647 w 912"/>
                  <a:gd name="T71" fmla="*/ 2147483647 h 153"/>
                  <a:gd name="T72" fmla="*/ 2147483647 w 912"/>
                  <a:gd name="T73" fmla="*/ 2147483647 h 153"/>
                  <a:gd name="T74" fmla="*/ 2147483647 w 912"/>
                  <a:gd name="T75" fmla="*/ 2147483647 h 153"/>
                  <a:gd name="T76" fmla="*/ 2147483647 w 912"/>
                  <a:gd name="T77" fmla="*/ 2147483647 h 153"/>
                  <a:gd name="T78" fmla="*/ 2147483647 w 912"/>
                  <a:gd name="T79" fmla="*/ 2147483647 h 153"/>
                  <a:gd name="T80" fmla="*/ 2147483647 w 912"/>
                  <a:gd name="T81" fmla="*/ 2147483647 h 153"/>
                  <a:gd name="T82" fmla="*/ 2147483647 w 912"/>
                  <a:gd name="T83" fmla="*/ 2147483647 h 153"/>
                  <a:gd name="T84" fmla="*/ 2147483647 w 912"/>
                  <a:gd name="T85" fmla="*/ 2147483647 h 153"/>
                  <a:gd name="T86" fmla="*/ 2147483647 w 912"/>
                  <a:gd name="T87" fmla="*/ 2147483647 h 153"/>
                  <a:gd name="T88" fmla="*/ 2147483647 w 912"/>
                  <a:gd name="T89" fmla="*/ 2147483647 h 153"/>
                  <a:gd name="T90" fmla="*/ 2147483647 w 912"/>
                  <a:gd name="T91" fmla="*/ 2147483647 h 153"/>
                  <a:gd name="T92" fmla="*/ 2147483647 w 912"/>
                  <a:gd name="T93" fmla="*/ 2147483647 h 153"/>
                  <a:gd name="T94" fmla="*/ 2147483647 w 912"/>
                  <a:gd name="T95" fmla="*/ 2147483647 h 153"/>
                  <a:gd name="T96" fmla="*/ 2147483647 w 912"/>
                  <a:gd name="T97" fmla="*/ 2147483647 h 153"/>
                  <a:gd name="T98" fmla="*/ 2147483647 w 912"/>
                  <a:gd name="T99" fmla="*/ 2147483647 h 153"/>
                  <a:gd name="T100" fmla="*/ 2147483647 w 912"/>
                  <a:gd name="T101" fmla="*/ 2147483647 h 153"/>
                  <a:gd name="T102" fmla="*/ 2147483647 w 912"/>
                  <a:gd name="T103" fmla="*/ 2147483647 h 153"/>
                  <a:gd name="T104" fmla="*/ 2147483647 w 912"/>
                  <a:gd name="T105" fmla="*/ 2147483647 h 153"/>
                  <a:gd name="T106" fmla="*/ 2147483647 w 912"/>
                  <a:gd name="T107" fmla="*/ 2147483647 h 153"/>
                  <a:gd name="T108" fmla="*/ 2147483647 w 912"/>
                  <a:gd name="T109" fmla="*/ 2147483647 h 153"/>
                  <a:gd name="T110" fmla="*/ 2147483647 w 912"/>
                  <a:gd name="T111" fmla="*/ 2147483647 h 153"/>
                  <a:gd name="T112" fmla="*/ 2147483647 w 912"/>
                  <a:gd name="T113" fmla="*/ 2147483647 h 153"/>
                  <a:gd name="T114" fmla="*/ 2147483647 w 912"/>
                  <a:gd name="T115" fmla="*/ 2147483647 h 153"/>
                  <a:gd name="T116" fmla="*/ 2147483647 w 912"/>
                  <a:gd name="T117" fmla="*/ 2147483647 h 153"/>
                  <a:gd name="T118" fmla="*/ 2147483647 w 912"/>
                  <a:gd name="T119" fmla="*/ 2147483647 h 1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2"/>
                  <a:gd name="T181" fmla="*/ 0 h 153"/>
                  <a:gd name="T182" fmla="*/ 912 w 912"/>
                  <a:gd name="T183" fmla="*/ 153 h 1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2" h="153">
                    <a:moveTo>
                      <a:pt x="82" y="38"/>
                    </a:moveTo>
                    <a:lnTo>
                      <a:pt x="82" y="38"/>
                    </a:lnTo>
                    <a:lnTo>
                      <a:pt x="98" y="38"/>
                    </a:lnTo>
                    <a:lnTo>
                      <a:pt x="101" y="38"/>
                    </a:lnTo>
                    <a:lnTo>
                      <a:pt x="104" y="36"/>
                    </a:lnTo>
                    <a:lnTo>
                      <a:pt x="227" y="22"/>
                    </a:lnTo>
                    <a:lnTo>
                      <a:pt x="229" y="22"/>
                    </a:lnTo>
                    <a:lnTo>
                      <a:pt x="243" y="19"/>
                    </a:lnTo>
                    <a:lnTo>
                      <a:pt x="248" y="19"/>
                    </a:lnTo>
                    <a:lnTo>
                      <a:pt x="303" y="17"/>
                    </a:lnTo>
                    <a:lnTo>
                      <a:pt x="314" y="17"/>
                    </a:lnTo>
                    <a:lnTo>
                      <a:pt x="363" y="11"/>
                    </a:lnTo>
                    <a:lnTo>
                      <a:pt x="360" y="11"/>
                    </a:lnTo>
                    <a:lnTo>
                      <a:pt x="369" y="11"/>
                    </a:lnTo>
                    <a:lnTo>
                      <a:pt x="377" y="11"/>
                    </a:lnTo>
                    <a:lnTo>
                      <a:pt x="358" y="11"/>
                    </a:lnTo>
                    <a:lnTo>
                      <a:pt x="355" y="11"/>
                    </a:lnTo>
                    <a:lnTo>
                      <a:pt x="333" y="11"/>
                    </a:lnTo>
                    <a:lnTo>
                      <a:pt x="243" y="19"/>
                    </a:lnTo>
                    <a:lnTo>
                      <a:pt x="156" y="28"/>
                    </a:lnTo>
                    <a:lnTo>
                      <a:pt x="153" y="28"/>
                    </a:lnTo>
                    <a:lnTo>
                      <a:pt x="205" y="19"/>
                    </a:lnTo>
                    <a:lnTo>
                      <a:pt x="262" y="14"/>
                    </a:lnTo>
                    <a:lnTo>
                      <a:pt x="336" y="6"/>
                    </a:lnTo>
                    <a:lnTo>
                      <a:pt x="410" y="0"/>
                    </a:lnTo>
                    <a:lnTo>
                      <a:pt x="451" y="0"/>
                    </a:lnTo>
                    <a:lnTo>
                      <a:pt x="492" y="3"/>
                    </a:lnTo>
                    <a:lnTo>
                      <a:pt x="568" y="11"/>
                    </a:lnTo>
                    <a:lnTo>
                      <a:pt x="623" y="19"/>
                    </a:lnTo>
                    <a:lnTo>
                      <a:pt x="677" y="28"/>
                    </a:lnTo>
                    <a:lnTo>
                      <a:pt x="729" y="38"/>
                    </a:lnTo>
                    <a:lnTo>
                      <a:pt x="781" y="52"/>
                    </a:lnTo>
                    <a:lnTo>
                      <a:pt x="817" y="66"/>
                    </a:lnTo>
                    <a:lnTo>
                      <a:pt x="828" y="71"/>
                    </a:lnTo>
                    <a:lnTo>
                      <a:pt x="833" y="74"/>
                    </a:lnTo>
                    <a:lnTo>
                      <a:pt x="833" y="77"/>
                    </a:lnTo>
                    <a:lnTo>
                      <a:pt x="831" y="77"/>
                    </a:lnTo>
                    <a:lnTo>
                      <a:pt x="817" y="74"/>
                    </a:lnTo>
                    <a:lnTo>
                      <a:pt x="825" y="77"/>
                    </a:lnTo>
                    <a:lnTo>
                      <a:pt x="833" y="79"/>
                    </a:lnTo>
                    <a:lnTo>
                      <a:pt x="855" y="90"/>
                    </a:lnTo>
                    <a:lnTo>
                      <a:pt x="863" y="93"/>
                    </a:lnTo>
                    <a:lnTo>
                      <a:pt x="877" y="104"/>
                    </a:lnTo>
                    <a:lnTo>
                      <a:pt x="891" y="115"/>
                    </a:lnTo>
                    <a:lnTo>
                      <a:pt x="888" y="115"/>
                    </a:lnTo>
                    <a:lnTo>
                      <a:pt x="891" y="115"/>
                    </a:lnTo>
                    <a:lnTo>
                      <a:pt x="899" y="123"/>
                    </a:lnTo>
                    <a:lnTo>
                      <a:pt x="888" y="123"/>
                    </a:lnTo>
                    <a:lnTo>
                      <a:pt x="885" y="123"/>
                    </a:lnTo>
                    <a:lnTo>
                      <a:pt x="888" y="126"/>
                    </a:lnTo>
                    <a:lnTo>
                      <a:pt x="888" y="129"/>
                    </a:lnTo>
                    <a:lnTo>
                      <a:pt x="885" y="129"/>
                    </a:lnTo>
                    <a:lnTo>
                      <a:pt x="882" y="126"/>
                    </a:lnTo>
                    <a:lnTo>
                      <a:pt x="885" y="129"/>
                    </a:lnTo>
                    <a:lnTo>
                      <a:pt x="888" y="131"/>
                    </a:lnTo>
                    <a:lnTo>
                      <a:pt x="899" y="137"/>
                    </a:lnTo>
                    <a:lnTo>
                      <a:pt x="904" y="142"/>
                    </a:lnTo>
                    <a:lnTo>
                      <a:pt x="907" y="145"/>
                    </a:lnTo>
                    <a:lnTo>
                      <a:pt x="907" y="148"/>
                    </a:lnTo>
                    <a:lnTo>
                      <a:pt x="907" y="145"/>
                    </a:lnTo>
                    <a:lnTo>
                      <a:pt x="910" y="151"/>
                    </a:lnTo>
                    <a:lnTo>
                      <a:pt x="912" y="151"/>
                    </a:lnTo>
                    <a:lnTo>
                      <a:pt x="912" y="153"/>
                    </a:lnTo>
                    <a:lnTo>
                      <a:pt x="910" y="151"/>
                    </a:lnTo>
                    <a:lnTo>
                      <a:pt x="904" y="148"/>
                    </a:lnTo>
                    <a:lnTo>
                      <a:pt x="902" y="145"/>
                    </a:lnTo>
                    <a:lnTo>
                      <a:pt x="899" y="145"/>
                    </a:lnTo>
                    <a:lnTo>
                      <a:pt x="899" y="142"/>
                    </a:lnTo>
                    <a:lnTo>
                      <a:pt x="899" y="145"/>
                    </a:lnTo>
                    <a:lnTo>
                      <a:pt x="896" y="142"/>
                    </a:lnTo>
                    <a:lnTo>
                      <a:pt x="899" y="145"/>
                    </a:lnTo>
                    <a:lnTo>
                      <a:pt x="891" y="140"/>
                    </a:lnTo>
                    <a:lnTo>
                      <a:pt x="885" y="137"/>
                    </a:lnTo>
                    <a:lnTo>
                      <a:pt x="874" y="129"/>
                    </a:lnTo>
                    <a:lnTo>
                      <a:pt x="871" y="129"/>
                    </a:lnTo>
                    <a:lnTo>
                      <a:pt x="869" y="126"/>
                    </a:lnTo>
                    <a:lnTo>
                      <a:pt x="866" y="126"/>
                    </a:lnTo>
                    <a:lnTo>
                      <a:pt x="863" y="126"/>
                    </a:lnTo>
                    <a:lnTo>
                      <a:pt x="861" y="123"/>
                    </a:lnTo>
                    <a:lnTo>
                      <a:pt x="847" y="118"/>
                    </a:lnTo>
                    <a:lnTo>
                      <a:pt x="841" y="115"/>
                    </a:lnTo>
                    <a:lnTo>
                      <a:pt x="841" y="118"/>
                    </a:lnTo>
                    <a:lnTo>
                      <a:pt x="866" y="129"/>
                    </a:lnTo>
                    <a:lnTo>
                      <a:pt x="888" y="142"/>
                    </a:lnTo>
                    <a:lnTo>
                      <a:pt x="893" y="145"/>
                    </a:lnTo>
                    <a:lnTo>
                      <a:pt x="891" y="142"/>
                    </a:lnTo>
                    <a:lnTo>
                      <a:pt x="836" y="120"/>
                    </a:lnTo>
                    <a:lnTo>
                      <a:pt x="781" y="99"/>
                    </a:lnTo>
                    <a:lnTo>
                      <a:pt x="754" y="90"/>
                    </a:lnTo>
                    <a:lnTo>
                      <a:pt x="749" y="90"/>
                    </a:lnTo>
                    <a:lnTo>
                      <a:pt x="746" y="88"/>
                    </a:lnTo>
                    <a:lnTo>
                      <a:pt x="751" y="90"/>
                    </a:lnTo>
                    <a:lnTo>
                      <a:pt x="757" y="93"/>
                    </a:lnTo>
                    <a:lnTo>
                      <a:pt x="787" y="104"/>
                    </a:lnTo>
                    <a:lnTo>
                      <a:pt x="817" y="115"/>
                    </a:lnTo>
                    <a:lnTo>
                      <a:pt x="847" y="129"/>
                    </a:lnTo>
                    <a:lnTo>
                      <a:pt x="852" y="131"/>
                    </a:lnTo>
                    <a:lnTo>
                      <a:pt x="847" y="129"/>
                    </a:lnTo>
                    <a:lnTo>
                      <a:pt x="792" y="110"/>
                    </a:lnTo>
                    <a:lnTo>
                      <a:pt x="743" y="90"/>
                    </a:lnTo>
                    <a:lnTo>
                      <a:pt x="724" y="85"/>
                    </a:lnTo>
                    <a:lnTo>
                      <a:pt x="729" y="88"/>
                    </a:lnTo>
                    <a:lnTo>
                      <a:pt x="716" y="85"/>
                    </a:lnTo>
                    <a:lnTo>
                      <a:pt x="718" y="85"/>
                    </a:lnTo>
                    <a:lnTo>
                      <a:pt x="645" y="69"/>
                    </a:lnTo>
                    <a:lnTo>
                      <a:pt x="642" y="69"/>
                    </a:lnTo>
                    <a:lnTo>
                      <a:pt x="609" y="63"/>
                    </a:lnTo>
                    <a:lnTo>
                      <a:pt x="620" y="66"/>
                    </a:lnTo>
                    <a:lnTo>
                      <a:pt x="595" y="60"/>
                    </a:lnTo>
                    <a:lnTo>
                      <a:pt x="557" y="55"/>
                    </a:lnTo>
                    <a:lnTo>
                      <a:pt x="530" y="49"/>
                    </a:lnTo>
                    <a:lnTo>
                      <a:pt x="492" y="44"/>
                    </a:lnTo>
                    <a:lnTo>
                      <a:pt x="456" y="44"/>
                    </a:lnTo>
                    <a:lnTo>
                      <a:pt x="382" y="44"/>
                    </a:lnTo>
                    <a:lnTo>
                      <a:pt x="377" y="44"/>
                    </a:lnTo>
                    <a:lnTo>
                      <a:pt x="382" y="44"/>
                    </a:lnTo>
                    <a:lnTo>
                      <a:pt x="434" y="41"/>
                    </a:lnTo>
                    <a:lnTo>
                      <a:pt x="486" y="41"/>
                    </a:lnTo>
                    <a:lnTo>
                      <a:pt x="442" y="41"/>
                    </a:lnTo>
                    <a:lnTo>
                      <a:pt x="399" y="41"/>
                    </a:lnTo>
                    <a:lnTo>
                      <a:pt x="385" y="41"/>
                    </a:lnTo>
                    <a:lnTo>
                      <a:pt x="374" y="41"/>
                    </a:lnTo>
                    <a:lnTo>
                      <a:pt x="317" y="44"/>
                    </a:lnTo>
                    <a:lnTo>
                      <a:pt x="257" y="47"/>
                    </a:lnTo>
                    <a:lnTo>
                      <a:pt x="158" y="58"/>
                    </a:lnTo>
                    <a:lnTo>
                      <a:pt x="22" y="71"/>
                    </a:lnTo>
                    <a:lnTo>
                      <a:pt x="8" y="71"/>
                    </a:lnTo>
                    <a:lnTo>
                      <a:pt x="19" y="69"/>
                    </a:lnTo>
                    <a:lnTo>
                      <a:pt x="166" y="52"/>
                    </a:lnTo>
                    <a:lnTo>
                      <a:pt x="240" y="47"/>
                    </a:lnTo>
                    <a:lnTo>
                      <a:pt x="317" y="41"/>
                    </a:lnTo>
                    <a:lnTo>
                      <a:pt x="350" y="38"/>
                    </a:lnTo>
                    <a:lnTo>
                      <a:pt x="352" y="38"/>
                    </a:lnTo>
                    <a:lnTo>
                      <a:pt x="314" y="38"/>
                    </a:lnTo>
                    <a:lnTo>
                      <a:pt x="207" y="47"/>
                    </a:lnTo>
                    <a:lnTo>
                      <a:pt x="136" y="52"/>
                    </a:lnTo>
                    <a:lnTo>
                      <a:pt x="46" y="60"/>
                    </a:lnTo>
                    <a:lnTo>
                      <a:pt x="43" y="60"/>
                    </a:lnTo>
                    <a:lnTo>
                      <a:pt x="109" y="52"/>
                    </a:lnTo>
                    <a:lnTo>
                      <a:pt x="104" y="52"/>
                    </a:lnTo>
                    <a:lnTo>
                      <a:pt x="109" y="49"/>
                    </a:lnTo>
                    <a:lnTo>
                      <a:pt x="95" y="52"/>
                    </a:lnTo>
                    <a:lnTo>
                      <a:pt x="90" y="52"/>
                    </a:lnTo>
                    <a:lnTo>
                      <a:pt x="95" y="49"/>
                    </a:lnTo>
                    <a:lnTo>
                      <a:pt x="153" y="44"/>
                    </a:lnTo>
                    <a:lnTo>
                      <a:pt x="227" y="38"/>
                    </a:lnTo>
                    <a:lnTo>
                      <a:pt x="218" y="38"/>
                    </a:lnTo>
                    <a:lnTo>
                      <a:pt x="207" y="38"/>
                    </a:lnTo>
                    <a:lnTo>
                      <a:pt x="2" y="60"/>
                    </a:lnTo>
                    <a:lnTo>
                      <a:pt x="0" y="60"/>
                    </a:lnTo>
                    <a:lnTo>
                      <a:pt x="2" y="58"/>
                    </a:lnTo>
                    <a:lnTo>
                      <a:pt x="65" y="52"/>
                    </a:lnTo>
                    <a:lnTo>
                      <a:pt x="68" y="52"/>
                    </a:lnTo>
                    <a:lnTo>
                      <a:pt x="183" y="41"/>
                    </a:lnTo>
                    <a:lnTo>
                      <a:pt x="76" y="49"/>
                    </a:lnTo>
                    <a:lnTo>
                      <a:pt x="65" y="52"/>
                    </a:lnTo>
                    <a:lnTo>
                      <a:pt x="63" y="52"/>
                    </a:lnTo>
                    <a:lnTo>
                      <a:pt x="68" y="49"/>
                    </a:lnTo>
                    <a:lnTo>
                      <a:pt x="54" y="49"/>
                    </a:lnTo>
                    <a:lnTo>
                      <a:pt x="68" y="47"/>
                    </a:lnTo>
                    <a:lnTo>
                      <a:pt x="123" y="41"/>
                    </a:lnTo>
                    <a:lnTo>
                      <a:pt x="131" y="41"/>
                    </a:lnTo>
                    <a:lnTo>
                      <a:pt x="136" y="41"/>
                    </a:lnTo>
                    <a:lnTo>
                      <a:pt x="49" y="47"/>
                    </a:lnTo>
                    <a:lnTo>
                      <a:pt x="46" y="47"/>
                    </a:lnTo>
                    <a:lnTo>
                      <a:pt x="49" y="47"/>
                    </a:lnTo>
                    <a:lnTo>
                      <a:pt x="202" y="30"/>
                    </a:lnTo>
                    <a:lnTo>
                      <a:pt x="251" y="25"/>
                    </a:lnTo>
                    <a:lnTo>
                      <a:pt x="246" y="25"/>
                    </a:lnTo>
                    <a:lnTo>
                      <a:pt x="166" y="33"/>
                    </a:lnTo>
                    <a:lnTo>
                      <a:pt x="90" y="41"/>
                    </a:lnTo>
                    <a:lnTo>
                      <a:pt x="87" y="41"/>
                    </a:lnTo>
                    <a:lnTo>
                      <a:pt x="164" y="33"/>
                    </a:lnTo>
                    <a:lnTo>
                      <a:pt x="227" y="25"/>
                    </a:lnTo>
                    <a:lnTo>
                      <a:pt x="106" y="36"/>
                    </a:lnTo>
                    <a:lnTo>
                      <a:pt x="101" y="38"/>
                    </a:lnTo>
                    <a:lnTo>
                      <a:pt x="84" y="41"/>
                    </a:lnTo>
                    <a:lnTo>
                      <a:pt x="82" y="41"/>
                    </a:lnTo>
                    <a:lnTo>
                      <a:pt x="8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156" name="Freeform 7"/>
          <p:cNvSpPr>
            <a:spLocks/>
          </p:cNvSpPr>
          <p:nvPr/>
        </p:nvSpPr>
        <p:spPr bwMode="auto">
          <a:xfrm rot="950541">
            <a:off x="-28326" y="2623839"/>
            <a:ext cx="2441206" cy="2368116"/>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solidFill>
            <a:srgbClr val="FEE692"/>
          </a:solidFill>
          <a:ln w="9525">
            <a:noFill/>
            <a:round/>
            <a:headEnd/>
            <a:tailEnd/>
          </a:ln>
          <a:effectLst>
            <a:outerShdw blurRad="63500" dist="38100" dir="5400000" algn="t" rotWithShape="0">
              <a:srgbClr val="000000">
                <a:alpha val="39999"/>
              </a:srgbClr>
            </a:outerShdw>
          </a:effectLst>
        </p:spPr>
        <p:txBody>
          <a:bodyPr/>
          <a:lstStyle/>
          <a:p>
            <a:endParaRPr lang="en-US" dirty="0"/>
          </a:p>
        </p:txBody>
      </p:sp>
      <p:sp>
        <p:nvSpPr>
          <p:cNvPr id="157" name="Rektangel 50"/>
          <p:cNvSpPr>
            <a:spLocks noChangeArrowheads="1"/>
          </p:cNvSpPr>
          <p:nvPr/>
        </p:nvSpPr>
        <p:spPr bwMode="auto">
          <a:xfrm rot="90438">
            <a:off x="89058" y="2721892"/>
            <a:ext cx="2170761"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endParaRPr lang="en-US" sz="1600" noProof="1">
              <a:solidFill>
                <a:srgbClr val="080808"/>
              </a:solidFill>
              <a:latin typeface="Calibri" pitchFamily="34" charset="0"/>
              <a:cs typeface="Arial" pitchFamily="34" charset="0"/>
            </a:endParaRPr>
          </a:p>
          <a:p>
            <a:pPr defTabSz="801688"/>
            <a:r>
              <a:rPr lang="en-US" sz="1600" b="1" noProof="1" smtClean="0">
                <a:solidFill>
                  <a:srgbClr val="080808"/>
                </a:solidFill>
                <a:latin typeface="Calibri" pitchFamily="34" charset="0"/>
                <a:cs typeface="Arial" pitchFamily="34" charset="0"/>
              </a:rPr>
              <a:t>We need to be more effective delivering  business services across physical, virtual, cloud and mainframe environments! </a:t>
            </a:r>
          </a:p>
          <a:p>
            <a:pPr algn="r" defTabSz="801688"/>
            <a:r>
              <a:rPr lang="en-US" sz="1400" noProof="1" smtClean="0">
                <a:solidFill>
                  <a:srgbClr val="080808"/>
                </a:solidFill>
                <a:latin typeface="Calibri" pitchFamily="34" charset="0"/>
                <a:cs typeface="Arial" pitchFamily="34" charset="0"/>
              </a:rPr>
              <a:t>- </a:t>
            </a:r>
            <a:r>
              <a:rPr lang="en-US" sz="2400" noProof="1" smtClean="0">
                <a:solidFill>
                  <a:srgbClr val="080808"/>
                </a:solidFill>
                <a:latin typeface="Freestyle Script" pitchFamily="66" charset="0"/>
                <a:cs typeface="Arial" pitchFamily="34" charset="0"/>
              </a:rPr>
              <a:t>Your CIO</a:t>
            </a:r>
            <a:endParaRPr lang="da-DK" sz="2400" dirty="0">
              <a:latin typeface="Freestyle Script" pitchFamily="66" charset="0"/>
            </a:endParaRPr>
          </a:p>
        </p:txBody>
      </p:sp>
      <p:grpSp>
        <p:nvGrpSpPr>
          <p:cNvPr id="158" name="Group 57"/>
          <p:cNvGrpSpPr>
            <a:grpSpLocks/>
          </p:cNvGrpSpPr>
          <p:nvPr/>
        </p:nvGrpSpPr>
        <p:grpSpPr bwMode="auto">
          <a:xfrm>
            <a:off x="756660" y="2592966"/>
            <a:ext cx="450234" cy="396150"/>
            <a:chOff x="1981200" y="3479545"/>
            <a:chExt cx="3839311" cy="3378455"/>
          </a:xfrm>
        </p:grpSpPr>
        <p:pic>
          <p:nvPicPr>
            <p:cNvPr id="159" name="Picture 58" descr="pin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530599"/>
              <a:ext cx="3839311" cy="332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 name="Gruppe 69"/>
            <p:cNvGrpSpPr>
              <a:grpSpLocks/>
            </p:cNvGrpSpPr>
            <p:nvPr/>
          </p:nvGrpSpPr>
          <p:grpSpPr bwMode="auto">
            <a:xfrm>
              <a:off x="1981201" y="3479545"/>
              <a:ext cx="3344138" cy="3327647"/>
              <a:chOff x="6985496" y="4742888"/>
              <a:chExt cx="1340936" cy="1335810"/>
            </a:xfrm>
          </p:grpSpPr>
          <p:sp>
            <p:nvSpPr>
              <p:cNvPr id="161" name="Ellipse 101"/>
              <p:cNvSpPr/>
              <p:nvPr/>
            </p:nvSpPr>
            <p:spPr bwMode="auto">
              <a:xfrm>
                <a:off x="6990733" y="4742888"/>
                <a:ext cx="1335699" cy="1335810"/>
              </a:xfrm>
              <a:prstGeom prst="ellipse">
                <a:avLst/>
              </a:prstGeom>
              <a:solidFill>
                <a:srgbClr val="76E44F"/>
              </a:solidFill>
              <a:ln w="9525" cap="flat" cmpd="sng" algn="ctr">
                <a:noFill/>
                <a:prstDash val="solid"/>
              </a:ln>
              <a:effectLst>
                <a:innerShdw blurRad="190500" dist="114300" dir="5700000">
                  <a:srgbClr val="000000">
                    <a:alpha val="37000"/>
                  </a:srgbClr>
                </a:inn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US" sz="1800" dirty="0">
                  <a:solidFill>
                    <a:srgbClr val="FFFFFF"/>
                  </a:solidFill>
                  <a:latin typeface="Calibri" pitchFamily="34" charset="0"/>
                </a:endParaRPr>
              </a:p>
            </p:txBody>
          </p:sp>
          <p:sp>
            <p:nvSpPr>
              <p:cNvPr id="162"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US" sz="1800" dirty="0">
                  <a:solidFill>
                    <a:srgbClr val="FFFFFF"/>
                  </a:solidFill>
                  <a:latin typeface="Calibri" pitchFamily="34" charset="0"/>
                </a:endParaRPr>
              </a:p>
            </p:txBody>
          </p:sp>
          <p:sp>
            <p:nvSpPr>
              <p:cNvPr id="163" name="Ellipse 103"/>
              <p:cNvSpPr/>
              <p:nvPr/>
            </p:nvSpPr>
            <p:spPr bwMode="auto">
              <a:xfrm>
                <a:off x="7170437" y="4787927"/>
                <a:ext cx="979675" cy="720637"/>
              </a:xfrm>
              <a:prstGeom prst="ellipse">
                <a:avLst/>
              </a:prstGeom>
              <a:gradFill flip="none" rotWithShape="1">
                <a:gsLst>
                  <a:gs pos="0">
                    <a:srgbClr val="1F497D">
                      <a:lumMod val="40000"/>
                      <a:lumOff val="60000"/>
                      <a:alpha val="0"/>
                    </a:srgbClr>
                  </a:gs>
                  <a:gs pos="100000">
                    <a:sysClr val="window" lastClr="FFFFFF">
                      <a:alpha val="77000"/>
                    </a:sysClr>
                  </a:gs>
                </a:gsLst>
                <a:lin ang="16200000" scaled="0"/>
                <a:tileRect/>
              </a:gradFill>
              <a:ln w="9525" cap="flat" cmpd="sng" algn="ctr">
                <a:noFill/>
                <a:prstDash val="solid"/>
              </a:ln>
              <a:effectLst/>
            </p:spPr>
            <p:txBody>
              <a:bodyPr anchor="ctr"/>
              <a:lstStyle/>
              <a:p>
                <a:pPr algn="ctr"/>
                <a:endParaRPr lang="en-US" dirty="0">
                  <a:solidFill>
                    <a:srgbClr val="FFFFFF"/>
                  </a:solidFill>
                  <a:latin typeface="Calibri" pitchFamily="34" charset="0"/>
                </a:endParaRPr>
              </a:p>
            </p:txBody>
          </p:sp>
        </p:grpSp>
      </p:grpSp>
      <p:grpSp>
        <p:nvGrpSpPr>
          <p:cNvPr id="101" name="Gruppe 58"/>
          <p:cNvGrpSpPr>
            <a:grpSpLocks/>
          </p:cNvGrpSpPr>
          <p:nvPr/>
        </p:nvGrpSpPr>
        <p:grpSpPr bwMode="auto">
          <a:xfrm>
            <a:off x="1868660" y="2722499"/>
            <a:ext cx="1765301" cy="3811587"/>
            <a:chOff x="5699752" y="835492"/>
            <a:chExt cx="2497180" cy="5448187"/>
          </a:xfrm>
        </p:grpSpPr>
        <p:grpSp>
          <p:nvGrpSpPr>
            <p:cNvPr id="103" name="Gruppe 82"/>
            <p:cNvGrpSpPr>
              <a:grpSpLocks/>
            </p:cNvGrpSpPr>
            <p:nvPr/>
          </p:nvGrpSpPr>
          <p:grpSpPr bwMode="auto">
            <a:xfrm>
              <a:off x="5699752" y="835492"/>
              <a:ext cx="2497180" cy="5448187"/>
              <a:chOff x="5699752" y="835492"/>
              <a:chExt cx="2497180" cy="5448187"/>
            </a:xfrm>
          </p:grpSpPr>
          <p:grpSp>
            <p:nvGrpSpPr>
              <p:cNvPr id="107" name="Gruppe 53"/>
              <p:cNvGrpSpPr>
                <a:grpSpLocks/>
              </p:cNvGrpSpPr>
              <p:nvPr/>
            </p:nvGrpSpPr>
            <p:grpSpPr bwMode="auto">
              <a:xfrm>
                <a:off x="5699752" y="835492"/>
                <a:ext cx="2497180" cy="5448187"/>
                <a:chOff x="12655535" y="-4318020"/>
                <a:chExt cx="3495670" cy="7626644"/>
              </a:xfrm>
            </p:grpSpPr>
            <p:sp>
              <p:nvSpPr>
                <p:cNvPr id="109" name="Freeform 63"/>
                <p:cNvSpPr>
                  <a:spLocks/>
                </p:cNvSpPr>
                <p:nvPr/>
              </p:nvSpPr>
              <p:spPr bwMode="auto">
                <a:xfrm>
                  <a:off x="12655535" y="-2815802"/>
                  <a:ext cx="777803" cy="439999"/>
                </a:xfrm>
                <a:custGeom>
                  <a:avLst/>
                  <a:gdLst>
                    <a:gd name="T0" fmla="*/ 2147483647 w 490"/>
                    <a:gd name="T1" fmla="*/ 2147483647 h 278"/>
                    <a:gd name="T2" fmla="*/ 2147483647 w 490"/>
                    <a:gd name="T3" fmla="*/ 2147483647 h 278"/>
                    <a:gd name="T4" fmla="*/ 2147483647 w 490"/>
                    <a:gd name="T5" fmla="*/ 2147483647 h 278"/>
                    <a:gd name="T6" fmla="*/ 2147483647 w 490"/>
                    <a:gd name="T7" fmla="*/ 2147483647 h 278"/>
                    <a:gd name="T8" fmla="*/ 2147483647 w 490"/>
                    <a:gd name="T9" fmla="*/ 2147483647 h 278"/>
                    <a:gd name="T10" fmla="*/ 2147483647 w 490"/>
                    <a:gd name="T11" fmla="*/ 2147483647 h 278"/>
                    <a:gd name="T12" fmla="*/ 2147483647 w 490"/>
                    <a:gd name="T13" fmla="*/ 2147483647 h 278"/>
                    <a:gd name="T14" fmla="*/ 2147483647 w 490"/>
                    <a:gd name="T15" fmla="*/ 2147483647 h 278"/>
                    <a:gd name="T16" fmla="*/ 2147483647 w 490"/>
                    <a:gd name="T17" fmla="*/ 2147483647 h 278"/>
                    <a:gd name="T18" fmla="*/ 2147483647 w 490"/>
                    <a:gd name="T19" fmla="*/ 2147483647 h 278"/>
                    <a:gd name="T20" fmla="*/ 2147483647 w 490"/>
                    <a:gd name="T21" fmla="*/ 2147483647 h 278"/>
                    <a:gd name="T22" fmla="*/ 2147483647 w 490"/>
                    <a:gd name="T23" fmla="*/ 2147483647 h 278"/>
                    <a:gd name="T24" fmla="*/ 0 w 490"/>
                    <a:gd name="T25" fmla="*/ 2147483647 h 278"/>
                    <a:gd name="T26" fmla="*/ 0 w 490"/>
                    <a:gd name="T27" fmla="*/ 2147483647 h 278"/>
                    <a:gd name="T28" fmla="*/ 2147483647 w 490"/>
                    <a:gd name="T29" fmla="*/ 2147483647 h 278"/>
                    <a:gd name="T30" fmla="*/ 2147483647 w 490"/>
                    <a:gd name="T31" fmla="*/ 2147483647 h 278"/>
                    <a:gd name="T32" fmla="*/ 2147483647 w 490"/>
                    <a:gd name="T33" fmla="*/ 2147483647 h 278"/>
                    <a:gd name="T34" fmla="*/ 2147483647 w 490"/>
                    <a:gd name="T35" fmla="*/ 2147483647 h 278"/>
                    <a:gd name="T36" fmla="*/ 2147483647 w 490"/>
                    <a:gd name="T37" fmla="*/ 2147483647 h 278"/>
                    <a:gd name="T38" fmla="*/ 2147483647 w 490"/>
                    <a:gd name="T39" fmla="*/ 2147483647 h 278"/>
                    <a:gd name="T40" fmla="*/ 2147483647 w 490"/>
                    <a:gd name="T41" fmla="*/ 2147483647 h 278"/>
                    <a:gd name="T42" fmla="*/ 2147483647 w 490"/>
                    <a:gd name="T43" fmla="*/ 2147483647 h 278"/>
                    <a:gd name="T44" fmla="*/ 2147483647 w 490"/>
                    <a:gd name="T45" fmla="*/ 2147483647 h 278"/>
                    <a:gd name="T46" fmla="*/ 2147483647 w 490"/>
                    <a:gd name="T47" fmla="*/ 2147483647 h 278"/>
                    <a:gd name="T48" fmla="*/ 2147483647 w 490"/>
                    <a:gd name="T49" fmla="*/ 2147483647 h 278"/>
                    <a:gd name="T50" fmla="*/ 2147483647 w 490"/>
                    <a:gd name="T51" fmla="*/ 2147483647 h 278"/>
                    <a:gd name="T52" fmla="*/ 2147483647 w 490"/>
                    <a:gd name="T53" fmla="*/ 2147483647 h 278"/>
                    <a:gd name="T54" fmla="*/ 2147483647 w 490"/>
                    <a:gd name="T55" fmla="*/ 2147483647 h 278"/>
                    <a:gd name="T56" fmla="*/ 2147483647 w 490"/>
                    <a:gd name="T57" fmla="*/ 2147483647 h 278"/>
                    <a:gd name="T58" fmla="*/ 2147483647 w 490"/>
                    <a:gd name="T59" fmla="*/ 2147483647 h 278"/>
                    <a:gd name="T60" fmla="*/ 2147483647 w 490"/>
                    <a:gd name="T61" fmla="*/ 2147483647 h 278"/>
                    <a:gd name="T62" fmla="*/ 2147483647 w 490"/>
                    <a:gd name="T63" fmla="*/ 2147483647 h 278"/>
                    <a:gd name="T64" fmla="*/ 2147483647 w 490"/>
                    <a:gd name="T65" fmla="*/ 2147483647 h 278"/>
                    <a:gd name="T66" fmla="*/ 2147483647 w 490"/>
                    <a:gd name="T67" fmla="*/ 2147483647 h 278"/>
                    <a:gd name="T68" fmla="*/ 2147483647 w 490"/>
                    <a:gd name="T69" fmla="*/ 2147483647 h 278"/>
                    <a:gd name="T70" fmla="*/ 2147483647 w 490"/>
                    <a:gd name="T71" fmla="*/ 2147483647 h 278"/>
                    <a:gd name="T72" fmla="*/ 2147483647 w 490"/>
                    <a:gd name="T73" fmla="*/ 2147483647 h 278"/>
                    <a:gd name="T74" fmla="*/ 2147483647 w 490"/>
                    <a:gd name="T75" fmla="*/ 2147483647 h 278"/>
                    <a:gd name="T76" fmla="*/ 2147483647 w 490"/>
                    <a:gd name="T77" fmla="*/ 0 h 278"/>
                    <a:gd name="T78" fmla="*/ 2147483647 w 490"/>
                    <a:gd name="T79" fmla="*/ 2147483647 h 278"/>
                    <a:gd name="T80" fmla="*/ 2147483647 w 490"/>
                    <a:gd name="T81" fmla="*/ 2147483647 h 278"/>
                    <a:gd name="T82" fmla="*/ 2147483647 w 490"/>
                    <a:gd name="T83" fmla="*/ 2147483647 h 278"/>
                    <a:gd name="T84" fmla="*/ 2147483647 w 490"/>
                    <a:gd name="T85" fmla="*/ 2147483647 h 278"/>
                    <a:gd name="T86" fmla="*/ 2147483647 w 490"/>
                    <a:gd name="T87" fmla="*/ 2147483647 h 278"/>
                    <a:gd name="T88" fmla="*/ 2147483647 w 490"/>
                    <a:gd name="T89" fmla="*/ 2147483647 h 278"/>
                    <a:gd name="T90" fmla="*/ 2147483647 w 490"/>
                    <a:gd name="T91" fmla="*/ 2147483647 h 278"/>
                    <a:gd name="T92" fmla="*/ 2147483647 w 490"/>
                    <a:gd name="T93" fmla="*/ 2147483647 h 278"/>
                    <a:gd name="T94" fmla="*/ 2147483647 w 490"/>
                    <a:gd name="T95" fmla="*/ 2147483647 h 278"/>
                    <a:gd name="T96" fmla="*/ 2147483647 w 490"/>
                    <a:gd name="T97" fmla="*/ 2147483647 h 278"/>
                    <a:gd name="T98" fmla="*/ 2147483647 w 490"/>
                    <a:gd name="T99" fmla="*/ 2147483647 h 278"/>
                    <a:gd name="T100" fmla="*/ 2147483647 w 490"/>
                    <a:gd name="T101" fmla="*/ 2147483647 h 278"/>
                    <a:gd name="T102" fmla="*/ 2147483647 w 490"/>
                    <a:gd name="T103" fmla="*/ 2147483647 h 278"/>
                    <a:gd name="T104" fmla="*/ 2147483647 w 490"/>
                    <a:gd name="T105" fmla="*/ 2147483647 h 278"/>
                    <a:gd name="T106" fmla="*/ 2147483647 w 490"/>
                    <a:gd name="T107" fmla="*/ 2147483647 h 278"/>
                    <a:gd name="T108" fmla="*/ 2147483647 w 490"/>
                    <a:gd name="T109" fmla="*/ 2147483647 h 278"/>
                    <a:gd name="T110" fmla="*/ 2147483647 w 490"/>
                    <a:gd name="T111" fmla="*/ 2147483647 h 278"/>
                    <a:gd name="T112" fmla="*/ 2147483647 w 490"/>
                    <a:gd name="T113" fmla="*/ 2147483647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50" y="242"/>
                      </a:lnTo>
                      <a:lnTo>
                        <a:pt x="120" y="248"/>
                      </a:lnTo>
                      <a:lnTo>
                        <a:pt x="98" y="252"/>
                      </a:lnTo>
                      <a:lnTo>
                        <a:pt x="80" y="258"/>
                      </a:lnTo>
                      <a:lnTo>
                        <a:pt x="62" y="262"/>
                      </a:lnTo>
                      <a:lnTo>
                        <a:pt x="40" y="268"/>
                      </a:lnTo>
                      <a:lnTo>
                        <a:pt x="26" y="272"/>
                      </a:lnTo>
                      <a:lnTo>
                        <a:pt x="24" y="272"/>
                      </a:lnTo>
                      <a:lnTo>
                        <a:pt x="20" y="272"/>
                      </a:lnTo>
                      <a:lnTo>
                        <a:pt x="16" y="276"/>
                      </a:lnTo>
                      <a:lnTo>
                        <a:pt x="10" y="278"/>
                      </a:lnTo>
                      <a:lnTo>
                        <a:pt x="6" y="276"/>
                      </a:lnTo>
                      <a:lnTo>
                        <a:pt x="4" y="276"/>
                      </a:lnTo>
                      <a:lnTo>
                        <a:pt x="2" y="274"/>
                      </a:lnTo>
                      <a:lnTo>
                        <a:pt x="2" y="272"/>
                      </a:lnTo>
                      <a:lnTo>
                        <a:pt x="0" y="270"/>
                      </a:lnTo>
                      <a:lnTo>
                        <a:pt x="0" y="268"/>
                      </a:lnTo>
                      <a:lnTo>
                        <a:pt x="2" y="266"/>
                      </a:lnTo>
                      <a:lnTo>
                        <a:pt x="4" y="254"/>
                      </a:lnTo>
                      <a:lnTo>
                        <a:pt x="8" y="248"/>
                      </a:lnTo>
                      <a:lnTo>
                        <a:pt x="14" y="242"/>
                      </a:lnTo>
                      <a:lnTo>
                        <a:pt x="22" y="236"/>
                      </a:lnTo>
                      <a:lnTo>
                        <a:pt x="30" y="232"/>
                      </a:lnTo>
                      <a:lnTo>
                        <a:pt x="74" y="210"/>
                      </a:lnTo>
                      <a:lnTo>
                        <a:pt x="94" y="202"/>
                      </a:lnTo>
                      <a:lnTo>
                        <a:pt x="110" y="200"/>
                      </a:lnTo>
                      <a:lnTo>
                        <a:pt x="114" y="200"/>
                      </a:lnTo>
                      <a:lnTo>
                        <a:pt x="114" y="198"/>
                      </a:lnTo>
                      <a:lnTo>
                        <a:pt x="102" y="194"/>
                      </a:lnTo>
                      <a:lnTo>
                        <a:pt x="46" y="182"/>
                      </a:lnTo>
                      <a:lnTo>
                        <a:pt x="28" y="176"/>
                      </a:lnTo>
                      <a:lnTo>
                        <a:pt x="24" y="174"/>
                      </a:lnTo>
                      <a:lnTo>
                        <a:pt x="20" y="172"/>
                      </a:lnTo>
                      <a:lnTo>
                        <a:pt x="18" y="162"/>
                      </a:lnTo>
                      <a:lnTo>
                        <a:pt x="20" y="158"/>
                      </a:lnTo>
                      <a:lnTo>
                        <a:pt x="24" y="154"/>
                      </a:lnTo>
                      <a:lnTo>
                        <a:pt x="26" y="152"/>
                      </a:lnTo>
                      <a:lnTo>
                        <a:pt x="34" y="148"/>
                      </a:lnTo>
                      <a:lnTo>
                        <a:pt x="42" y="144"/>
                      </a:lnTo>
                      <a:lnTo>
                        <a:pt x="52" y="144"/>
                      </a:lnTo>
                      <a:lnTo>
                        <a:pt x="70" y="146"/>
                      </a:lnTo>
                      <a:lnTo>
                        <a:pt x="144" y="152"/>
                      </a:lnTo>
                      <a:lnTo>
                        <a:pt x="168" y="154"/>
                      </a:lnTo>
                      <a:lnTo>
                        <a:pt x="192" y="150"/>
                      </a:lnTo>
                      <a:lnTo>
                        <a:pt x="238" y="140"/>
                      </a:lnTo>
                      <a:lnTo>
                        <a:pt x="272" y="134"/>
                      </a:lnTo>
                      <a:lnTo>
                        <a:pt x="282" y="130"/>
                      </a:lnTo>
                      <a:lnTo>
                        <a:pt x="284" y="128"/>
                      </a:lnTo>
                      <a:lnTo>
                        <a:pt x="284" y="126"/>
                      </a:lnTo>
                      <a:lnTo>
                        <a:pt x="282" y="112"/>
                      </a:lnTo>
                      <a:lnTo>
                        <a:pt x="278" y="104"/>
                      </a:lnTo>
                      <a:lnTo>
                        <a:pt x="276" y="100"/>
                      </a:lnTo>
                      <a:lnTo>
                        <a:pt x="272" y="96"/>
                      </a:lnTo>
                      <a:lnTo>
                        <a:pt x="260" y="92"/>
                      </a:lnTo>
                      <a:lnTo>
                        <a:pt x="252" y="84"/>
                      </a:lnTo>
                      <a:lnTo>
                        <a:pt x="240" y="70"/>
                      </a:lnTo>
                      <a:lnTo>
                        <a:pt x="236" y="66"/>
                      </a:lnTo>
                      <a:lnTo>
                        <a:pt x="224" y="50"/>
                      </a:lnTo>
                      <a:lnTo>
                        <a:pt x="220" y="40"/>
                      </a:lnTo>
                      <a:lnTo>
                        <a:pt x="218" y="26"/>
                      </a:lnTo>
                      <a:lnTo>
                        <a:pt x="218" y="14"/>
                      </a:lnTo>
                      <a:lnTo>
                        <a:pt x="222" y="8"/>
                      </a:lnTo>
                      <a:lnTo>
                        <a:pt x="230" y="4"/>
                      </a:lnTo>
                      <a:lnTo>
                        <a:pt x="236" y="0"/>
                      </a:lnTo>
                      <a:lnTo>
                        <a:pt x="242" y="0"/>
                      </a:lnTo>
                      <a:lnTo>
                        <a:pt x="248" y="2"/>
                      </a:lnTo>
                      <a:lnTo>
                        <a:pt x="254" y="6"/>
                      </a:lnTo>
                      <a:lnTo>
                        <a:pt x="262" y="16"/>
                      </a:lnTo>
                      <a:lnTo>
                        <a:pt x="272" y="30"/>
                      </a:lnTo>
                      <a:lnTo>
                        <a:pt x="288" y="46"/>
                      </a:lnTo>
                      <a:lnTo>
                        <a:pt x="302" y="60"/>
                      </a:lnTo>
                      <a:lnTo>
                        <a:pt x="314" y="72"/>
                      </a:lnTo>
                      <a:lnTo>
                        <a:pt x="324" y="80"/>
                      </a:lnTo>
                      <a:lnTo>
                        <a:pt x="350" y="92"/>
                      </a:lnTo>
                      <a:lnTo>
                        <a:pt x="382" y="104"/>
                      </a:lnTo>
                      <a:lnTo>
                        <a:pt x="398" y="112"/>
                      </a:lnTo>
                      <a:lnTo>
                        <a:pt x="410" y="116"/>
                      </a:lnTo>
                      <a:lnTo>
                        <a:pt x="426" y="120"/>
                      </a:lnTo>
                      <a:lnTo>
                        <a:pt x="436" y="122"/>
                      </a:lnTo>
                      <a:lnTo>
                        <a:pt x="448" y="128"/>
                      </a:lnTo>
                      <a:lnTo>
                        <a:pt x="456" y="134"/>
                      </a:lnTo>
                      <a:lnTo>
                        <a:pt x="464" y="142"/>
                      </a:lnTo>
                      <a:lnTo>
                        <a:pt x="466" y="144"/>
                      </a:lnTo>
                      <a:lnTo>
                        <a:pt x="472" y="152"/>
                      </a:lnTo>
                      <a:lnTo>
                        <a:pt x="476" y="162"/>
                      </a:lnTo>
                      <a:lnTo>
                        <a:pt x="480" y="170"/>
                      </a:lnTo>
                      <a:lnTo>
                        <a:pt x="480" y="176"/>
                      </a:lnTo>
                      <a:lnTo>
                        <a:pt x="480" y="186"/>
                      </a:lnTo>
                      <a:lnTo>
                        <a:pt x="480" y="192"/>
                      </a:lnTo>
                      <a:lnTo>
                        <a:pt x="478" y="192"/>
                      </a:lnTo>
                      <a:lnTo>
                        <a:pt x="480" y="192"/>
                      </a:lnTo>
                      <a:lnTo>
                        <a:pt x="488" y="192"/>
                      </a:lnTo>
                      <a:lnTo>
                        <a:pt x="490" y="192"/>
                      </a:lnTo>
                      <a:lnTo>
                        <a:pt x="488" y="192"/>
                      </a:lnTo>
                      <a:lnTo>
                        <a:pt x="474" y="198"/>
                      </a:lnTo>
                      <a:lnTo>
                        <a:pt x="408" y="224"/>
                      </a:lnTo>
                      <a:lnTo>
                        <a:pt x="360" y="224"/>
                      </a:lnTo>
                      <a:lnTo>
                        <a:pt x="274" y="226"/>
                      </a:lnTo>
                      <a:lnTo>
                        <a:pt x="236" y="226"/>
                      </a:lnTo>
                      <a:close/>
                    </a:path>
                  </a:pathLst>
                </a:custGeom>
                <a:solidFill>
                  <a:schemeClr val="tx1"/>
                </a:solidFill>
                <a:ln w="9525">
                  <a:noFill/>
                  <a:round/>
                  <a:headEnd/>
                  <a:tailEnd/>
                </a:ln>
              </p:spPr>
              <p:txBody>
                <a:bodyPr/>
                <a:lstStyle/>
                <a:p>
                  <a:endParaRPr lang="en-US" dirty="0"/>
                </a:p>
              </p:txBody>
            </p:sp>
            <p:grpSp>
              <p:nvGrpSpPr>
                <p:cNvPr id="110" name="Gruppe 83"/>
                <p:cNvGrpSpPr>
                  <a:grpSpLocks/>
                </p:cNvGrpSpPr>
                <p:nvPr/>
              </p:nvGrpSpPr>
              <p:grpSpPr bwMode="auto">
                <a:xfrm>
                  <a:off x="13233331" y="-4318020"/>
                  <a:ext cx="2917874" cy="7626644"/>
                  <a:chOff x="13233331" y="-4318020"/>
                  <a:chExt cx="2917874" cy="7626644"/>
                </a:xfrm>
              </p:grpSpPr>
              <p:sp>
                <p:nvSpPr>
                  <p:cNvPr id="111" name="Rectangle 65"/>
                  <p:cNvSpPr>
                    <a:spLocks noChangeArrowheads="1"/>
                  </p:cNvSpPr>
                  <p:nvPr/>
                </p:nvSpPr>
                <p:spPr bwMode="auto">
                  <a:xfrm>
                    <a:off x="15446737" y="-3224690"/>
                    <a:ext cx="2223" cy="2223"/>
                  </a:xfrm>
                  <a:prstGeom prst="rect">
                    <a:avLst/>
                  </a:prstGeom>
                  <a:solidFill>
                    <a:srgbClr val="FFFFFF"/>
                  </a:solidFill>
                  <a:ln w="9525">
                    <a:noFill/>
                    <a:miter lim="800000"/>
                    <a:headEnd/>
                    <a:tailEnd/>
                  </a:ln>
                </p:spPr>
                <p:txBody>
                  <a:bodyPr/>
                  <a:lstStyle/>
                  <a:p>
                    <a:pPr defTabSz="914400"/>
                    <a:endParaRPr lang="en-US" sz="1200" dirty="0">
                      <a:solidFill>
                        <a:srgbClr val="000000"/>
                      </a:solidFill>
                    </a:endParaRPr>
                  </a:p>
                </p:txBody>
              </p:sp>
              <p:sp>
                <p:nvSpPr>
                  <p:cNvPr id="112" name="Freeform 66"/>
                  <p:cNvSpPr>
                    <a:spLocks/>
                  </p:cNvSpPr>
                  <p:nvPr/>
                </p:nvSpPr>
                <p:spPr bwMode="auto">
                  <a:xfrm>
                    <a:off x="14928943" y="-3260245"/>
                    <a:ext cx="133338" cy="111111"/>
                  </a:xfrm>
                  <a:custGeom>
                    <a:avLst/>
                    <a:gdLst>
                      <a:gd name="T0" fmla="*/ 2147483647 w 84"/>
                      <a:gd name="T1" fmla="*/ 2147483647 h 70"/>
                      <a:gd name="T2" fmla="*/ 2147483647 w 84"/>
                      <a:gd name="T3" fmla="*/ 2147483647 h 70"/>
                      <a:gd name="T4" fmla="*/ 2147483647 w 84"/>
                      <a:gd name="T5" fmla="*/ 2147483647 h 70"/>
                      <a:gd name="T6" fmla="*/ 2147483647 w 84"/>
                      <a:gd name="T7" fmla="*/ 2147483647 h 70"/>
                      <a:gd name="T8" fmla="*/ 2147483647 w 84"/>
                      <a:gd name="T9" fmla="*/ 2147483647 h 70"/>
                      <a:gd name="T10" fmla="*/ 2147483647 w 84"/>
                      <a:gd name="T11" fmla="*/ 2147483647 h 70"/>
                      <a:gd name="T12" fmla="*/ 0 w 84"/>
                      <a:gd name="T13" fmla="*/ 2147483647 h 70"/>
                      <a:gd name="T14" fmla="*/ 2147483647 w 84"/>
                      <a:gd name="T15" fmla="*/ 2147483647 h 70"/>
                      <a:gd name="T16" fmla="*/ 2147483647 w 84"/>
                      <a:gd name="T17" fmla="*/ 2147483647 h 70"/>
                      <a:gd name="T18" fmla="*/ 2147483647 w 84"/>
                      <a:gd name="T19" fmla="*/ 2147483647 h 70"/>
                      <a:gd name="T20" fmla="*/ 2147483647 w 84"/>
                      <a:gd name="T21" fmla="*/ 0 h 70"/>
                      <a:gd name="T22" fmla="*/ 2147483647 w 84"/>
                      <a:gd name="T23" fmla="*/ 2147483647 h 70"/>
                      <a:gd name="T24" fmla="*/ 2147483647 w 84"/>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0"/>
                      <a:gd name="T41" fmla="*/ 84 w 84"/>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0">
                        <a:moveTo>
                          <a:pt x="68" y="10"/>
                        </a:moveTo>
                        <a:lnTo>
                          <a:pt x="54" y="18"/>
                        </a:lnTo>
                        <a:lnTo>
                          <a:pt x="16" y="24"/>
                        </a:lnTo>
                        <a:lnTo>
                          <a:pt x="8" y="32"/>
                        </a:lnTo>
                        <a:lnTo>
                          <a:pt x="2" y="46"/>
                        </a:lnTo>
                        <a:lnTo>
                          <a:pt x="2" y="68"/>
                        </a:lnTo>
                        <a:lnTo>
                          <a:pt x="0" y="70"/>
                        </a:lnTo>
                        <a:lnTo>
                          <a:pt x="76" y="58"/>
                        </a:lnTo>
                        <a:lnTo>
                          <a:pt x="78" y="56"/>
                        </a:lnTo>
                        <a:lnTo>
                          <a:pt x="84" y="34"/>
                        </a:lnTo>
                        <a:lnTo>
                          <a:pt x="84" y="0"/>
                        </a:lnTo>
                        <a:lnTo>
                          <a:pt x="84" y="4"/>
                        </a:lnTo>
                        <a:lnTo>
                          <a:pt x="68" y="10"/>
                        </a:lnTo>
                        <a:close/>
                      </a:path>
                    </a:pathLst>
                  </a:custGeom>
                  <a:solidFill>
                    <a:srgbClr val="FFFFFF"/>
                  </a:solidFill>
                  <a:ln w="9525">
                    <a:noFill/>
                    <a:round/>
                    <a:headEnd/>
                    <a:tailEnd/>
                  </a:ln>
                </p:spPr>
                <p:txBody>
                  <a:bodyPr/>
                  <a:lstStyle/>
                  <a:p>
                    <a:endParaRPr lang="en-US" dirty="0"/>
                  </a:p>
                </p:txBody>
              </p:sp>
              <p:sp>
                <p:nvSpPr>
                  <p:cNvPr id="113" name="Freeform 67"/>
                  <p:cNvSpPr>
                    <a:spLocks/>
                  </p:cNvSpPr>
                  <p:nvPr/>
                </p:nvSpPr>
                <p:spPr bwMode="auto">
                  <a:xfrm>
                    <a:off x="14757826" y="-3222467"/>
                    <a:ext cx="691134" cy="1064441"/>
                  </a:xfrm>
                  <a:custGeom>
                    <a:avLst/>
                    <a:gdLst>
                      <a:gd name="T0" fmla="*/ 2147483647 w 436"/>
                      <a:gd name="T1" fmla="*/ 2147483647 h 670"/>
                      <a:gd name="T2" fmla="*/ 2147483647 w 436"/>
                      <a:gd name="T3" fmla="*/ 0 h 670"/>
                      <a:gd name="T4" fmla="*/ 2147483647 w 436"/>
                      <a:gd name="T5" fmla="*/ 0 h 670"/>
                      <a:gd name="T6" fmla="*/ 2147483647 w 436"/>
                      <a:gd name="T7" fmla="*/ 0 h 670"/>
                      <a:gd name="T8" fmla="*/ 2147483647 w 436"/>
                      <a:gd name="T9" fmla="*/ 2147483647 h 670"/>
                      <a:gd name="T10" fmla="*/ 2147483647 w 436"/>
                      <a:gd name="T11" fmla="*/ 2147483647 h 670"/>
                      <a:gd name="T12" fmla="*/ 2147483647 w 436"/>
                      <a:gd name="T13" fmla="*/ 2147483647 h 670"/>
                      <a:gd name="T14" fmla="*/ 2147483647 w 436"/>
                      <a:gd name="T15" fmla="*/ 2147483647 h 670"/>
                      <a:gd name="T16" fmla="*/ 2147483647 w 436"/>
                      <a:gd name="T17" fmla="*/ 2147483647 h 670"/>
                      <a:gd name="T18" fmla="*/ 2147483647 w 436"/>
                      <a:gd name="T19" fmla="*/ 2147483647 h 670"/>
                      <a:gd name="T20" fmla="*/ 2147483647 w 436"/>
                      <a:gd name="T21" fmla="*/ 2147483647 h 670"/>
                      <a:gd name="T22" fmla="*/ 2147483647 w 436"/>
                      <a:gd name="T23" fmla="*/ 2147483647 h 670"/>
                      <a:gd name="T24" fmla="*/ 2147483647 w 436"/>
                      <a:gd name="T25" fmla="*/ 2147483647 h 670"/>
                      <a:gd name="T26" fmla="*/ 2147483647 w 436"/>
                      <a:gd name="T27" fmla="*/ 2147483647 h 670"/>
                      <a:gd name="T28" fmla="*/ 2147483647 w 436"/>
                      <a:gd name="T29" fmla="*/ 2147483647 h 670"/>
                      <a:gd name="T30" fmla="*/ 2147483647 w 436"/>
                      <a:gd name="T31" fmla="*/ 2147483647 h 670"/>
                      <a:gd name="T32" fmla="*/ 2147483647 w 436"/>
                      <a:gd name="T33" fmla="*/ 2147483647 h 670"/>
                      <a:gd name="T34" fmla="*/ 2147483647 w 436"/>
                      <a:gd name="T35" fmla="*/ 2147483647 h 670"/>
                      <a:gd name="T36" fmla="*/ 2147483647 w 436"/>
                      <a:gd name="T37" fmla="*/ 2147483647 h 670"/>
                      <a:gd name="T38" fmla="*/ 2147483647 w 436"/>
                      <a:gd name="T39" fmla="*/ 2147483647 h 670"/>
                      <a:gd name="T40" fmla="*/ 2147483647 w 436"/>
                      <a:gd name="T41" fmla="*/ 2147483647 h 670"/>
                      <a:gd name="T42" fmla="*/ 2147483647 w 436"/>
                      <a:gd name="T43" fmla="*/ 2147483647 h 670"/>
                      <a:gd name="T44" fmla="*/ 2147483647 w 436"/>
                      <a:gd name="T45" fmla="*/ 2147483647 h 670"/>
                      <a:gd name="T46" fmla="*/ 2147483647 w 436"/>
                      <a:gd name="T47" fmla="*/ 2147483647 h 670"/>
                      <a:gd name="T48" fmla="*/ 2147483647 w 436"/>
                      <a:gd name="T49" fmla="*/ 2147483647 h 670"/>
                      <a:gd name="T50" fmla="*/ 2147483647 w 436"/>
                      <a:gd name="T51" fmla="*/ 2147483647 h 670"/>
                      <a:gd name="T52" fmla="*/ 2147483647 w 436"/>
                      <a:gd name="T53" fmla="*/ 2147483647 h 670"/>
                      <a:gd name="T54" fmla="*/ 2147483647 w 436"/>
                      <a:gd name="T55" fmla="*/ 2147483647 h 670"/>
                      <a:gd name="T56" fmla="*/ 2147483647 w 436"/>
                      <a:gd name="T57" fmla="*/ 2147483647 h 670"/>
                      <a:gd name="T58" fmla="*/ 2147483647 w 436"/>
                      <a:gd name="T59" fmla="*/ 2147483647 h 670"/>
                      <a:gd name="T60" fmla="*/ 2147483647 w 436"/>
                      <a:gd name="T61" fmla="*/ 2147483647 h 670"/>
                      <a:gd name="T62" fmla="*/ 2147483647 w 436"/>
                      <a:gd name="T63" fmla="*/ 2147483647 h 670"/>
                      <a:gd name="T64" fmla="*/ 2147483647 w 436"/>
                      <a:gd name="T65" fmla="*/ 2147483647 h 670"/>
                      <a:gd name="T66" fmla="*/ 0 w 436"/>
                      <a:gd name="T67" fmla="*/ 2147483647 h 670"/>
                      <a:gd name="T68" fmla="*/ 2147483647 w 436"/>
                      <a:gd name="T69" fmla="*/ 2147483647 h 670"/>
                      <a:gd name="T70" fmla="*/ 2147483647 w 436"/>
                      <a:gd name="T71" fmla="*/ 2147483647 h 670"/>
                      <a:gd name="T72" fmla="*/ 2147483647 w 436"/>
                      <a:gd name="T73" fmla="*/ 2147483647 h 670"/>
                      <a:gd name="T74" fmla="*/ 2147483647 w 436"/>
                      <a:gd name="T75" fmla="*/ 2147483647 h 670"/>
                      <a:gd name="T76" fmla="*/ 2147483647 w 436"/>
                      <a:gd name="T77" fmla="*/ 2147483647 h 670"/>
                      <a:gd name="T78" fmla="*/ 2147483647 w 436"/>
                      <a:gd name="T79" fmla="*/ 2147483647 h 670"/>
                      <a:gd name="T80" fmla="*/ 2147483647 w 436"/>
                      <a:gd name="T81" fmla="*/ 2147483647 h 670"/>
                      <a:gd name="T82" fmla="*/ 2147483647 w 436"/>
                      <a:gd name="T83" fmla="*/ 2147483647 h 670"/>
                      <a:gd name="T84" fmla="*/ 2147483647 w 436"/>
                      <a:gd name="T85" fmla="*/ 2147483647 h 670"/>
                      <a:gd name="T86" fmla="*/ 2147483647 w 436"/>
                      <a:gd name="T87" fmla="*/ 2147483647 h 670"/>
                      <a:gd name="T88" fmla="*/ 2147483647 w 436"/>
                      <a:gd name="T89" fmla="*/ 2147483647 h 6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670"/>
                      <a:gd name="T137" fmla="*/ 436 w 436"/>
                      <a:gd name="T138" fmla="*/ 670 h 6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670">
                        <a:moveTo>
                          <a:pt x="436" y="16"/>
                        </a:moveTo>
                        <a:lnTo>
                          <a:pt x="436" y="0"/>
                        </a:lnTo>
                        <a:lnTo>
                          <a:pt x="434" y="0"/>
                        </a:lnTo>
                        <a:lnTo>
                          <a:pt x="434" y="4"/>
                        </a:lnTo>
                        <a:lnTo>
                          <a:pt x="410" y="26"/>
                        </a:lnTo>
                        <a:lnTo>
                          <a:pt x="380" y="54"/>
                        </a:lnTo>
                        <a:lnTo>
                          <a:pt x="358" y="76"/>
                        </a:lnTo>
                        <a:lnTo>
                          <a:pt x="320" y="98"/>
                        </a:lnTo>
                        <a:lnTo>
                          <a:pt x="246" y="134"/>
                        </a:lnTo>
                        <a:lnTo>
                          <a:pt x="208" y="156"/>
                        </a:lnTo>
                        <a:lnTo>
                          <a:pt x="186" y="170"/>
                        </a:lnTo>
                        <a:lnTo>
                          <a:pt x="170" y="192"/>
                        </a:lnTo>
                        <a:lnTo>
                          <a:pt x="170" y="214"/>
                        </a:lnTo>
                        <a:lnTo>
                          <a:pt x="186" y="228"/>
                        </a:lnTo>
                        <a:lnTo>
                          <a:pt x="170" y="234"/>
                        </a:lnTo>
                        <a:lnTo>
                          <a:pt x="154" y="192"/>
                        </a:lnTo>
                        <a:lnTo>
                          <a:pt x="148" y="156"/>
                        </a:lnTo>
                        <a:lnTo>
                          <a:pt x="132" y="134"/>
                        </a:lnTo>
                        <a:lnTo>
                          <a:pt x="124" y="120"/>
                        </a:lnTo>
                        <a:lnTo>
                          <a:pt x="124" y="98"/>
                        </a:lnTo>
                        <a:lnTo>
                          <a:pt x="124" y="76"/>
                        </a:lnTo>
                        <a:lnTo>
                          <a:pt x="154" y="70"/>
                        </a:lnTo>
                        <a:lnTo>
                          <a:pt x="178" y="54"/>
                        </a:lnTo>
                        <a:lnTo>
                          <a:pt x="184" y="34"/>
                        </a:lnTo>
                        <a:lnTo>
                          <a:pt x="108" y="46"/>
                        </a:lnTo>
                        <a:lnTo>
                          <a:pt x="94" y="66"/>
                        </a:lnTo>
                        <a:lnTo>
                          <a:pt x="82" y="80"/>
                        </a:lnTo>
                        <a:lnTo>
                          <a:pt x="66" y="124"/>
                        </a:lnTo>
                        <a:lnTo>
                          <a:pt x="52" y="212"/>
                        </a:lnTo>
                        <a:lnTo>
                          <a:pt x="22" y="394"/>
                        </a:lnTo>
                        <a:lnTo>
                          <a:pt x="8" y="576"/>
                        </a:lnTo>
                        <a:lnTo>
                          <a:pt x="0" y="642"/>
                        </a:lnTo>
                        <a:lnTo>
                          <a:pt x="8" y="670"/>
                        </a:lnTo>
                        <a:lnTo>
                          <a:pt x="52" y="590"/>
                        </a:lnTo>
                        <a:lnTo>
                          <a:pt x="164" y="394"/>
                        </a:lnTo>
                        <a:lnTo>
                          <a:pt x="230" y="284"/>
                        </a:lnTo>
                        <a:lnTo>
                          <a:pt x="304" y="182"/>
                        </a:lnTo>
                        <a:lnTo>
                          <a:pt x="364" y="102"/>
                        </a:lnTo>
                        <a:lnTo>
                          <a:pt x="394" y="72"/>
                        </a:lnTo>
                        <a:lnTo>
                          <a:pt x="416" y="52"/>
                        </a:lnTo>
                        <a:lnTo>
                          <a:pt x="436" y="42"/>
                        </a:lnTo>
                        <a:lnTo>
                          <a:pt x="436" y="38"/>
                        </a:lnTo>
                        <a:lnTo>
                          <a:pt x="436" y="16"/>
                        </a:lnTo>
                        <a:close/>
                      </a:path>
                    </a:pathLst>
                  </a:custGeom>
                  <a:solidFill>
                    <a:srgbClr val="FFFFFF"/>
                  </a:solidFill>
                  <a:ln w="9525">
                    <a:noFill/>
                    <a:round/>
                    <a:headEnd/>
                    <a:tailEnd/>
                  </a:ln>
                </p:spPr>
                <p:txBody>
                  <a:bodyPr/>
                  <a:lstStyle/>
                  <a:p>
                    <a:endParaRPr lang="en-US" dirty="0"/>
                  </a:p>
                </p:txBody>
              </p:sp>
              <p:sp>
                <p:nvSpPr>
                  <p:cNvPr id="114" name="Freeform 68"/>
                  <p:cNvSpPr>
                    <a:spLocks/>
                  </p:cNvSpPr>
                  <p:nvPr/>
                </p:nvSpPr>
                <p:spPr bwMode="auto">
                  <a:xfrm>
                    <a:off x="15446737" y="-3224690"/>
                    <a:ext cx="2223" cy="2223"/>
                  </a:xfrm>
                  <a:custGeom>
                    <a:avLst/>
                    <a:gdLst>
                      <a:gd name="T0" fmla="*/ 2147483647 w 2"/>
                      <a:gd name="T1" fmla="*/ 2147483647 h 2"/>
                      <a:gd name="T2" fmla="*/ 0 w 2"/>
                      <a:gd name="T3" fmla="*/ 0 h 2"/>
                      <a:gd name="T4" fmla="*/ 0 w 2"/>
                      <a:gd name="T5" fmla="*/ 2147483647 h 2"/>
                      <a:gd name="T6" fmla="*/ 2147483647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0"/>
                        </a:lnTo>
                        <a:lnTo>
                          <a:pt x="0" y="2"/>
                        </a:lnTo>
                        <a:lnTo>
                          <a:pt x="2" y="2"/>
                        </a:lnTo>
                        <a:close/>
                      </a:path>
                    </a:pathLst>
                  </a:custGeom>
                  <a:solidFill>
                    <a:srgbClr val="010101"/>
                  </a:solidFill>
                  <a:ln w="9525">
                    <a:noFill/>
                    <a:round/>
                    <a:headEnd/>
                    <a:tailEnd/>
                  </a:ln>
                </p:spPr>
                <p:txBody>
                  <a:bodyPr/>
                  <a:lstStyle/>
                  <a:p>
                    <a:endParaRPr lang="en-US" dirty="0"/>
                  </a:p>
                </p:txBody>
              </p:sp>
              <p:sp>
                <p:nvSpPr>
                  <p:cNvPr id="115" name="Freeform 69"/>
                  <p:cNvSpPr>
                    <a:spLocks/>
                  </p:cNvSpPr>
                  <p:nvPr/>
                </p:nvSpPr>
                <p:spPr bwMode="auto">
                  <a:xfrm>
                    <a:off x="14886719" y="-3149134"/>
                    <a:ext cx="42224" cy="53333"/>
                  </a:xfrm>
                  <a:custGeom>
                    <a:avLst/>
                    <a:gdLst>
                      <a:gd name="T0" fmla="*/ 2147483647 w 26"/>
                      <a:gd name="T1" fmla="*/ 0 h 34"/>
                      <a:gd name="T2" fmla="*/ 2147483647 w 26"/>
                      <a:gd name="T3" fmla="*/ 2147483647 h 34"/>
                      <a:gd name="T4" fmla="*/ 0 w 26"/>
                      <a:gd name="T5" fmla="*/ 2147483647 h 34"/>
                      <a:gd name="T6" fmla="*/ 2147483647 w 26"/>
                      <a:gd name="T7" fmla="*/ 2147483647 h 34"/>
                      <a:gd name="T8" fmla="*/ 2147483647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6" y="0"/>
                        </a:moveTo>
                        <a:lnTo>
                          <a:pt x="6" y="4"/>
                        </a:lnTo>
                        <a:lnTo>
                          <a:pt x="0" y="34"/>
                        </a:lnTo>
                        <a:lnTo>
                          <a:pt x="12" y="20"/>
                        </a:lnTo>
                        <a:lnTo>
                          <a:pt x="26" y="0"/>
                        </a:lnTo>
                        <a:close/>
                      </a:path>
                    </a:pathLst>
                  </a:custGeom>
                  <a:solidFill>
                    <a:srgbClr val="010101"/>
                  </a:solidFill>
                  <a:ln w="9525">
                    <a:noFill/>
                    <a:round/>
                    <a:headEnd/>
                    <a:tailEnd/>
                  </a:ln>
                </p:spPr>
                <p:txBody>
                  <a:bodyPr/>
                  <a:lstStyle/>
                  <a:p>
                    <a:endParaRPr lang="en-US" dirty="0"/>
                  </a:p>
                </p:txBody>
              </p:sp>
              <p:sp>
                <p:nvSpPr>
                  <p:cNvPr id="116" name="Freeform 70"/>
                  <p:cNvSpPr>
                    <a:spLocks/>
                  </p:cNvSpPr>
                  <p:nvPr/>
                </p:nvSpPr>
                <p:spPr bwMode="auto">
                  <a:xfrm>
                    <a:off x="15446737" y="-3222467"/>
                    <a:ext cx="17778" cy="66666"/>
                  </a:xfrm>
                  <a:custGeom>
                    <a:avLst/>
                    <a:gdLst>
                      <a:gd name="T0" fmla="*/ 2147483647 w 12"/>
                      <a:gd name="T1" fmla="*/ 0 h 42"/>
                      <a:gd name="T2" fmla="*/ 2147483647 w 12"/>
                      <a:gd name="T3" fmla="*/ 0 h 42"/>
                      <a:gd name="T4" fmla="*/ 0 w 12"/>
                      <a:gd name="T5" fmla="*/ 0 h 42"/>
                      <a:gd name="T6" fmla="*/ 2147483647 w 12"/>
                      <a:gd name="T7" fmla="*/ 0 h 42"/>
                      <a:gd name="T8" fmla="*/ 2147483647 w 12"/>
                      <a:gd name="T9" fmla="*/ 2147483647 h 42"/>
                      <a:gd name="T10" fmla="*/ 2147483647 w 12"/>
                      <a:gd name="T11" fmla="*/ 2147483647 h 42"/>
                      <a:gd name="T12" fmla="*/ 2147483647 w 12"/>
                      <a:gd name="T13" fmla="*/ 2147483647 h 42"/>
                      <a:gd name="T14" fmla="*/ 2147483647 w 12"/>
                      <a:gd name="T15" fmla="*/ 2147483647 h 42"/>
                      <a:gd name="T16" fmla="*/ 2147483647 w 1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4" y="0"/>
                        </a:moveTo>
                        <a:lnTo>
                          <a:pt x="2" y="0"/>
                        </a:lnTo>
                        <a:lnTo>
                          <a:pt x="0" y="0"/>
                        </a:lnTo>
                        <a:lnTo>
                          <a:pt x="2" y="0"/>
                        </a:lnTo>
                        <a:lnTo>
                          <a:pt x="2" y="16"/>
                        </a:lnTo>
                        <a:lnTo>
                          <a:pt x="2" y="38"/>
                        </a:lnTo>
                        <a:lnTo>
                          <a:pt x="2" y="42"/>
                        </a:lnTo>
                        <a:lnTo>
                          <a:pt x="12" y="36"/>
                        </a:lnTo>
                        <a:lnTo>
                          <a:pt x="4" y="0"/>
                        </a:lnTo>
                        <a:close/>
                      </a:path>
                    </a:pathLst>
                  </a:custGeom>
                  <a:solidFill>
                    <a:srgbClr val="010101"/>
                  </a:solidFill>
                  <a:ln w="9525">
                    <a:noFill/>
                    <a:round/>
                    <a:headEnd/>
                    <a:tailEnd/>
                  </a:ln>
                </p:spPr>
                <p:txBody>
                  <a:bodyPr/>
                  <a:lstStyle/>
                  <a:p>
                    <a:endParaRPr lang="en-US" dirty="0"/>
                  </a:p>
                </p:txBody>
              </p:sp>
              <p:sp>
                <p:nvSpPr>
                  <p:cNvPr id="117" name="Freeform 71"/>
                  <p:cNvSpPr>
                    <a:spLocks/>
                  </p:cNvSpPr>
                  <p:nvPr/>
                </p:nvSpPr>
                <p:spPr bwMode="auto">
                  <a:xfrm>
                    <a:off x="15024501" y="-3291356"/>
                    <a:ext cx="37780" cy="31111"/>
                  </a:xfrm>
                  <a:custGeom>
                    <a:avLst/>
                    <a:gdLst>
                      <a:gd name="T0" fmla="*/ 2147483647 w 24"/>
                      <a:gd name="T1" fmla="*/ 2147483647 h 20"/>
                      <a:gd name="T2" fmla="*/ 2147483647 w 24"/>
                      <a:gd name="T3" fmla="*/ 2147483647 h 20"/>
                      <a:gd name="T4" fmla="*/ 2147483647 w 24"/>
                      <a:gd name="T5" fmla="*/ 0 h 20"/>
                      <a:gd name="T6" fmla="*/ 2147483647 w 24"/>
                      <a:gd name="T7" fmla="*/ 0 h 20"/>
                      <a:gd name="T8" fmla="*/ 0 w 24"/>
                      <a:gd name="T9" fmla="*/ 2147483647 h 20"/>
                      <a:gd name="T10" fmla="*/ 2147483647 w 24"/>
                      <a:gd name="T11" fmla="*/ 2147483647 h 20"/>
                      <a:gd name="T12" fmla="*/ 0 60000 65536"/>
                      <a:gd name="T13" fmla="*/ 0 60000 65536"/>
                      <a:gd name="T14" fmla="*/ 0 60000 65536"/>
                      <a:gd name="T15" fmla="*/ 0 60000 65536"/>
                      <a:gd name="T16" fmla="*/ 0 60000 65536"/>
                      <a:gd name="T17" fmla="*/ 0 60000 65536"/>
                      <a:gd name="T18" fmla="*/ 0 w 24"/>
                      <a:gd name="T19" fmla="*/ 0 h 20"/>
                      <a:gd name="T20" fmla="*/ 24 w 2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4" h="20">
                        <a:moveTo>
                          <a:pt x="24" y="20"/>
                        </a:moveTo>
                        <a:lnTo>
                          <a:pt x="24" y="18"/>
                        </a:lnTo>
                        <a:lnTo>
                          <a:pt x="18" y="0"/>
                        </a:lnTo>
                        <a:lnTo>
                          <a:pt x="4" y="0"/>
                        </a:lnTo>
                        <a:lnTo>
                          <a:pt x="0" y="4"/>
                        </a:lnTo>
                        <a:lnTo>
                          <a:pt x="24" y="20"/>
                        </a:lnTo>
                        <a:close/>
                      </a:path>
                    </a:pathLst>
                  </a:custGeom>
                  <a:solidFill>
                    <a:srgbClr val="010101"/>
                  </a:solidFill>
                  <a:ln w="9525">
                    <a:noFill/>
                    <a:round/>
                    <a:headEnd/>
                    <a:tailEnd/>
                  </a:ln>
                </p:spPr>
                <p:txBody>
                  <a:bodyPr/>
                  <a:lstStyle/>
                  <a:p>
                    <a:endParaRPr lang="en-US" dirty="0"/>
                  </a:p>
                </p:txBody>
              </p:sp>
              <p:sp>
                <p:nvSpPr>
                  <p:cNvPr id="119" name="Freeform 73"/>
                  <p:cNvSpPr>
                    <a:spLocks/>
                  </p:cNvSpPr>
                  <p:nvPr/>
                </p:nvSpPr>
                <p:spPr bwMode="auto">
                  <a:xfrm>
                    <a:off x="14477817" y="-1851360"/>
                    <a:ext cx="13334" cy="44444"/>
                  </a:xfrm>
                  <a:custGeom>
                    <a:avLst/>
                    <a:gdLst>
                      <a:gd name="T0" fmla="*/ 0 w 8"/>
                      <a:gd name="T1" fmla="*/ 2147483647 h 28"/>
                      <a:gd name="T2" fmla="*/ 0 w 8"/>
                      <a:gd name="T3" fmla="*/ 2147483647 h 28"/>
                      <a:gd name="T4" fmla="*/ 2147483647 w 8"/>
                      <a:gd name="T5" fmla="*/ 2147483647 h 28"/>
                      <a:gd name="T6" fmla="*/ 2147483647 w 8"/>
                      <a:gd name="T7" fmla="*/ 0 h 28"/>
                      <a:gd name="T8" fmla="*/ 0 w 8"/>
                      <a:gd name="T9" fmla="*/ 2147483647 h 28"/>
                      <a:gd name="T10" fmla="*/ 0 60000 65536"/>
                      <a:gd name="T11" fmla="*/ 0 60000 65536"/>
                      <a:gd name="T12" fmla="*/ 0 60000 65536"/>
                      <a:gd name="T13" fmla="*/ 0 60000 65536"/>
                      <a:gd name="T14" fmla="*/ 0 60000 65536"/>
                      <a:gd name="T15" fmla="*/ 0 w 8"/>
                      <a:gd name="T16" fmla="*/ 0 h 28"/>
                      <a:gd name="T17" fmla="*/ 8 w 8"/>
                      <a:gd name="T18" fmla="*/ 28 h 28"/>
                    </a:gdLst>
                    <a:ahLst/>
                    <a:cxnLst>
                      <a:cxn ang="T10">
                        <a:pos x="T0" y="T1"/>
                      </a:cxn>
                      <a:cxn ang="T11">
                        <a:pos x="T2" y="T3"/>
                      </a:cxn>
                      <a:cxn ang="T12">
                        <a:pos x="T4" y="T5"/>
                      </a:cxn>
                      <a:cxn ang="T13">
                        <a:pos x="T6" y="T7"/>
                      </a:cxn>
                      <a:cxn ang="T14">
                        <a:pos x="T8" y="T9"/>
                      </a:cxn>
                    </a:cxnLst>
                    <a:rect l="T15" t="T16" r="T17" b="T18"/>
                    <a:pathLst>
                      <a:path w="8" h="28">
                        <a:moveTo>
                          <a:pt x="0" y="6"/>
                        </a:moveTo>
                        <a:lnTo>
                          <a:pt x="0" y="28"/>
                        </a:lnTo>
                        <a:lnTo>
                          <a:pt x="8" y="28"/>
                        </a:lnTo>
                        <a:lnTo>
                          <a:pt x="8" y="0"/>
                        </a:lnTo>
                        <a:lnTo>
                          <a:pt x="0" y="6"/>
                        </a:lnTo>
                        <a:close/>
                      </a:path>
                    </a:pathLst>
                  </a:custGeom>
                  <a:solidFill>
                    <a:srgbClr val="ACACAC"/>
                  </a:solidFill>
                  <a:ln w="9525">
                    <a:noFill/>
                    <a:round/>
                    <a:headEnd/>
                    <a:tailEnd/>
                  </a:ln>
                </p:spPr>
                <p:txBody>
                  <a:bodyPr/>
                  <a:lstStyle/>
                  <a:p>
                    <a:endParaRPr lang="en-US" dirty="0"/>
                  </a:p>
                </p:txBody>
              </p:sp>
              <p:sp>
                <p:nvSpPr>
                  <p:cNvPr id="120" name="Freeform 74"/>
                  <p:cNvSpPr>
                    <a:spLocks/>
                  </p:cNvSpPr>
                  <p:nvPr/>
                </p:nvSpPr>
                <p:spPr bwMode="auto">
                  <a:xfrm>
                    <a:off x="14491150" y="-1864694"/>
                    <a:ext cx="46669" cy="128889"/>
                  </a:xfrm>
                  <a:custGeom>
                    <a:avLst/>
                    <a:gdLst>
                      <a:gd name="T0" fmla="*/ 2147483647 w 30"/>
                      <a:gd name="T1" fmla="*/ 2147483647 h 80"/>
                      <a:gd name="T2" fmla="*/ 2147483647 w 30"/>
                      <a:gd name="T3" fmla="*/ 2147483647 h 80"/>
                      <a:gd name="T4" fmla="*/ 2147483647 w 30"/>
                      <a:gd name="T5" fmla="*/ 0 h 80"/>
                      <a:gd name="T6" fmla="*/ 2147483647 w 30"/>
                      <a:gd name="T7" fmla="*/ 0 h 80"/>
                      <a:gd name="T8" fmla="*/ 0 w 30"/>
                      <a:gd name="T9" fmla="*/ 2147483647 h 80"/>
                      <a:gd name="T10" fmla="*/ 0 w 30"/>
                      <a:gd name="T11" fmla="*/ 2147483647 h 80"/>
                      <a:gd name="T12" fmla="*/ 2147483647 w 30"/>
                      <a:gd name="T13" fmla="*/ 2147483647 h 80"/>
                      <a:gd name="T14" fmla="*/ 2147483647 w 30"/>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80"/>
                      <a:gd name="T26" fmla="*/ 30 w 3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80">
                        <a:moveTo>
                          <a:pt x="14" y="72"/>
                        </a:moveTo>
                        <a:lnTo>
                          <a:pt x="30" y="80"/>
                        </a:lnTo>
                        <a:lnTo>
                          <a:pt x="22" y="0"/>
                        </a:lnTo>
                        <a:lnTo>
                          <a:pt x="8" y="0"/>
                        </a:lnTo>
                        <a:lnTo>
                          <a:pt x="0" y="8"/>
                        </a:lnTo>
                        <a:lnTo>
                          <a:pt x="0" y="36"/>
                        </a:lnTo>
                        <a:lnTo>
                          <a:pt x="14" y="50"/>
                        </a:lnTo>
                        <a:lnTo>
                          <a:pt x="14" y="72"/>
                        </a:lnTo>
                        <a:close/>
                      </a:path>
                    </a:pathLst>
                  </a:custGeom>
                  <a:solidFill>
                    <a:srgbClr val="010101"/>
                  </a:solidFill>
                  <a:ln w="9525">
                    <a:noFill/>
                    <a:round/>
                    <a:headEnd/>
                    <a:tailEnd/>
                  </a:ln>
                </p:spPr>
                <p:txBody>
                  <a:bodyPr/>
                  <a:lstStyle/>
                  <a:p>
                    <a:endParaRPr lang="en-US" dirty="0"/>
                  </a:p>
                </p:txBody>
              </p:sp>
              <p:sp>
                <p:nvSpPr>
                  <p:cNvPr id="121" name="Freeform 75"/>
                  <p:cNvSpPr>
                    <a:spLocks/>
                  </p:cNvSpPr>
                  <p:nvPr/>
                </p:nvSpPr>
                <p:spPr bwMode="auto">
                  <a:xfrm>
                    <a:off x="15642299" y="-1062473"/>
                    <a:ext cx="28891" cy="99999"/>
                  </a:xfrm>
                  <a:custGeom>
                    <a:avLst/>
                    <a:gdLst>
                      <a:gd name="T0" fmla="*/ 2147483647 w 18"/>
                      <a:gd name="T1" fmla="*/ 2147483647 h 64"/>
                      <a:gd name="T2" fmla="*/ 2147483647 w 18"/>
                      <a:gd name="T3" fmla="*/ 2147483647 h 64"/>
                      <a:gd name="T4" fmla="*/ 0 w 18"/>
                      <a:gd name="T5" fmla="*/ 0 h 64"/>
                      <a:gd name="T6" fmla="*/ 0 w 18"/>
                      <a:gd name="T7" fmla="*/ 2147483647 h 64"/>
                      <a:gd name="T8" fmla="*/ 2147483647 w 18"/>
                      <a:gd name="T9" fmla="*/ 2147483647 h 64"/>
                      <a:gd name="T10" fmla="*/ 2147483647 w 18"/>
                      <a:gd name="T11" fmla="*/ 2147483647 h 64"/>
                      <a:gd name="T12" fmla="*/ 2147483647 w 18"/>
                      <a:gd name="T13" fmla="*/ 2147483647 h 64"/>
                      <a:gd name="T14" fmla="*/ 0 60000 65536"/>
                      <a:gd name="T15" fmla="*/ 0 60000 65536"/>
                      <a:gd name="T16" fmla="*/ 0 60000 65536"/>
                      <a:gd name="T17" fmla="*/ 0 60000 65536"/>
                      <a:gd name="T18" fmla="*/ 0 60000 65536"/>
                      <a:gd name="T19" fmla="*/ 0 60000 65536"/>
                      <a:gd name="T20" fmla="*/ 0 60000 65536"/>
                      <a:gd name="T21" fmla="*/ 0 w 18"/>
                      <a:gd name="T22" fmla="*/ 0 h 64"/>
                      <a:gd name="T23" fmla="*/ 18 w 1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4">
                        <a:moveTo>
                          <a:pt x="12" y="40"/>
                        </a:moveTo>
                        <a:lnTo>
                          <a:pt x="4" y="4"/>
                        </a:lnTo>
                        <a:lnTo>
                          <a:pt x="0" y="0"/>
                        </a:lnTo>
                        <a:lnTo>
                          <a:pt x="0" y="24"/>
                        </a:lnTo>
                        <a:lnTo>
                          <a:pt x="14" y="64"/>
                        </a:lnTo>
                        <a:lnTo>
                          <a:pt x="18" y="64"/>
                        </a:lnTo>
                        <a:lnTo>
                          <a:pt x="12" y="40"/>
                        </a:lnTo>
                        <a:close/>
                      </a:path>
                    </a:pathLst>
                  </a:custGeom>
                  <a:solidFill>
                    <a:srgbClr val="010101"/>
                  </a:solidFill>
                  <a:ln w="9525">
                    <a:noFill/>
                    <a:round/>
                    <a:headEnd/>
                    <a:tailEnd/>
                  </a:ln>
                </p:spPr>
                <p:txBody>
                  <a:bodyPr/>
                  <a:lstStyle/>
                  <a:p>
                    <a:endParaRPr lang="en-US" dirty="0"/>
                  </a:p>
                </p:txBody>
              </p:sp>
              <p:sp>
                <p:nvSpPr>
                  <p:cNvPr id="122" name="Freeform 76"/>
                  <p:cNvSpPr>
                    <a:spLocks/>
                  </p:cNvSpPr>
                  <p:nvPr/>
                </p:nvSpPr>
                <p:spPr bwMode="auto">
                  <a:xfrm>
                    <a:off x="14826718" y="-4178019"/>
                    <a:ext cx="666688" cy="1326662"/>
                  </a:xfrm>
                  <a:custGeom>
                    <a:avLst/>
                    <a:gdLst>
                      <a:gd name="T0" fmla="*/ 2147483647 w 420"/>
                      <a:gd name="T1" fmla="*/ 2147483647 h 836"/>
                      <a:gd name="T2" fmla="*/ 2147483647 w 420"/>
                      <a:gd name="T3" fmla="*/ 2147483647 h 836"/>
                      <a:gd name="T4" fmla="*/ 2147483647 w 420"/>
                      <a:gd name="T5" fmla="*/ 2147483647 h 836"/>
                      <a:gd name="T6" fmla="*/ 2147483647 w 420"/>
                      <a:gd name="T7" fmla="*/ 2147483647 h 836"/>
                      <a:gd name="T8" fmla="*/ 2147483647 w 420"/>
                      <a:gd name="T9" fmla="*/ 2147483647 h 836"/>
                      <a:gd name="T10" fmla="*/ 2147483647 w 420"/>
                      <a:gd name="T11" fmla="*/ 2147483647 h 836"/>
                      <a:gd name="T12" fmla="*/ 2147483647 w 420"/>
                      <a:gd name="T13" fmla="*/ 2147483647 h 836"/>
                      <a:gd name="T14" fmla="*/ 2147483647 w 420"/>
                      <a:gd name="T15" fmla="*/ 2147483647 h 836"/>
                      <a:gd name="T16" fmla="*/ 2147483647 w 420"/>
                      <a:gd name="T17" fmla="*/ 2147483647 h 836"/>
                      <a:gd name="T18" fmla="*/ 2147483647 w 420"/>
                      <a:gd name="T19" fmla="*/ 2147483647 h 836"/>
                      <a:gd name="T20" fmla="*/ 2147483647 w 420"/>
                      <a:gd name="T21" fmla="*/ 2147483647 h 836"/>
                      <a:gd name="T22" fmla="*/ 2147483647 w 420"/>
                      <a:gd name="T23" fmla="*/ 2147483647 h 836"/>
                      <a:gd name="T24" fmla="*/ 2147483647 w 420"/>
                      <a:gd name="T25" fmla="*/ 2147483647 h 836"/>
                      <a:gd name="T26" fmla="*/ 2147483647 w 420"/>
                      <a:gd name="T27" fmla="*/ 2147483647 h 836"/>
                      <a:gd name="T28" fmla="*/ 2147483647 w 420"/>
                      <a:gd name="T29" fmla="*/ 2147483647 h 836"/>
                      <a:gd name="T30" fmla="*/ 2147483647 w 420"/>
                      <a:gd name="T31" fmla="*/ 2147483647 h 836"/>
                      <a:gd name="T32" fmla="*/ 2147483647 w 420"/>
                      <a:gd name="T33" fmla="*/ 2147483647 h 836"/>
                      <a:gd name="T34" fmla="*/ 2147483647 w 420"/>
                      <a:gd name="T35" fmla="*/ 2147483647 h 836"/>
                      <a:gd name="T36" fmla="*/ 2147483647 w 420"/>
                      <a:gd name="T37" fmla="*/ 2147483647 h 836"/>
                      <a:gd name="T38" fmla="*/ 2147483647 w 420"/>
                      <a:gd name="T39" fmla="*/ 2147483647 h 836"/>
                      <a:gd name="T40" fmla="*/ 2147483647 w 420"/>
                      <a:gd name="T41" fmla="*/ 2147483647 h 836"/>
                      <a:gd name="T42" fmla="*/ 2147483647 w 420"/>
                      <a:gd name="T43" fmla="*/ 2147483647 h 836"/>
                      <a:gd name="T44" fmla="*/ 2147483647 w 420"/>
                      <a:gd name="T45" fmla="*/ 2147483647 h 836"/>
                      <a:gd name="T46" fmla="*/ 2147483647 w 420"/>
                      <a:gd name="T47" fmla="*/ 2147483647 h 836"/>
                      <a:gd name="T48" fmla="*/ 2147483647 w 420"/>
                      <a:gd name="T49" fmla="*/ 2147483647 h 836"/>
                      <a:gd name="T50" fmla="*/ 2147483647 w 420"/>
                      <a:gd name="T51" fmla="*/ 2147483647 h 836"/>
                      <a:gd name="T52" fmla="*/ 2147483647 w 420"/>
                      <a:gd name="T53" fmla="*/ 2147483647 h 836"/>
                      <a:gd name="T54" fmla="*/ 2147483647 w 420"/>
                      <a:gd name="T55" fmla="*/ 2147483647 h 836"/>
                      <a:gd name="T56" fmla="*/ 2147483647 w 420"/>
                      <a:gd name="T57" fmla="*/ 2147483647 h 836"/>
                      <a:gd name="T58" fmla="*/ 2147483647 w 420"/>
                      <a:gd name="T59" fmla="*/ 2147483647 h 836"/>
                      <a:gd name="T60" fmla="*/ 2147483647 w 420"/>
                      <a:gd name="T61" fmla="*/ 2147483647 h 836"/>
                      <a:gd name="T62" fmla="*/ 2147483647 w 420"/>
                      <a:gd name="T63" fmla="*/ 2147483647 h 836"/>
                      <a:gd name="T64" fmla="*/ 2147483647 w 420"/>
                      <a:gd name="T65" fmla="*/ 2147483647 h 836"/>
                      <a:gd name="T66" fmla="*/ 2147483647 w 420"/>
                      <a:gd name="T67" fmla="*/ 2147483647 h 836"/>
                      <a:gd name="T68" fmla="*/ 2147483647 w 420"/>
                      <a:gd name="T69" fmla="*/ 2147483647 h 836"/>
                      <a:gd name="T70" fmla="*/ 2147483647 w 420"/>
                      <a:gd name="T71" fmla="*/ 2147483647 h 836"/>
                      <a:gd name="T72" fmla="*/ 2147483647 w 420"/>
                      <a:gd name="T73" fmla="*/ 2147483647 h 836"/>
                      <a:gd name="T74" fmla="*/ 2147483647 w 420"/>
                      <a:gd name="T75" fmla="*/ 2147483647 h 836"/>
                      <a:gd name="T76" fmla="*/ 2147483647 w 420"/>
                      <a:gd name="T77" fmla="*/ 2147483647 h 836"/>
                      <a:gd name="T78" fmla="*/ 2147483647 w 420"/>
                      <a:gd name="T79" fmla="*/ 2147483647 h 836"/>
                      <a:gd name="T80" fmla="*/ 2147483647 w 420"/>
                      <a:gd name="T81" fmla="*/ 2147483647 h 836"/>
                      <a:gd name="T82" fmla="*/ 2147483647 w 420"/>
                      <a:gd name="T83" fmla="*/ 0 h 836"/>
                      <a:gd name="T84" fmla="*/ 2147483647 w 420"/>
                      <a:gd name="T85" fmla="*/ 2147483647 h 836"/>
                      <a:gd name="T86" fmla="*/ 2147483647 w 420"/>
                      <a:gd name="T87" fmla="*/ 2147483647 h 836"/>
                      <a:gd name="T88" fmla="*/ 2147483647 w 420"/>
                      <a:gd name="T89" fmla="*/ 2147483647 h 836"/>
                      <a:gd name="T90" fmla="*/ 2147483647 w 420"/>
                      <a:gd name="T91" fmla="*/ 2147483647 h 836"/>
                      <a:gd name="T92" fmla="*/ 2147483647 w 420"/>
                      <a:gd name="T93" fmla="*/ 2147483647 h 836"/>
                      <a:gd name="T94" fmla="*/ 2147483647 w 420"/>
                      <a:gd name="T95" fmla="*/ 2147483647 h 836"/>
                      <a:gd name="T96" fmla="*/ 0 w 420"/>
                      <a:gd name="T97" fmla="*/ 2147483647 h 836"/>
                      <a:gd name="T98" fmla="*/ 0 w 420"/>
                      <a:gd name="T99" fmla="*/ 2147483647 h 836"/>
                      <a:gd name="T100" fmla="*/ 2147483647 w 420"/>
                      <a:gd name="T101" fmla="*/ 2147483647 h 836"/>
                      <a:gd name="T102" fmla="*/ 2147483647 w 420"/>
                      <a:gd name="T103" fmla="*/ 2147483647 h 836"/>
                      <a:gd name="T104" fmla="*/ 2147483647 w 420"/>
                      <a:gd name="T105" fmla="*/ 2147483647 h 836"/>
                      <a:gd name="T106" fmla="*/ 2147483647 w 420"/>
                      <a:gd name="T107" fmla="*/ 2147483647 h 836"/>
                      <a:gd name="T108" fmla="*/ 2147483647 w 420"/>
                      <a:gd name="T109" fmla="*/ 2147483647 h 836"/>
                      <a:gd name="T110" fmla="*/ 2147483647 w 420"/>
                      <a:gd name="T111" fmla="*/ 2147483647 h 836"/>
                      <a:gd name="T112" fmla="*/ 2147483647 w 420"/>
                      <a:gd name="T113" fmla="*/ 2147483647 h 836"/>
                      <a:gd name="T114" fmla="*/ 2147483647 w 420"/>
                      <a:gd name="T115" fmla="*/ 2147483647 h 836"/>
                      <a:gd name="T116" fmla="*/ 2147483647 w 420"/>
                      <a:gd name="T117" fmla="*/ 2147483647 h 836"/>
                      <a:gd name="T118" fmla="*/ 2147483647 w 420"/>
                      <a:gd name="T119" fmla="*/ 2147483647 h 836"/>
                      <a:gd name="T120" fmla="*/ 2147483647 w 420"/>
                      <a:gd name="T121" fmla="*/ 2147483647 h 836"/>
                      <a:gd name="T122" fmla="*/ 2147483647 w 420"/>
                      <a:gd name="T123" fmla="*/ 2147483647 h 836"/>
                      <a:gd name="T124" fmla="*/ 2147483647 w 420"/>
                      <a:gd name="T125" fmla="*/ 2147483647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836"/>
                      <a:gd name="T191" fmla="*/ 420 w 42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836">
                        <a:moveTo>
                          <a:pt x="142" y="634"/>
                        </a:moveTo>
                        <a:lnTo>
                          <a:pt x="140" y="636"/>
                        </a:lnTo>
                        <a:lnTo>
                          <a:pt x="134" y="656"/>
                        </a:lnTo>
                        <a:lnTo>
                          <a:pt x="110" y="672"/>
                        </a:lnTo>
                        <a:lnTo>
                          <a:pt x="80" y="678"/>
                        </a:lnTo>
                        <a:lnTo>
                          <a:pt x="80" y="700"/>
                        </a:lnTo>
                        <a:lnTo>
                          <a:pt x="80" y="722"/>
                        </a:lnTo>
                        <a:lnTo>
                          <a:pt x="88" y="736"/>
                        </a:lnTo>
                        <a:lnTo>
                          <a:pt x="104" y="758"/>
                        </a:lnTo>
                        <a:lnTo>
                          <a:pt x="110" y="794"/>
                        </a:lnTo>
                        <a:lnTo>
                          <a:pt x="126" y="836"/>
                        </a:lnTo>
                        <a:lnTo>
                          <a:pt x="142" y="830"/>
                        </a:lnTo>
                        <a:lnTo>
                          <a:pt x="126" y="816"/>
                        </a:lnTo>
                        <a:lnTo>
                          <a:pt x="126" y="794"/>
                        </a:lnTo>
                        <a:lnTo>
                          <a:pt x="142" y="772"/>
                        </a:lnTo>
                        <a:lnTo>
                          <a:pt x="164" y="758"/>
                        </a:lnTo>
                        <a:lnTo>
                          <a:pt x="202" y="736"/>
                        </a:lnTo>
                        <a:lnTo>
                          <a:pt x="276" y="700"/>
                        </a:lnTo>
                        <a:lnTo>
                          <a:pt x="314" y="678"/>
                        </a:lnTo>
                        <a:lnTo>
                          <a:pt x="336" y="656"/>
                        </a:lnTo>
                        <a:lnTo>
                          <a:pt x="366" y="628"/>
                        </a:lnTo>
                        <a:lnTo>
                          <a:pt x="390" y="606"/>
                        </a:lnTo>
                        <a:lnTo>
                          <a:pt x="390" y="602"/>
                        </a:lnTo>
                        <a:lnTo>
                          <a:pt x="390" y="600"/>
                        </a:lnTo>
                        <a:lnTo>
                          <a:pt x="398" y="504"/>
                        </a:lnTo>
                        <a:lnTo>
                          <a:pt x="404" y="432"/>
                        </a:lnTo>
                        <a:lnTo>
                          <a:pt x="420" y="382"/>
                        </a:lnTo>
                        <a:lnTo>
                          <a:pt x="404" y="368"/>
                        </a:lnTo>
                        <a:lnTo>
                          <a:pt x="390" y="338"/>
                        </a:lnTo>
                        <a:lnTo>
                          <a:pt x="388" y="336"/>
                        </a:lnTo>
                        <a:lnTo>
                          <a:pt x="378" y="300"/>
                        </a:lnTo>
                        <a:lnTo>
                          <a:pt x="370" y="242"/>
                        </a:lnTo>
                        <a:lnTo>
                          <a:pt x="364" y="182"/>
                        </a:lnTo>
                        <a:lnTo>
                          <a:pt x="364" y="154"/>
                        </a:lnTo>
                        <a:lnTo>
                          <a:pt x="356" y="124"/>
                        </a:lnTo>
                        <a:lnTo>
                          <a:pt x="334" y="96"/>
                        </a:lnTo>
                        <a:lnTo>
                          <a:pt x="318" y="66"/>
                        </a:lnTo>
                        <a:lnTo>
                          <a:pt x="296" y="44"/>
                        </a:lnTo>
                        <a:lnTo>
                          <a:pt x="268" y="22"/>
                        </a:lnTo>
                        <a:lnTo>
                          <a:pt x="244" y="8"/>
                        </a:lnTo>
                        <a:lnTo>
                          <a:pt x="216" y="0"/>
                        </a:lnTo>
                        <a:lnTo>
                          <a:pt x="164" y="8"/>
                        </a:lnTo>
                        <a:lnTo>
                          <a:pt x="118" y="22"/>
                        </a:lnTo>
                        <a:lnTo>
                          <a:pt x="82" y="44"/>
                        </a:lnTo>
                        <a:lnTo>
                          <a:pt x="52" y="74"/>
                        </a:lnTo>
                        <a:lnTo>
                          <a:pt x="30" y="124"/>
                        </a:lnTo>
                        <a:lnTo>
                          <a:pt x="8" y="168"/>
                        </a:lnTo>
                        <a:lnTo>
                          <a:pt x="0" y="206"/>
                        </a:lnTo>
                        <a:lnTo>
                          <a:pt x="0" y="272"/>
                        </a:lnTo>
                        <a:lnTo>
                          <a:pt x="14" y="352"/>
                        </a:lnTo>
                        <a:lnTo>
                          <a:pt x="22" y="402"/>
                        </a:lnTo>
                        <a:lnTo>
                          <a:pt x="38" y="440"/>
                        </a:lnTo>
                        <a:lnTo>
                          <a:pt x="96" y="534"/>
                        </a:lnTo>
                        <a:lnTo>
                          <a:pt x="112" y="542"/>
                        </a:lnTo>
                        <a:lnTo>
                          <a:pt x="134" y="548"/>
                        </a:lnTo>
                        <a:lnTo>
                          <a:pt x="136" y="548"/>
                        </a:lnTo>
                        <a:lnTo>
                          <a:pt x="140" y="544"/>
                        </a:lnTo>
                        <a:lnTo>
                          <a:pt x="154" y="558"/>
                        </a:lnTo>
                        <a:lnTo>
                          <a:pt x="154" y="566"/>
                        </a:lnTo>
                        <a:lnTo>
                          <a:pt x="148" y="578"/>
                        </a:lnTo>
                        <a:lnTo>
                          <a:pt x="148" y="612"/>
                        </a:lnTo>
                        <a:lnTo>
                          <a:pt x="142" y="634"/>
                        </a:lnTo>
                        <a:close/>
                      </a:path>
                    </a:pathLst>
                  </a:custGeom>
                  <a:solidFill>
                    <a:schemeClr val="tx1"/>
                  </a:solidFill>
                  <a:ln w="9525">
                    <a:noFill/>
                    <a:round/>
                    <a:headEnd/>
                    <a:tailEnd/>
                  </a:ln>
                </p:spPr>
                <p:txBody>
                  <a:bodyPr/>
                  <a:lstStyle/>
                  <a:p>
                    <a:endParaRPr lang="en-US" dirty="0"/>
                  </a:p>
                </p:txBody>
              </p:sp>
              <p:sp>
                <p:nvSpPr>
                  <p:cNvPr id="123" name="Freeform 77"/>
                  <p:cNvSpPr>
                    <a:spLocks/>
                  </p:cNvSpPr>
                  <p:nvPr/>
                </p:nvSpPr>
                <p:spPr bwMode="auto">
                  <a:xfrm>
                    <a:off x="15042280" y="-3313578"/>
                    <a:ext cx="28891" cy="22222"/>
                  </a:xfrm>
                  <a:custGeom>
                    <a:avLst/>
                    <a:gdLst>
                      <a:gd name="T0" fmla="*/ 0 w 18"/>
                      <a:gd name="T1" fmla="*/ 2147483647 h 14"/>
                      <a:gd name="T2" fmla="*/ 2147483647 w 18"/>
                      <a:gd name="T3" fmla="*/ 2147483647 h 14"/>
                      <a:gd name="T4" fmla="*/ 2147483647 w 18"/>
                      <a:gd name="T5" fmla="*/ 2147483647 h 14"/>
                      <a:gd name="T6" fmla="*/ 2147483647 w 18"/>
                      <a:gd name="T7" fmla="*/ 0 h 14"/>
                      <a:gd name="T8" fmla="*/ 0 w 18"/>
                      <a:gd name="T9" fmla="*/ 2147483647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4"/>
                        </a:moveTo>
                        <a:lnTo>
                          <a:pt x="4" y="4"/>
                        </a:lnTo>
                        <a:lnTo>
                          <a:pt x="18" y="14"/>
                        </a:lnTo>
                        <a:lnTo>
                          <a:pt x="4" y="0"/>
                        </a:lnTo>
                        <a:lnTo>
                          <a:pt x="0" y="4"/>
                        </a:lnTo>
                        <a:close/>
                      </a:path>
                    </a:pathLst>
                  </a:custGeom>
                  <a:solidFill>
                    <a:srgbClr val="8F8F8F"/>
                  </a:solidFill>
                  <a:ln w="9525">
                    <a:noFill/>
                    <a:round/>
                    <a:headEnd/>
                    <a:tailEnd/>
                  </a:ln>
                </p:spPr>
                <p:txBody>
                  <a:bodyPr/>
                  <a:lstStyle/>
                  <a:p>
                    <a:endParaRPr lang="en-US" dirty="0"/>
                  </a:p>
                </p:txBody>
              </p:sp>
              <p:sp>
                <p:nvSpPr>
                  <p:cNvPr id="124" name="Freeform 78"/>
                  <p:cNvSpPr>
                    <a:spLocks/>
                  </p:cNvSpPr>
                  <p:nvPr/>
                </p:nvSpPr>
                <p:spPr bwMode="auto">
                  <a:xfrm>
                    <a:off x="15753414" y="-1709138"/>
                    <a:ext cx="17778" cy="48889"/>
                  </a:xfrm>
                  <a:custGeom>
                    <a:avLst/>
                    <a:gdLst>
                      <a:gd name="T0" fmla="*/ 2147483647 w 10"/>
                      <a:gd name="T1" fmla="*/ 0 h 30"/>
                      <a:gd name="T2" fmla="*/ 0 w 10"/>
                      <a:gd name="T3" fmla="*/ 2147483647 h 30"/>
                      <a:gd name="T4" fmla="*/ 2147483647 w 10"/>
                      <a:gd name="T5" fmla="*/ 2147483647 h 30"/>
                      <a:gd name="T6" fmla="*/ 2147483647 w 10"/>
                      <a:gd name="T7" fmla="*/ 0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10" y="0"/>
                        </a:moveTo>
                        <a:lnTo>
                          <a:pt x="0" y="30"/>
                        </a:lnTo>
                        <a:lnTo>
                          <a:pt x="8" y="10"/>
                        </a:lnTo>
                        <a:lnTo>
                          <a:pt x="10" y="0"/>
                        </a:lnTo>
                        <a:close/>
                      </a:path>
                    </a:pathLst>
                  </a:custGeom>
                  <a:solidFill>
                    <a:srgbClr val="8F8F8F"/>
                  </a:solidFill>
                  <a:ln w="9525">
                    <a:noFill/>
                    <a:round/>
                    <a:headEnd/>
                    <a:tailEnd/>
                  </a:ln>
                </p:spPr>
                <p:txBody>
                  <a:bodyPr/>
                  <a:lstStyle/>
                  <a:p>
                    <a:endParaRPr lang="en-US" dirty="0"/>
                  </a:p>
                </p:txBody>
              </p:sp>
              <p:sp>
                <p:nvSpPr>
                  <p:cNvPr id="125" name="Freeform 79"/>
                  <p:cNvSpPr>
                    <a:spLocks/>
                  </p:cNvSpPr>
                  <p:nvPr/>
                </p:nvSpPr>
                <p:spPr bwMode="auto">
                  <a:xfrm>
                    <a:off x="15808972" y="-729141"/>
                    <a:ext cx="11111" cy="8889"/>
                  </a:xfrm>
                  <a:custGeom>
                    <a:avLst/>
                    <a:gdLst>
                      <a:gd name="T0" fmla="*/ 0 w 8"/>
                      <a:gd name="T1" fmla="*/ 0 h 6"/>
                      <a:gd name="T2" fmla="*/ 2147483647 w 8"/>
                      <a:gd name="T3" fmla="*/ 2147483647 h 6"/>
                      <a:gd name="T4" fmla="*/ 2147483647 w 8"/>
                      <a:gd name="T5" fmla="*/ 0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0"/>
                        </a:moveTo>
                        <a:lnTo>
                          <a:pt x="8" y="6"/>
                        </a:lnTo>
                        <a:lnTo>
                          <a:pt x="2" y="0"/>
                        </a:lnTo>
                        <a:lnTo>
                          <a:pt x="0" y="0"/>
                        </a:lnTo>
                        <a:close/>
                      </a:path>
                    </a:pathLst>
                  </a:custGeom>
                  <a:solidFill>
                    <a:srgbClr val="8F8F8F"/>
                  </a:solidFill>
                  <a:ln w="9525">
                    <a:noFill/>
                    <a:round/>
                    <a:headEnd/>
                    <a:tailEnd/>
                  </a:ln>
                </p:spPr>
                <p:txBody>
                  <a:bodyPr/>
                  <a:lstStyle/>
                  <a:p>
                    <a:endParaRPr lang="en-US" dirty="0"/>
                  </a:p>
                </p:txBody>
              </p:sp>
              <p:sp>
                <p:nvSpPr>
                  <p:cNvPr id="126" name="Freeform 80"/>
                  <p:cNvSpPr>
                    <a:spLocks/>
                  </p:cNvSpPr>
                  <p:nvPr/>
                </p:nvSpPr>
                <p:spPr bwMode="auto">
                  <a:xfrm>
                    <a:off x="14011135" y="-1635805"/>
                    <a:ext cx="777803" cy="442220"/>
                  </a:xfrm>
                  <a:custGeom>
                    <a:avLst/>
                    <a:gdLst>
                      <a:gd name="T0" fmla="*/ 2147483647 w 490"/>
                      <a:gd name="T1" fmla="*/ 2147483647 h 278"/>
                      <a:gd name="T2" fmla="*/ 2147483647 w 490"/>
                      <a:gd name="T3" fmla="*/ 2147483647 h 278"/>
                      <a:gd name="T4" fmla="*/ 2147483647 w 490"/>
                      <a:gd name="T5" fmla="*/ 2147483647 h 278"/>
                      <a:gd name="T6" fmla="*/ 2147483647 w 490"/>
                      <a:gd name="T7" fmla="*/ 2147483647 h 278"/>
                      <a:gd name="T8" fmla="*/ 2147483647 w 490"/>
                      <a:gd name="T9" fmla="*/ 2147483647 h 278"/>
                      <a:gd name="T10" fmla="*/ 2147483647 w 490"/>
                      <a:gd name="T11" fmla="*/ 2147483647 h 278"/>
                      <a:gd name="T12" fmla="*/ 2147483647 w 490"/>
                      <a:gd name="T13" fmla="*/ 2147483647 h 278"/>
                      <a:gd name="T14" fmla="*/ 2147483647 w 490"/>
                      <a:gd name="T15" fmla="*/ 2147483647 h 278"/>
                      <a:gd name="T16" fmla="*/ 2147483647 w 490"/>
                      <a:gd name="T17" fmla="*/ 2147483647 h 278"/>
                      <a:gd name="T18" fmla="*/ 2147483647 w 490"/>
                      <a:gd name="T19" fmla="*/ 2147483647 h 278"/>
                      <a:gd name="T20" fmla="*/ 2147483647 w 490"/>
                      <a:gd name="T21" fmla="*/ 2147483647 h 278"/>
                      <a:gd name="T22" fmla="*/ 0 w 490"/>
                      <a:gd name="T23" fmla="*/ 2147483647 h 278"/>
                      <a:gd name="T24" fmla="*/ 0 w 490"/>
                      <a:gd name="T25" fmla="*/ 2147483647 h 278"/>
                      <a:gd name="T26" fmla="*/ 0 w 490"/>
                      <a:gd name="T27" fmla="*/ 2147483647 h 278"/>
                      <a:gd name="T28" fmla="*/ 2147483647 w 490"/>
                      <a:gd name="T29" fmla="*/ 2147483647 h 278"/>
                      <a:gd name="T30" fmla="*/ 2147483647 w 490"/>
                      <a:gd name="T31" fmla="*/ 2147483647 h 278"/>
                      <a:gd name="T32" fmla="*/ 2147483647 w 490"/>
                      <a:gd name="T33" fmla="*/ 2147483647 h 278"/>
                      <a:gd name="T34" fmla="*/ 2147483647 w 490"/>
                      <a:gd name="T35" fmla="*/ 2147483647 h 278"/>
                      <a:gd name="T36" fmla="*/ 2147483647 w 490"/>
                      <a:gd name="T37" fmla="*/ 2147483647 h 278"/>
                      <a:gd name="T38" fmla="*/ 2147483647 w 490"/>
                      <a:gd name="T39" fmla="*/ 2147483647 h 278"/>
                      <a:gd name="T40" fmla="*/ 2147483647 w 490"/>
                      <a:gd name="T41" fmla="*/ 2147483647 h 278"/>
                      <a:gd name="T42" fmla="*/ 2147483647 w 490"/>
                      <a:gd name="T43" fmla="*/ 2147483647 h 278"/>
                      <a:gd name="T44" fmla="*/ 2147483647 w 490"/>
                      <a:gd name="T45" fmla="*/ 2147483647 h 278"/>
                      <a:gd name="T46" fmla="*/ 2147483647 w 490"/>
                      <a:gd name="T47" fmla="*/ 2147483647 h 278"/>
                      <a:gd name="T48" fmla="*/ 2147483647 w 490"/>
                      <a:gd name="T49" fmla="*/ 2147483647 h 278"/>
                      <a:gd name="T50" fmla="*/ 2147483647 w 490"/>
                      <a:gd name="T51" fmla="*/ 2147483647 h 278"/>
                      <a:gd name="T52" fmla="*/ 2147483647 w 490"/>
                      <a:gd name="T53" fmla="*/ 2147483647 h 278"/>
                      <a:gd name="T54" fmla="*/ 2147483647 w 490"/>
                      <a:gd name="T55" fmla="*/ 2147483647 h 278"/>
                      <a:gd name="T56" fmla="*/ 2147483647 w 490"/>
                      <a:gd name="T57" fmla="*/ 2147483647 h 278"/>
                      <a:gd name="T58" fmla="*/ 2147483647 w 490"/>
                      <a:gd name="T59" fmla="*/ 2147483647 h 278"/>
                      <a:gd name="T60" fmla="*/ 2147483647 w 490"/>
                      <a:gd name="T61" fmla="*/ 2147483647 h 278"/>
                      <a:gd name="T62" fmla="*/ 2147483647 w 490"/>
                      <a:gd name="T63" fmla="*/ 2147483647 h 278"/>
                      <a:gd name="T64" fmla="*/ 2147483647 w 490"/>
                      <a:gd name="T65" fmla="*/ 2147483647 h 278"/>
                      <a:gd name="T66" fmla="*/ 2147483647 w 490"/>
                      <a:gd name="T67" fmla="*/ 2147483647 h 278"/>
                      <a:gd name="T68" fmla="*/ 2147483647 w 490"/>
                      <a:gd name="T69" fmla="*/ 2147483647 h 278"/>
                      <a:gd name="T70" fmla="*/ 2147483647 w 490"/>
                      <a:gd name="T71" fmla="*/ 2147483647 h 278"/>
                      <a:gd name="T72" fmla="*/ 2147483647 w 490"/>
                      <a:gd name="T73" fmla="*/ 2147483647 h 278"/>
                      <a:gd name="T74" fmla="*/ 2147483647 w 490"/>
                      <a:gd name="T75" fmla="*/ 2147483647 h 278"/>
                      <a:gd name="T76" fmla="*/ 2147483647 w 490"/>
                      <a:gd name="T77" fmla="*/ 0 h 278"/>
                      <a:gd name="T78" fmla="*/ 2147483647 w 490"/>
                      <a:gd name="T79" fmla="*/ 2147483647 h 278"/>
                      <a:gd name="T80" fmla="*/ 2147483647 w 490"/>
                      <a:gd name="T81" fmla="*/ 2147483647 h 278"/>
                      <a:gd name="T82" fmla="*/ 2147483647 w 490"/>
                      <a:gd name="T83" fmla="*/ 2147483647 h 278"/>
                      <a:gd name="T84" fmla="*/ 2147483647 w 490"/>
                      <a:gd name="T85" fmla="*/ 2147483647 h 278"/>
                      <a:gd name="T86" fmla="*/ 2147483647 w 490"/>
                      <a:gd name="T87" fmla="*/ 2147483647 h 278"/>
                      <a:gd name="T88" fmla="*/ 2147483647 w 490"/>
                      <a:gd name="T89" fmla="*/ 2147483647 h 278"/>
                      <a:gd name="T90" fmla="*/ 2147483647 w 490"/>
                      <a:gd name="T91" fmla="*/ 2147483647 h 278"/>
                      <a:gd name="T92" fmla="*/ 2147483647 w 490"/>
                      <a:gd name="T93" fmla="*/ 2147483647 h 278"/>
                      <a:gd name="T94" fmla="*/ 2147483647 w 490"/>
                      <a:gd name="T95" fmla="*/ 2147483647 h 278"/>
                      <a:gd name="T96" fmla="*/ 2147483647 w 490"/>
                      <a:gd name="T97" fmla="*/ 2147483647 h 278"/>
                      <a:gd name="T98" fmla="*/ 2147483647 w 490"/>
                      <a:gd name="T99" fmla="*/ 2147483647 h 278"/>
                      <a:gd name="T100" fmla="*/ 2147483647 w 490"/>
                      <a:gd name="T101" fmla="*/ 2147483647 h 278"/>
                      <a:gd name="T102" fmla="*/ 2147483647 w 490"/>
                      <a:gd name="T103" fmla="*/ 2147483647 h 278"/>
                      <a:gd name="T104" fmla="*/ 2147483647 w 490"/>
                      <a:gd name="T105" fmla="*/ 2147483647 h 278"/>
                      <a:gd name="T106" fmla="*/ 2147483647 w 490"/>
                      <a:gd name="T107" fmla="*/ 2147483647 h 278"/>
                      <a:gd name="T108" fmla="*/ 2147483647 w 490"/>
                      <a:gd name="T109" fmla="*/ 2147483647 h 278"/>
                      <a:gd name="T110" fmla="*/ 2147483647 w 490"/>
                      <a:gd name="T111" fmla="*/ 2147483647 h 278"/>
                      <a:gd name="T112" fmla="*/ 2147483647 w 490"/>
                      <a:gd name="T113" fmla="*/ 2147483647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48" y="242"/>
                        </a:lnTo>
                        <a:lnTo>
                          <a:pt x="120" y="248"/>
                        </a:lnTo>
                        <a:lnTo>
                          <a:pt x="98" y="252"/>
                        </a:lnTo>
                        <a:lnTo>
                          <a:pt x="78" y="258"/>
                        </a:lnTo>
                        <a:lnTo>
                          <a:pt x="60" y="262"/>
                        </a:lnTo>
                        <a:lnTo>
                          <a:pt x="40" y="268"/>
                        </a:lnTo>
                        <a:lnTo>
                          <a:pt x="26" y="272"/>
                        </a:lnTo>
                        <a:lnTo>
                          <a:pt x="22" y="272"/>
                        </a:lnTo>
                        <a:lnTo>
                          <a:pt x="20" y="272"/>
                        </a:lnTo>
                        <a:lnTo>
                          <a:pt x="14" y="276"/>
                        </a:lnTo>
                        <a:lnTo>
                          <a:pt x="8" y="278"/>
                        </a:lnTo>
                        <a:lnTo>
                          <a:pt x="6" y="276"/>
                        </a:lnTo>
                        <a:lnTo>
                          <a:pt x="2" y="276"/>
                        </a:lnTo>
                        <a:lnTo>
                          <a:pt x="0" y="274"/>
                        </a:lnTo>
                        <a:lnTo>
                          <a:pt x="0" y="272"/>
                        </a:lnTo>
                        <a:lnTo>
                          <a:pt x="0" y="270"/>
                        </a:lnTo>
                        <a:lnTo>
                          <a:pt x="0" y="268"/>
                        </a:lnTo>
                        <a:lnTo>
                          <a:pt x="0" y="266"/>
                        </a:lnTo>
                        <a:lnTo>
                          <a:pt x="4" y="254"/>
                        </a:lnTo>
                        <a:lnTo>
                          <a:pt x="8" y="248"/>
                        </a:lnTo>
                        <a:lnTo>
                          <a:pt x="12" y="242"/>
                        </a:lnTo>
                        <a:lnTo>
                          <a:pt x="20" y="236"/>
                        </a:lnTo>
                        <a:lnTo>
                          <a:pt x="30" y="232"/>
                        </a:lnTo>
                        <a:lnTo>
                          <a:pt x="72" y="210"/>
                        </a:lnTo>
                        <a:lnTo>
                          <a:pt x="92" y="202"/>
                        </a:lnTo>
                        <a:lnTo>
                          <a:pt x="110" y="200"/>
                        </a:lnTo>
                        <a:lnTo>
                          <a:pt x="114" y="200"/>
                        </a:lnTo>
                        <a:lnTo>
                          <a:pt x="114" y="198"/>
                        </a:lnTo>
                        <a:lnTo>
                          <a:pt x="102" y="194"/>
                        </a:lnTo>
                        <a:lnTo>
                          <a:pt x="46" y="182"/>
                        </a:lnTo>
                        <a:lnTo>
                          <a:pt x="28" y="176"/>
                        </a:lnTo>
                        <a:lnTo>
                          <a:pt x="22" y="174"/>
                        </a:lnTo>
                        <a:lnTo>
                          <a:pt x="20" y="172"/>
                        </a:lnTo>
                        <a:lnTo>
                          <a:pt x="18" y="162"/>
                        </a:lnTo>
                        <a:lnTo>
                          <a:pt x="20" y="158"/>
                        </a:lnTo>
                        <a:lnTo>
                          <a:pt x="22" y="154"/>
                        </a:lnTo>
                        <a:lnTo>
                          <a:pt x="26" y="152"/>
                        </a:lnTo>
                        <a:lnTo>
                          <a:pt x="32" y="148"/>
                        </a:lnTo>
                        <a:lnTo>
                          <a:pt x="40" y="144"/>
                        </a:lnTo>
                        <a:lnTo>
                          <a:pt x="50" y="144"/>
                        </a:lnTo>
                        <a:lnTo>
                          <a:pt x="68" y="146"/>
                        </a:lnTo>
                        <a:lnTo>
                          <a:pt x="144" y="152"/>
                        </a:lnTo>
                        <a:lnTo>
                          <a:pt x="166" y="154"/>
                        </a:lnTo>
                        <a:lnTo>
                          <a:pt x="190" y="150"/>
                        </a:lnTo>
                        <a:lnTo>
                          <a:pt x="238" y="140"/>
                        </a:lnTo>
                        <a:lnTo>
                          <a:pt x="272" y="134"/>
                        </a:lnTo>
                        <a:lnTo>
                          <a:pt x="280" y="130"/>
                        </a:lnTo>
                        <a:lnTo>
                          <a:pt x="282" y="128"/>
                        </a:lnTo>
                        <a:lnTo>
                          <a:pt x="284" y="126"/>
                        </a:lnTo>
                        <a:lnTo>
                          <a:pt x="282" y="112"/>
                        </a:lnTo>
                        <a:lnTo>
                          <a:pt x="278" y="104"/>
                        </a:lnTo>
                        <a:lnTo>
                          <a:pt x="274" y="100"/>
                        </a:lnTo>
                        <a:lnTo>
                          <a:pt x="270" y="96"/>
                        </a:lnTo>
                        <a:lnTo>
                          <a:pt x="260" y="92"/>
                        </a:lnTo>
                        <a:lnTo>
                          <a:pt x="252" y="84"/>
                        </a:lnTo>
                        <a:lnTo>
                          <a:pt x="238" y="70"/>
                        </a:lnTo>
                        <a:lnTo>
                          <a:pt x="236" y="66"/>
                        </a:lnTo>
                        <a:lnTo>
                          <a:pt x="224" y="50"/>
                        </a:lnTo>
                        <a:lnTo>
                          <a:pt x="220" y="40"/>
                        </a:lnTo>
                        <a:lnTo>
                          <a:pt x="218" y="26"/>
                        </a:lnTo>
                        <a:lnTo>
                          <a:pt x="218" y="14"/>
                        </a:lnTo>
                        <a:lnTo>
                          <a:pt x="220" y="8"/>
                        </a:lnTo>
                        <a:lnTo>
                          <a:pt x="230" y="4"/>
                        </a:lnTo>
                        <a:lnTo>
                          <a:pt x="236" y="0"/>
                        </a:lnTo>
                        <a:lnTo>
                          <a:pt x="240" y="0"/>
                        </a:lnTo>
                        <a:lnTo>
                          <a:pt x="248" y="2"/>
                        </a:lnTo>
                        <a:lnTo>
                          <a:pt x="254" y="6"/>
                        </a:lnTo>
                        <a:lnTo>
                          <a:pt x="262" y="16"/>
                        </a:lnTo>
                        <a:lnTo>
                          <a:pt x="272" y="30"/>
                        </a:lnTo>
                        <a:lnTo>
                          <a:pt x="286" y="46"/>
                        </a:lnTo>
                        <a:lnTo>
                          <a:pt x="300" y="60"/>
                        </a:lnTo>
                        <a:lnTo>
                          <a:pt x="314" y="72"/>
                        </a:lnTo>
                        <a:lnTo>
                          <a:pt x="324" y="80"/>
                        </a:lnTo>
                        <a:lnTo>
                          <a:pt x="350" y="92"/>
                        </a:lnTo>
                        <a:lnTo>
                          <a:pt x="382" y="104"/>
                        </a:lnTo>
                        <a:lnTo>
                          <a:pt x="398" y="112"/>
                        </a:lnTo>
                        <a:lnTo>
                          <a:pt x="408" y="116"/>
                        </a:lnTo>
                        <a:lnTo>
                          <a:pt x="426" y="120"/>
                        </a:lnTo>
                        <a:lnTo>
                          <a:pt x="436" y="122"/>
                        </a:lnTo>
                        <a:lnTo>
                          <a:pt x="446" y="128"/>
                        </a:lnTo>
                        <a:lnTo>
                          <a:pt x="456" y="134"/>
                        </a:lnTo>
                        <a:lnTo>
                          <a:pt x="464" y="142"/>
                        </a:lnTo>
                        <a:lnTo>
                          <a:pt x="466" y="144"/>
                        </a:lnTo>
                        <a:lnTo>
                          <a:pt x="470" y="152"/>
                        </a:lnTo>
                        <a:lnTo>
                          <a:pt x="476" y="162"/>
                        </a:lnTo>
                        <a:lnTo>
                          <a:pt x="480" y="170"/>
                        </a:lnTo>
                        <a:lnTo>
                          <a:pt x="480" y="176"/>
                        </a:lnTo>
                        <a:lnTo>
                          <a:pt x="480" y="186"/>
                        </a:lnTo>
                        <a:lnTo>
                          <a:pt x="478" y="192"/>
                        </a:lnTo>
                        <a:lnTo>
                          <a:pt x="488" y="192"/>
                        </a:lnTo>
                        <a:lnTo>
                          <a:pt x="490" y="192"/>
                        </a:lnTo>
                        <a:lnTo>
                          <a:pt x="488" y="192"/>
                        </a:lnTo>
                        <a:lnTo>
                          <a:pt x="474" y="198"/>
                        </a:lnTo>
                        <a:lnTo>
                          <a:pt x="406" y="224"/>
                        </a:lnTo>
                        <a:lnTo>
                          <a:pt x="358" y="224"/>
                        </a:lnTo>
                        <a:lnTo>
                          <a:pt x="272" y="226"/>
                        </a:lnTo>
                        <a:lnTo>
                          <a:pt x="236" y="226"/>
                        </a:lnTo>
                        <a:close/>
                      </a:path>
                    </a:pathLst>
                  </a:custGeom>
                  <a:solidFill>
                    <a:schemeClr val="tx1"/>
                  </a:solidFill>
                  <a:ln w="9525">
                    <a:noFill/>
                    <a:round/>
                    <a:headEnd/>
                    <a:tailEnd/>
                  </a:ln>
                </p:spPr>
                <p:txBody>
                  <a:bodyPr/>
                  <a:lstStyle/>
                  <a:p>
                    <a:endParaRPr lang="en-US" dirty="0"/>
                  </a:p>
                </p:txBody>
              </p:sp>
              <p:sp>
                <p:nvSpPr>
                  <p:cNvPr id="118" name="Freeform 72"/>
                  <p:cNvSpPr>
                    <a:spLocks/>
                  </p:cNvSpPr>
                  <p:nvPr/>
                </p:nvSpPr>
                <p:spPr bwMode="auto">
                  <a:xfrm>
                    <a:off x="13233331" y="-4318020"/>
                    <a:ext cx="2917874" cy="7626644"/>
                  </a:xfrm>
                  <a:custGeom>
                    <a:avLst/>
                    <a:gdLst>
                      <a:gd name="T0" fmla="*/ 2147483647 w 1838"/>
                      <a:gd name="T1" fmla="*/ 2147483647 h 4804"/>
                      <a:gd name="T2" fmla="*/ 2147483647 w 1838"/>
                      <a:gd name="T3" fmla="*/ 2147483647 h 4804"/>
                      <a:gd name="T4" fmla="*/ 2147483647 w 1838"/>
                      <a:gd name="T5" fmla="*/ 2147483647 h 4804"/>
                      <a:gd name="T6" fmla="*/ 2147483647 w 1838"/>
                      <a:gd name="T7" fmla="*/ 2147483647 h 4804"/>
                      <a:gd name="T8" fmla="*/ 2147483647 w 1838"/>
                      <a:gd name="T9" fmla="*/ 2147483647 h 4804"/>
                      <a:gd name="T10" fmla="*/ 2147483647 w 1838"/>
                      <a:gd name="T11" fmla="*/ 2147483647 h 4804"/>
                      <a:gd name="T12" fmla="*/ 2147483647 w 1838"/>
                      <a:gd name="T13" fmla="*/ 2147483647 h 4804"/>
                      <a:gd name="T14" fmla="*/ 2147483647 w 1838"/>
                      <a:gd name="T15" fmla="*/ 2147483647 h 4804"/>
                      <a:gd name="T16" fmla="*/ 2147483647 w 1838"/>
                      <a:gd name="T17" fmla="*/ 2147483647 h 4804"/>
                      <a:gd name="T18" fmla="*/ 2147483647 w 1838"/>
                      <a:gd name="T19" fmla="*/ 2147483647 h 4804"/>
                      <a:gd name="T20" fmla="*/ 2147483647 w 1838"/>
                      <a:gd name="T21" fmla="*/ 2147483647 h 4804"/>
                      <a:gd name="T22" fmla="*/ 2147483647 w 1838"/>
                      <a:gd name="T23" fmla="*/ 2147483647 h 4804"/>
                      <a:gd name="T24" fmla="*/ 2147483647 w 1838"/>
                      <a:gd name="T25" fmla="*/ 2147483647 h 4804"/>
                      <a:gd name="T26" fmla="*/ 2147483647 w 1838"/>
                      <a:gd name="T27" fmla="*/ 2147483647 h 4804"/>
                      <a:gd name="T28" fmla="*/ 2147483647 w 1838"/>
                      <a:gd name="T29" fmla="*/ 2147483647 h 4804"/>
                      <a:gd name="T30" fmla="*/ 2147483647 w 1838"/>
                      <a:gd name="T31" fmla="*/ 2147483647 h 4804"/>
                      <a:gd name="T32" fmla="*/ 2147483647 w 1838"/>
                      <a:gd name="T33" fmla="*/ 2147483647 h 4804"/>
                      <a:gd name="T34" fmla="*/ 2147483647 w 1838"/>
                      <a:gd name="T35" fmla="*/ 2147483647 h 4804"/>
                      <a:gd name="T36" fmla="*/ 2147483647 w 1838"/>
                      <a:gd name="T37" fmla="*/ 2147483647 h 4804"/>
                      <a:gd name="T38" fmla="*/ 2147483647 w 1838"/>
                      <a:gd name="T39" fmla="*/ 2147483647 h 4804"/>
                      <a:gd name="T40" fmla="*/ 2147483647 w 1838"/>
                      <a:gd name="T41" fmla="*/ 2147483647 h 4804"/>
                      <a:gd name="T42" fmla="*/ 2147483647 w 1838"/>
                      <a:gd name="T43" fmla="*/ 2147483647 h 4804"/>
                      <a:gd name="T44" fmla="*/ 2147483647 w 1838"/>
                      <a:gd name="T45" fmla="*/ 2147483647 h 4804"/>
                      <a:gd name="T46" fmla="*/ 2147483647 w 1838"/>
                      <a:gd name="T47" fmla="*/ 2147483647 h 4804"/>
                      <a:gd name="T48" fmla="*/ 2147483647 w 1838"/>
                      <a:gd name="T49" fmla="*/ 2147483647 h 4804"/>
                      <a:gd name="T50" fmla="*/ 2147483647 w 1838"/>
                      <a:gd name="T51" fmla="*/ 2147483647 h 4804"/>
                      <a:gd name="T52" fmla="*/ 2147483647 w 1838"/>
                      <a:gd name="T53" fmla="*/ 2147483647 h 4804"/>
                      <a:gd name="T54" fmla="*/ 0 w 1838"/>
                      <a:gd name="T55" fmla="*/ 2147483647 h 4804"/>
                      <a:gd name="T56" fmla="*/ 2147483647 w 1838"/>
                      <a:gd name="T57" fmla="*/ 2147483647 h 4804"/>
                      <a:gd name="T58" fmla="*/ 2147483647 w 1838"/>
                      <a:gd name="T59" fmla="*/ 2147483647 h 4804"/>
                      <a:gd name="T60" fmla="*/ 2147483647 w 1838"/>
                      <a:gd name="T61" fmla="*/ 2147483647 h 4804"/>
                      <a:gd name="T62" fmla="*/ 2147483647 w 1838"/>
                      <a:gd name="T63" fmla="*/ 2147483647 h 4804"/>
                      <a:gd name="T64" fmla="*/ 2147483647 w 1838"/>
                      <a:gd name="T65" fmla="*/ 2147483647 h 4804"/>
                      <a:gd name="T66" fmla="*/ 2147483647 w 1838"/>
                      <a:gd name="T67" fmla="*/ 2147483647 h 4804"/>
                      <a:gd name="T68" fmla="*/ 2147483647 w 1838"/>
                      <a:gd name="T69" fmla="*/ 2147483647 h 4804"/>
                      <a:gd name="T70" fmla="*/ 2147483647 w 1838"/>
                      <a:gd name="T71" fmla="*/ 2147483647 h 4804"/>
                      <a:gd name="T72" fmla="*/ 2147483647 w 1838"/>
                      <a:gd name="T73" fmla="*/ 2147483647 h 4804"/>
                      <a:gd name="T74" fmla="*/ 2147483647 w 1838"/>
                      <a:gd name="T75" fmla="*/ 2147483647 h 4804"/>
                      <a:gd name="T76" fmla="*/ 2147483647 w 1838"/>
                      <a:gd name="T77" fmla="*/ 2147483647 h 4804"/>
                      <a:gd name="T78" fmla="*/ 2147483647 w 1838"/>
                      <a:gd name="T79" fmla="*/ 2147483647 h 4804"/>
                      <a:gd name="T80" fmla="*/ 2147483647 w 1838"/>
                      <a:gd name="T81" fmla="*/ 2147483647 h 4804"/>
                      <a:gd name="T82" fmla="*/ 2147483647 w 1838"/>
                      <a:gd name="T83" fmla="*/ 2147483647 h 4804"/>
                      <a:gd name="T84" fmla="*/ 2147483647 w 1838"/>
                      <a:gd name="T85" fmla="*/ 2147483647 h 4804"/>
                      <a:gd name="T86" fmla="*/ 2147483647 w 1838"/>
                      <a:gd name="T87" fmla="*/ 2147483647 h 4804"/>
                      <a:gd name="T88" fmla="*/ 2147483647 w 1838"/>
                      <a:gd name="T89" fmla="*/ 2147483647 h 4804"/>
                      <a:gd name="T90" fmla="*/ 2147483647 w 1838"/>
                      <a:gd name="T91" fmla="*/ 2147483647 h 4804"/>
                      <a:gd name="T92" fmla="*/ 2147483647 w 1838"/>
                      <a:gd name="T93" fmla="*/ 2147483647 h 4804"/>
                      <a:gd name="T94" fmla="*/ 2147483647 w 1838"/>
                      <a:gd name="T95" fmla="*/ 2147483647 h 4804"/>
                      <a:gd name="T96" fmla="*/ 2147483647 w 1838"/>
                      <a:gd name="T97" fmla="*/ 2147483647 h 4804"/>
                      <a:gd name="T98" fmla="*/ 2147483647 w 1838"/>
                      <a:gd name="T99" fmla="*/ 2147483647 h 4804"/>
                      <a:gd name="T100" fmla="*/ 2147483647 w 1838"/>
                      <a:gd name="T101" fmla="*/ 2147483647 h 4804"/>
                      <a:gd name="T102" fmla="*/ 2147483647 w 1838"/>
                      <a:gd name="T103" fmla="*/ 2147483647 h 4804"/>
                      <a:gd name="T104" fmla="*/ 2147483647 w 1838"/>
                      <a:gd name="T105" fmla="*/ 2147483647 h 4804"/>
                      <a:gd name="T106" fmla="*/ 2147483647 w 1838"/>
                      <a:gd name="T107" fmla="*/ 2147483647 h 4804"/>
                      <a:gd name="T108" fmla="*/ 2147483647 w 1838"/>
                      <a:gd name="T109" fmla="*/ 2147483647 h 4804"/>
                      <a:gd name="T110" fmla="*/ 2147483647 w 1838"/>
                      <a:gd name="T111" fmla="*/ 2147483647 h 4804"/>
                      <a:gd name="T112" fmla="*/ 2147483647 w 1838"/>
                      <a:gd name="T113" fmla="*/ 2147483647 h 4804"/>
                      <a:gd name="T114" fmla="*/ 2147483647 w 1838"/>
                      <a:gd name="T115" fmla="*/ 2147483647 h 4804"/>
                      <a:gd name="T116" fmla="*/ 2147483647 w 1838"/>
                      <a:gd name="T117" fmla="*/ 2147483647 h 4804"/>
                      <a:gd name="T118" fmla="*/ 2147483647 w 1838"/>
                      <a:gd name="T119" fmla="*/ 2147483647 h 4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8"/>
                      <a:gd name="T181" fmla="*/ 0 h 4804"/>
                      <a:gd name="T182" fmla="*/ 1838 w 1838"/>
                      <a:gd name="T183" fmla="*/ 4804 h 4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8" h="4804">
                        <a:moveTo>
                          <a:pt x="1828" y="888"/>
                        </a:moveTo>
                        <a:lnTo>
                          <a:pt x="1820" y="864"/>
                        </a:lnTo>
                        <a:lnTo>
                          <a:pt x="1812" y="842"/>
                        </a:lnTo>
                        <a:lnTo>
                          <a:pt x="1804" y="828"/>
                        </a:lnTo>
                        <a:lnTo>
                          <a:pt x="1790" y="820"/>
                        </a:lnTo>
                        <a:lnTo>
                          <a:pt x="1730" y="806"/>
                        </a:lnTo>
                        <a:lnTo>
                          <a:pt x="1678" y="792"/>
                        </a:lnTo>
                        <a:lnTo>
                          <a:pt x="1618" y="770"/>
                        </a:lnTo>
                        <a:lnTo>
                          <a:pt x="1604" y="764"/>
                        </a:lnTo>
                        <a:lnTo>
                          <a:pt x="1626" y="742"/>
                        </a:lnTo>
                        <a:lnTo>
                          <a:pt x="1634" y="712"/>
                        </a:lnTo>
                        <a:lnTo>
                          <a:pt x="1656" y="684"/>
                        </a:lnTo>
                        <a:lnTo>
                          <a:pt x="1634" y="690"/>
                        </a:lnTo>
                        <a:lnTo>
                          <a:pt x="1612" y="690"/>
                        </a:lnTo>
                        <a:lnTo>
                          <a:pt x="1604" y="690"/>
                        </a:lnTo>
                        <a:lnTo>
                          <a:pt x="1604" y="684"/>
                        </a:lnTo>
                        <a:lnTo>
                          <a:pt x="1590" y="662"/>
                        </a:lnTo>
                        <a:lnTo>
                          <a:pt x="1566" y="648"/>
                        </a:lnTo>
                        <a:lnTo>
                          <a:pt x="1560" y="626"/>
                        </a:lnTo>
                        <a:lnTo>
                          <a:pt x="1560" y="604"/>
                        </a:lnTo>
                        <a:lnTo>
                          <a:pt x="1566" y="574"/>
                        </a:lnTo>
                        <a:lnTo>
                          <a:pt x="1574" y="532"/>
                        </a:lnTo>
                        <a:lnTo>
                          <a:pt x="1590" y="488"/>
                        </a:lnTo>
                        <a:lnTo>
                          <a:pt x="1590" y="452"/>
                        </a:lnTo>
                        <a:lnTo>
                          <a:pt x="1590" y="414"/>
                        </a:lnTo>
                        <a:lnTo>
                          <a:pt x="1574" y="386"/>
                        </a:lnTo>
                        <a:lnTo>
                          <a:pt x="1544" y="320"/>
                        </a:lnTo>
                        <a:lnTo>
                          <a:pt x="1538" y="284"/>
                        </a:lnTo>
                        <a:lnTo>
                          <a:pt x="1522" y="248"/>
                        </a:lnTo>
                        <a:lnTo>
                          <a:pt x="1508" y="204"/>
                        </a:lnTo>
                        <a:lnTo>
                          <a:pt x="1478" y="154"/>
                        </a:lnTo>
                        <a:lnTo>
                          <a:pt x="1432" y="110"/>
                        </a:lnTo>
                        <a:lnTo>
                          <a:pt x="1388" y="66"/>
                        </a:lnTo>
                        <a:lnTo>
                          <a:pt x="1344" y="36"/>
                        </a:lnTo>
                        <a:lnTo>
                          <a:pt x="1306" y="8"/>
                        </a:lnTo>
                        <a:lnTo>
                          <a:pt x="1270" y="0"/>
                        </a:lnTo>
                        <a:lnTo>
                          <a:pt x="1254" y="8"/>
                        </a:lnTo>
                        <a:lnTo>
                          <a:pt x="1240" y="16"/>
                        </a:lnTo>
                        <a:lnTo>
                          <a:pt x="1210" y="8"/>
                        </a:lnTo>
                        <a:lnTo>
                          <a:pt x="1188" y="8"/>
                        </a:lnTo>
                        <a:lnTo>
                          <a:pt x="1174" y="16"/>
                        </a:lnTo>
                        <a:lnTo>
                          <a:pt x="1114" y="16"/>
                        </a:lnTo>
                        <a:lnTo>
                          <a:pt x="1062" y="22"/>
                        </a:lnTo>
                        <a:lnTo>
                          <a:pt x="1040" y="30"/>
                        </a:lnTo>
                        <a:lnTo>
                          <a:pt x="1018" y="44"/>
                        </a:lnTo>
                        <a:lnTo>
                          <a:pt x="1002" y="66"/>
                        </a:lnTo>
                        <a:lnTo>
                          <a:pt x="988" y="88"/>
                        </a:lnTo>
                        <a:lnTo>
                          <a:pt x="972" y="146"/>
                        </a:lnTo>
                        <a:lnTo>
                          <a:pt x="972" y="196"/>
                        </a:lnTo>
                        <a:lnTo>
                          <a:pt x="972" y="226"/>
                        </a:lnTo>
                        <a:lnTo>
                          <a:pt x="958" y="328"/>
                        </a:lnTo>
                        <a:lnTo>
                          <a:pt x="950" y="392"/>
                        </a:lnTo>
                        <a:lnTo>
                          <a:pt x="958" y="444"/>
                        </a:lnTo>
                        <a:lnTo>
                          <a:pt x="988" y="538"/>
                        </a:lnTo>
                        <a:lnTo>
                          <a:pt x="988" y="568"/>
                        </a:lnTo>
                        <a:lnTo>
                          <a:pt x="980" y="604"/>
                        </a:lnTo>
                        <a:lnTo>
                          <a:pt x="958" y="640"/>
                        </a:lnTo>
                        <a:lnTo>
                          <a:pt x="944" y="648"/>
                        </a:lnTo>
                        <a:lnTo>
                          <a:pt x="928" y="654"/>
                        </a:lnTo>
                        <a:lnTo>
                          <a:pt x="944" y="654"/>
                        </a:lnTo>
                        <a:lnTo>
                          <a:pt x="958" y="654"/>
                        </a:lnTo>
                        <a:lnTo>
                          <a:pt x="972" y="654"/>
                        </a:lnTo>
                        <a:lnTo>
                          <a:pt x="958" y="690"/>
                        </a:lnTo>
                        <a:lnTo>
                          <a:pt x="936" y="706"/>
                        </a:lnTo>
                        <a:lnTo>
                          <a:pt x="920" y="712"/>
                        </a:lnTo>
                        <a:lnTo>
                          <a:pt x="906" y="706"/>
                        </a:lnTo>
                        <a:lnTo>
                          <a:pt x="914" y="742"/>
                        </a:lnTo>
                        <a:lnTo>
                          <a:pt x="928" y="770"/>
                        </a:lnTo>
                        <a:lnTo>
                          <a:pt x="874" y="784"/>
                        </a:lnTo>
                        <a:lnTo>
                          <a:pt x="866" y="784"/>
                        </a:lnTo>
                        <a:lnTo>
                          <a:pt x="828" y="798"/>
                        </a:lnTo>
                        <a:lnTo>
                          <a:pt x="792" y="820"/>
                        </a:lnTo>
                        <a:lnTo>
                          <a:pt x="778" y="834"/>
                        </a:lnTo>
                        <a:lnTo>
                          <a:pt x="778" y="846"/>
                        </a:lnTo>
                        <a:lnTo>
                          <a:pt x="770" y="850"/>
                        </a:lnTo>
                        <a:lnTo>
                          <a:pt x="748" y="856"/>
                        </a:lnTo>
                        <a:lnTo>
                          <a:pt x="732" y="860"/>
                        </a:lnTo>
                        <a:lnTo>
                          <a:pt x="726" y="866"/>
                        </a:lnTo>
                        <a:lnTo>
                          <a:pt x="720" y="870"/>
                        </a:lnTo>
                        <a:lnTo>
                          <a:pt x="714" y="874"/>
                        </a:lnTo>
                        <a:lnTo>
                          <a:pt x="700" y="882"/>
                        </a:lnTo>
                        <a:lnTo>
                          <a:pt x="688" y="888"/>
                        </a:lnTo>
                        <a:lnTo>
                          <a:pt x="670" y="910"/>
                        </a:lnTo>
                        <a:lnTo>
                          <a:pt x="668" y="926"/>
                        </a:lnTo>
                        <a:lnTo>
                          <a:pt x="656" y="962"/>
                        </a:lnTo>
                        <a:lnTo>
                          <a:pt x="656" y="994"/>
                        </a:lnTo>
                        <a:lnTo>
                          <a:pt x="654" y="1024"/>
                        </a:lnTo>
                        <a:lnTo>
                          <a:pt x="654" y="1044"/>
                        </a:lnTo>
                        <a:lnTo>
                          <a:pt x="644" y="1048"/>
                        </a:lnTo>
                        <a:lnTo>
                          <a:pt x="614" y="1048"/>
                        </a:lnTo>
                        <a:lnTo>
                          <a:pt x="608" y="1064"/>
                        </a:lnTo>
                        <a:lnTo>
                          <a:pt x="600" y="1088"/>
                        </a:lnTo>
                        <a:lnTo>
                          <a:pt x="586" y="1104"/>
                        </a:lnTo>
                        <a:lnTo>
                          <a:pt x="578" y="1114"/>
                        </a:lnTo>
                        <a:lnTo>
                          <a:pt x="558" y="1120"/>
                        </a:lnTo>
                        <a:lnTo>
                          <a:pt x="530" y="1124"/>
                        </a:lnTo>
                        <a:lnTo>
                          <a:pt x="498" y="1134"/>
                        </a:lnTo>
                        <a:lnTo>
                          <a:pt x="482" y="1150"/>
                        </a:lnTo>
                        <a:lnTo>
                          <a:pt x="456" y="1176"/>
                        </a:lnTo>
                        <a:lnTo>
                          <a:pt x="448" y="1188"/>
                        </a:lnTo>
                        <a:lnTo>
                          <a:pt x="434" y="1202"/>
                        </a:lnTo>
                        <a:lnTo>
                          <a:pt x="424" y="1208"/>
                        </a:lnTo>
                        <a:lnTo>
                          <a:pt x="410" y="1212"/>
                        </a:lnTo>
                        <a:lnTo>
                          <a:pt x="392" y="1206"/>
                        </a:lnTo>
                        <a:lnTo>
                          <a:pt x="360" y="1188"/>
                        </a:lnTo>
                        <a:lnTo>
                          <a:pt x="332" y="1174"/>
                        </a:lnTo>
                        <a:lnTo>
                          <a:pt x="302" y="1162"/>
                        </a:lnTo>
                        <a:lnTo>
                          <a:pt x="266" y="1138"/>
                        </a:lnTo>
                        <a:lnTo>
                          <a:pt x="250" y="1128"/>
                        </a:lnTo>
                        <a:lnTo>
                          <a:pt x="222" y="1108"/>
                        </a:lnTo>
                        <a:lnTo>
                          <a:pt x="196" y="1090"/>
                        </a:lnTo>
                        <a:lnTo>
                          <a:pt x="182" y="1080"/>
                        </a:lnTo>
                        <a:lnTo>
                          <a:pt x="168" y="1064"/>
                        </a:lnTo>
                        <a:lnTo>
                          <a:pt x="146" y="1052"/>
                        </a:lnTo>
                        <a:lnTo>
                          <a:pt x="138" y="1060"/>
                        </a:lnTo>
                        <a:lnTo>
                          <a:pt x="160" y="1082"/>
                        </a:lnTo>
                        <a:lnTo>
                          <a:pt x="154" y="1106"/>
                        </a:lnTo>
                        <a:lnTo>
                          <a:pt x="148" y="1130"/>
                        </a:lnTo>
                        <a:lnTo>
                          <a:pt x="138" y="1158"/>
                        </a:lnTo>
                        <a:lnTo>
                          <a:pt x="126" y="1186"/>
                        </a:lnTo>
                        <a:lnTo>
                          <a:pt x="110" y="1212"/>
                        </a:lnTo>
                        <a:lnTo>
                          <a:pt x="102" y="1224"/>
                        </a:lnTo>
                        <a:lnTo>
                          <a:pt x="94" y="1234"/>
                        </a:lnTo>
                        <a:lnTo>
                          <a:pt x="84" y="1240"/>
                        </a:lnTo>
                        <a:lnTo>
                          <a:pt x="74" y="1246"/>
                        </a:lnTo>
                        <a:lnTo>
                          <a:pt x="34" y="1194"/>
                        </a:lnTo>
                        <a:lnTo>
                          <a:pt x="18" y="1222"/>
                        </a:lnTo>
                        <a:lnTo>
                          <a:pt x="8" y="1248"/>
                        </a:lnTo>
                        <a:lnTo>
                          <a:pt x="4" y="1262"/>
                        </a:lnTo>
                        <a:lnTo>
                          <a:pt x="0" y="1276"/>
                        </a:lnTo>
                        <a:lnTo>
                          <a:pt x="0" y="1288"/>
                        </a:lnTo>
                        <a:lnTo>
                          <a:pt x="0" y="1300"/>
                        </a:lnTo>
                        <a:lnTo>
                          <a:pt x="80" y="1340"/>
                        </a:lnTo>
                        <a:lnTo>
                          <a:pt x="120" y="1356"/>
                        </a:lnTo>
                        <a:lnTo>
                          <a:pt x="166" y="1374"/>
                        </a:lnTo>
                        <a:lnTo>
                          <a:pt x="216" y="1394"/>
                        </a:lnTo>
                        <a:lnTo>
                          <a:pt x="248" y="1412"/>
                        </a:lnTo>
                        <a:lnTo>
                          <a:pt x="304" y="1426"/>
                        </a:lnTo>
                        <a:lnTo>
                          <a:pt x="342" y="1456"/>
                        </a:lnTo>
                        <a:lnTo>
                          <a:pt x="372" y="1466"/>
                        </a:lnTo>
                        <a:lnTo>
                          <a:pt x="462" y="1466"/>
                        </a:lnTo>
                        <a:lnTo>
                          <a:pt x="482" y="1464"/>
                        </a:lnTo>
                        <a:lnTo>
                          <a:pt x="504" y="1456"/>
                        </a:lnTo>
                        <a:lnTo>
                          <a:pt x="526" y="1450"/>
                        </a:lnTo>
                        <a:lnTo>
                          <a:pt x="560" y="1438"/>
                        </a:lnTo>
                        <a:lnTo>
                          <a:pt x="596" y="1432"/>
                        </a:lnTo>
                        <a:lnTo>
                          <a:pt x="620" y="1428"/>
                        </a:lnTo>
                        <a:lnTo>
                          <a:pt x="644" y="1422"/>
                        </a:lnTo>
                        <a:lnTo>
                          <a:pt x="654" y="1414"/>
                        </a:lnTo>
                        <a:lnTo>
                          <a:pt x="674" y="1406"/>
                        </a:lnTo>
                        <a:lnTo>
                          <a:pt x="788" y="1320"/>
                        </a:lnTo>
                        <a:lnTo>
                          <a:pt x="792" y="1554"/>
                        </a:lnTo>
                        <a:lnTo>
                          <a:pt x="800" y="1546"/>
                        </a:lnTo>
                        <a:lnTo>
                          <a:pt x="814" y="1546"/>
                        </a:lnTo>
                        <a:lnTo>
                          <a:pt x="822" y="1626"/>
                        </a:lnTo>
                        <a:lnTo>
                          <a:pt x="806" y="1618"/>
                        </a:lnTo>
                        <a:lnTo>
                          <a:pt x="806" y="1596"/>
                        </a:lnTo>
                        <a:lnTo>
                          <a:pt x="792" y="1582"/>
                        </a:lnTo>
                        <a:lnTo>
                          <a:pt x="682" y="2066"/>
                        </a:lnTo>
                        <a:lnTo>
                          <a:pt x="688" y="2082"/>
                        </a:lnTo>
                        <a:lnTo>
                          <a:pt x="680" y="2112"/>
                        </a:lnTo>
                        <a:lnTo>
                          <a:pt x="658" y="2170"/>
                        </a:lnTo>
                        <a:lnTo>
                          <a:pt x="628" y="2264"/>
                        </a:lnTo>
                        <a:lnTo>
                          <a:pt x="620" y="2308"/>
                        </a:lnTo>
                        <a:lnTo>
                          <a:pt x="620" y="2358"/>
                        </a:lnTo>
                        <a:lnTo>
                          <a:pt x="628" y="2388"/>
                        </a:lnTo>
                        <a:lnTo>
                          <a:pt x="620" y="2620"/>
                        </a:lnTo>
                        <a:lnTo>
                          <a:pt x="620" y="2924"/>
                        </a:lnTo>
                        <a:lnTo>
                          <a:pt x="612" y="3142"/>
                        </a:lnTo>
                        <a:lnTo>
                          <a:pt x="606" y="3286"/>
                        </a:lnTo>
                        <a:lnTo>
                          <a:pt x="680" y="3330"/>
                        </a:lnTo>
                        <a:lnTo>
                          <a:pt x="694" y="3336"/>
                        </a:lnTo>
                        <a:lnTo>
                          <a:pt x="688" y="3986"/>
                        </a:lnTo>
                        <a:lnTo>
                          <a:pt x="664" y="4052"/>
                        </a:lnTo>
                        <a:lnTo>
                          <a:pt x="642" y="4104"/>
                        </a:lnTo>
                        <a:lnTo>
                          <a:pt x="620" y="4132"/>
                        </a:lnTo>
                        <a:lnTo>
                          <a:pt x="604" y="4154"/>
                        </a:lnTo>
                        <a:lnTo>
                          <a:pt x="574" y="4184"/>
                        </a:lnTo>
                        <a:lnTo>
                          <a:pt x="552" y="4214"/>
                        </a:lnTo>
                        <a:lnTo>
                          <a:pt x="508" y="4242"/>
                        </a:lnTo>
                        <a:lnTo>
                          <a:pt x="478" y="4272"/>
                        </a:lnTo>
                        <a:lnTo>
                          <a:pt x="456" y="4286"/>
                        </a:lnTo>
                        <a:lnTo>
                          <a:pt x="448" y="4294"/>
                        </a:lnTo>
                        <a:lnTo>
                          <a:pt x="440" y="4322"/>
                        </a:lnTo>
                        <a:lnTo>
                          <a:pt x="434" y="4352"/>
                        </a:lnTo>
                        <a:lnTo>
                          <a:pt x="440" y="4366"/>
                        </a:lnTo>
                        <a:lnTo>
                          <a:pt x="448" y="4396"/>
                        </a:lnTo>
                        <a:lnTo>
                          <a:pt x="456" y="4410"/>
                        </a:lnTo>
                        <a:lnTo>
                          <a:pt x="462" y="4426"/>
                        </a:lnTo>
                        <a:lnTo>
                          <a:pt x="568" y="4418"/>
                        </a:lnTo>
                        <a:lnTo>
                          <a:pt x="642" y="4410"/>
                        </a:lnTo>
                        <a:lnTo>
                          <a:pt x="672" y="4404"/>
                        </a:lnTo>
                        <a:lnTo>
                          <a:pt x="688" y="4388"/>
                        </a:lnTo>
                        <a:lnTo>
                          <a:pt x="702" y="4360"/>
                        </a:lnTo>
                        <a:lnTo>
                          <a:pt x="724" y="4322"/>
                        </a:lnTo>
                        <a:lnTo>
                          <a:pt x="746" y="4264"/>
                        </a:lnTo>
                        <a:lnTo>
                          <a:pt x="754" y="4250"/>
                        </a:lnTo>
                        <a:lnTo>
                          <a:pt x="762" y="4228"/>
                        </a:lnTo>
                        <a:lnTo>
                          <a:pt x="784" y="4206"/>
                        </a:lnTo>
                        <a:lnTo>
                          <a:pt x="828" y="4184"/>
                        </a:lnTo>
                        <a:lnTo>
                          <a:pt x="852" y="4162"/>
                        </a:lnTo>
                        <a:lnTo>
                          <a:pt x="836" y="4316"/>
                        </a:lnTo>
                        <a:lnTo>
                          <a:pt x="852" y="4330"/>
                        </a:lnTo>
                        <a:lnTo>
                          <a:pt x="874" y="4322"/>
                        </a:lnTo>
                        <a:lnTo>
                          <a:pt x="880" y="4258"/>
                        </a:lnTo>
                        <a:lnTo>
                          <a:pt x="888" y="4206"/>
                        </a:lnTo>
                        <a:lnTo>
                          <a:pt x="896" y="4184"/>
                        </a:lnTo>
                        <a:lnTo>
                          <a:pt x="904" y="4162"/>
                        </a:lnTo>
                        <a:lnTo>
                          <a:pt x="910" y="4148"/>
                        </a:lnTo>
                        <a:lnTo>
                          <a:pt x="918" y="4126"/>
                        </a:lnTo>
                        <a:lnTo>
                          <a:pt x="910" y="4074"/>
                        </a:lnTo>
                        <a:lnTo>
                          <a:pt x="896" y="4022"/>
                        </a:lnTo>
                        <a:lnTo>
                          <a:pt x="880" y="3994"/>
                        </a:lnTo>
                        <a:lnTo>
                          <a:pt x="874" y="3964"/>
                        </a:lnTo>
                        <a:lnTo>
                          <a:pt x="874" y="3892"/>
                        </a:lnTo>
                        <a:lnTo>
                          <a:pt x="918" y="3724"/>
                        </a:lnTo>
                        <a:lnTo>
                          <a:pt x="940" y="3614"/>
                        </a:lnTo>
                        <a:lnTo>
                          <a:pt x="948" y="3556"/>
                        </a:lnTo>
                        <a:lnTo>
                          <a:pt x="948" y="3468"/>
                        </a:lnTo>
                        <a:lnTo>
                          <a:pt x="954" y="3424"/>
                        </a:lnTo>
                        <a:lnTo>
                          <a:pt x="1038" y="3446"/>
                        </a:lnTo>
                        <a:lnTo>
                          <a:pt x="1104" y="3462"/>
                        </a:lnTo>
                        <a:lnTo>
                          <a:pt x="1208" y="3482"/>
                        </a:lnTo>
                        <a:lnTo>
                          <a:pt x="1268" y="3496"/>
                        </a:lnTo>
                        <a:lnTo>
                          <a:pt x="1326" y="3496"/>
                        </a:lnTo>
                        <a:lnTo>
                          <a:pt x="1456" y="4118"/>
                        </a:lnTo>
                        <a:lnTo>
                          <a:pt x="1456" y="4316"/>
                        </a:lnTo>
                        <a:lnTo>
                          <a:pt x="1448" y="4360"/>
                        </a:lnTo>
                        <a:lnTo>
                          <a:pt x="1440" y="4374"/>
                        </a:lnTo>
                        <a:lnTo>
                          <a:pt x="1388" y="4572"/>
                        </a:lnTo>
                        <a:lnTo>
                          <a:pt x="1344" y="4652"/>
                        </a:lnTo>
                        <a:lnTo>
                          <a:pt x="1322" y="4688"/>
                        </a:lnTo>
                        <a:lnTo>
                          <a:pt x="1314" y="4718"/>
                        </a:lnTo>
                        <a:lnTo>
                          <a:pt x="1314" y="4740"/>
                        </a:lnTo>
                        <a:lnTo>
                          <a:pt x="1322" y="4784"/>
                        </a:lnTo>
                        <a:lnTo>
                          <a:pt x="1344" y="4790"/>
                        </a:lnTo>
                        <a:lnTo>
                          <a:pt x="1388" y="4798"/>
                        </a:lnTo>
                        <a:lnTo>
                          <a:pt x="1448" y="4804"/>
                        </a:lnTo>
                        <a:lnTo>
                          <a:pt x="1478" y="4798"/>
                        </a:lnTo>
                        <a:lnTo>
                          <a:pt x="1508" y="4790"/>
                        </a:lnTo>
                        <a:lnTo>
                          <a:pt x="1560" y="4754"/>
                        </a:lnTo>
                        <a:lnTo>
                          <a:pt x="1576" y="4724"/>
                        </a:lnTo>
                        <a:lnTo>
                          <a:pt x="1598" y="4666"/>
                        </a:lnTo>
                        <a:lnTo>
                          <a:pt x="1604" y="4630"/>
                        </a:lnTo>
                        <a:lnTo>
                          <a:pt x="1604" y="4542"/>
                        </a:lnTo>
                        <a:lnTo>
                          <a:pt x="1620" y="4476"/>
                        </a:lnTo>
                        <a:lnTo>
                          <a:pt x="1620" y="4484"/>
                        </a:lnTo>
                        <a:lnTo>
                          <a:pt x="1634" y="4492"/>
                        </a:lnTo>
                        <a:lnTo>
                          <a:pt x="1650" y="4476"/>
                        </a:lnTo>
                        <a:lnTo>
                          <a:pt x="1642" y="4382"/>
                        </a:lnTo>
                        <a:lnTo>
                          <a:pt x="1620" y="4280"/>
                        </a:lnTo>
                        <a:lnTo>
                          <a:pt x="1620" y="4286"/>
                        </a:lnTo>
                        <a:lnTo>
                          <a:pt x="1612" y="4242"/>
                        </a:lnTo>
                        <a:lnTo>
                          <a:pt x="1612" y="4110"/>
                        </a:lnTo>
                        <a:lnTo>
                          <a:pt x="1628" y="4030"/>
                        </a:lnTo>
                        <a:lnTo>
                          <a:pt x="1650" y="3898"/>
                        </a:lnTo>
                        <a:lnTo>
                          <a:pt x="1658" y="3818"/>
                        </a:lnTo>
                        <a:lnTo>
                          <a:pt x="1664" y="3724"/>
                        </a:lnTo>
                        <a:lnTo>
                          <a:pt x="1658" y="3636"/>
                        </a:lnTo>
                        <a:lnTo>
                          <a:pt x="1650" y="3540"/>
                        </a:lnTo>
                        <a:lnTo>
                          <a:pt x="1628" y="3460"/>
                        </a:lnTo>
                        <a:lnTo>
                          <a:pt x="1612" y="3432"/>
                        </a:lnTo>
                        <a:lnTo>
                          <a:pt x="1604" y="3416"/>
                        </a:lnTo>
                        <a:lnTo>
                          <a:pt x="1604" y="3070"/>
                        </a:lnTo>
                        <a:lnTo>
                          <a:pt x="1610" y="2888"/>
                        </a:lnTo>
                        <a:lnTo>
                          <a:pt x="1618" y="2706"/>
                        </a:lnTo>
                        <a:lnTo>
                          <a:pt x="1618" y="2482"/>
                        </a:lnTo>
                        <a:lnTo>
                          <a:pt x="1640" y="2474"/>
                        </a:lnTo>
                        <a:lnTo>
                          <a:pt x="1664" y="2460"/>
                        </a:lnTo>
                        <a:lnTo>
                          <a:pt x="1628" y="2288"/>
                        </a:lnTo>
                        <a:lnTo>
                          <a:pt x="1626" y="2288"/>
                        </a:lnTo>
                        <a:lnTo>
                          <a:pt x="1588" y="2112"/>
                        </a:lnTo>
                        <a:lnTo>
                          <a:pt x="1590" y="2114"/>
                        </a:lnTo>
                        <a:lnTo>
                          <a:pt x="1572" y="2022"/>
                        </a:lnTo>
                        <a:lnTo>
                          <a:pt x="1570" y="2022"/>
                        </a:lnTo>
                        <a:lnTo>
                          <a:pt x="1568" y="2024"/>
                        </a:lnTo>
                        <a:lnTo>
                          <a:pt x="1566" y="2010"/>
                        </a:lnTo>
                        <a:lnTo>
                          <a:pt x="1544" y="1944"/>
                        </a:lnTo>
                        <a:lnTo>
                          <a:pt x="1528" y="1894"/>
                        </a:lnTo>
                        <a:lnTo>
                          <a:pt x="1522" y="1842"/>
                        </a:lnTo>
                        <a:lnTo>
                          <a:pt x="1528" y="1822"/>
                        </a:lnTo>
                        <a:lnTo>
                          <a:pt x="1536" y="1792"/>
                        </a:lnTo>
                        <a:lnTo>
                          <a:pt x="1566" y="1720"/>
                        </a:lnTo>
                        <a:lnTo>
                          <a:pt x="1588" y="1674"/>
                        </a:lnTo>
                        <a:lnTo>
                          <a:pt x="1598" y="1644"/>
                        </a:lnTo>
                        <a:lnTo>
                          <a:pt x="1610" y="1604"/>
                        </a:lnTo>
                        <a:lnTo>
                          <a:pt x="1626" y="1560"/>
                        </a:lnTo>
                        <a:lnTo>
                          <a:pt x="1648" y="1502"/>
                        </a:lnTo>
                        <a:lnTo>
                          <a:pt x="1678" y="1444"/>
                        </a:lnTo>
                        <a:lnTo>
                          <a:pt x="1680" y="1436"/>
                        </a:lnTo>
                        <a:lnTo>
                          <a:pt x="1838" y="908"/>
                        </a:lnTo>
                        <a:lnTo>
                          <a:pt x="1828" y="888"/>
                        </a:lnTo>
                        <a:close/>
                      </a:path>
                    </a:pathLst>
                  </a:custGeom>
                  <a:solidFill>
                    <a:srgbClr val="010101"/>
                  </a:solidFill>
                  <a:ln w="9525">
                    <a:noFill/>
                    <a:round/>
                    <a:headEnd/>
                    <a:tailEnd/>
                  </a:ln>
                </p:spPr>
                <p:txBody>
                  <a:bodyPr/>
                  <a:lstStyle/>
                  <a:p>
                    <a:endParaRPr lang="en-US" dirty="0"/>
                  </a:p>
                </p:txBody>
              </p:sp>
            </p:grpSp>
          </p:grpSp>
          <p:sp>
            <p:nvSpPr>
              <p:cNvPr id="108" name="Kombinationstegning 64"/>
              <p:cNvSpPr>
                <a:spLocks noChangeArrowheads="1"/>
              </p:cNvSpPr>
              <p:nvPr/>
            </p:nvSpPr>
            <p:spPr bwMode="auto">
              <a:xfrm>
                <a:off x="6998358" y="2553140"/>
                <a:ext cx="177803" cy="196846"/>
              </a:xfrm>
              <a:custGeom>
                <a:avLst/>
                <a:gdLst>
                  <a:gd name="T0" fmla="*/ 12700 w 177800"/>
                  <a:gd name="T1" fmla="*/ 0 h 196850"/>
                  <a:gd name="T2" fmla="*/ 0 w 177800"/>
                  <a:gd name="T3" fmla="*/ 196766 h 196850"/>
                  <a:gd name="T4" fmla="*/ 177863 w 177800"/>
                  <a:gd name="T5" fmla="*/ 196766 h 196850"/>
                  <a:gd name="T6" fmla="*/ 120692 w 177800"/>
                  <a:gd name="T7" fmla="*/ 31729 h 196850"/>
                  <a:gd name="T8" fmla="*/ 12700 w 177800"/>
                  <a:gd name="T9" fmla="*/ 0 h 196850"/>
                  <a:gd name="T10" fmla="*/ 0 60000 65536"/>
                  <a:gd name="T11" fmla="*/ 0 60000 65536"/>
                  <a:gd name="T12" fmla="*/ 0 60000 65536"/>
                  <a:gd name="T13" fmla="*/ 0 60000 65536"/>
                  <a:gd name="T14" fmla="*/ 0 60000 65536"/>
                  <a:gd name="T15" fmla="*/ 0 w 177800"/>
                  <a:gd name="T16" fmla="*/ 0 h 196850"/>
                  <a:gd name="T17" fmla="*/ 177800 w 177800"/>
                  <a:gd name="T18" fmla="*/ 196850 h 196850"/>
                </a:gdLst>
                <a:ahLst/>
                <a:cxnLst>
                  <a:cxn ang="T10">
                    <a:pos x="T0" y="T1"/>
                  </a:cxn>
                  <a:cxn ang="T11">
                    <a:pos x="T2" y="T3"/>
                  </a:cxn>
                  <a:cxn ang="T12">
                    <a:pos x="T4" y="T5"/>
                  </a:cxn>
                  <a:cxn ang="T13">
                    <a:pos x="T6" y="T7"/>
                  </a:cxn>
                  <a:cxn ang="T14">
                    <a:pos x="T8" y="T9"/>
                  </a:cxn>
                </a:cxnLst>
                <a:rect l="T15" t="T16" r="T17" b="T18"/>
                <a:pathLst>
                  <a:path w="177800" h="196850">
                    <a:moveTo>
                      <a:pt x="12700" y="0"/>
                    </a:moveTo>
                    <a:cubicBezTo>
                      <a:pt x="8326" y="65607"/>
                      <a:pt x="0" y="131097"/>
                      <a:pt x="0" y="196850"/>
                    </a:cubicBezTo>
                    <a:lnTo>
                      <a:pt x="177800" y="196850"/>
                    </a:lnTo>
                    <a:lnTo>
                      <a:pt x="120650" y="31750"/>
                    </a:lnTo>
                    <a:lnTo>
                      <a:pt x="12700" y="0"/>
                    </a:lnTo>
                    <a:close/>
                  </a:path>
                </a:pathLst>
              </a:custGeom>
              <a:solidFill>
                <a:srgbClr val="010101"/>
              </a:solidFill>
              <a:ln w="9525">
                <a:noFill/>
                <a:round/>
                <a:headEnd/>
                <a:tailEnd/>
              </a:ln>
            </p:spPr>
            <p:txBody>
              <a:bodyPr/>
              <a:lstStyle/>
              <a:p>
                <a:endParaRPr lang="en-US" dirty="0"/>
              </a:p>
            </p:txBody>
          </p:sp>
        </p:grpSp>
        <p:sp>
          <p:nvSpPr>
            <p:cNvPr id="104" name="Freeform 82"/>
            <p:cNvSpPr>
              <a:spLocks/>
            </p:cNvSpPr>
            <p:nvPr/>
          </p:nvSpPr>
          <p:spPr bwMode="auto">
            <a:xfrm>
              <a:off x="7212675" y="1614949"/>
              <a:ext cx="498484" cy="760395"/>
            </a:xfrm>
            <a:custGeom>
              <a:avLst/>
              <a:gdLst>
                <a:gd name="T0" fmla="*/ 2147483647 w 440"/>
                <a:gd name="T1" fmla="*/ 2147483647 h 670"/>
                <a:gd name="T2" fmla="*/ 2147483647 w 440"/>
                <a:gd name="T3" fmla="*/ 2147483647 h 670"/>
                <a:gd name="T4" fmla="*/ 2147483647 w 440"/>
                <a:gd name="T5" fmla="*/ 0 h 670"/>
                <a:gd name="T6" fmla="*/ 2147483647 w 440"/>
                <a:gd name="T7" fmla="*/ 0 h 670"/>
                <a:gd name="T8" fmla="*/ 2147483647 w 440"/>
                <a:gd name="T9" fmla="*/ 2147483647 h 670"/>
                <a:gd name="T10" fmla="*/ 2147483647 w 440"/>
                <a:gd name="T11" fmla="*/ 2147483647 h 670"/>
                <a:gd name="T12" fmla="*/ 2147483647 w 440"/>
                <a:gd name="T13" fmla="*/ 2147483647 h 670"/>
                <a:gd name="T14" fmla="*/ 2147483647 w 440"/>
                <a:gd name="T15" fmla="*/ 2147483647 h 670"/>
                <a:gd name="T16" fmla="*/ 2147483647 w 440"/>
                <a:gd name="T17" fmla="*/ 2147483647 h 670"/>
                <a:gd name="T18" fmla="*/ 2147483647 w 440"/>
                <a:gd name="T19" fmla="*/ 2147483647 h 670"/>
                <a:gd name="T20" fmla="*/ 2147483647 w 440"/>
                <a:gd name="T21" fmla="*/ 2147483647 h 670"/>
                <a:gd name="T22" fmla="*/ 2147483647 w 440"/>
                <a:gd name="T23" fmla="*/ 2147483647 h 670"/>
                <a:gd name="T24" fmla="*/ 2147483647 w 440"/>
                <a:gd name="T25" fmla="*/ 2147483647 h 670"/>
                <a:gd name="T26" fmla="*/ 2147483647 w 440"/>
                <a:gd name="T27" fmla="*/ 2147483647 h 670"/>
                <a:gd name="T28" fmla="*/ 2147483647 w 440"/>
                <a:gd name="T29" fmla="*/ 2147483647 h 670"/>
                <a:gd name="T30" fmla="*/ 2147483647 w 440"/>
                <a:gd name="T31" fmla="*/ 2147483647 h 670"/>
                <a:gd name="T32" fmla="*/ 2147483647 w 440"/>
                <a:gd name="T33" fmla="*/ 2147483647 h 670"/>
                <a:gd name="T34" fmla="*/ 2147483647 w 440"/>
                <a:gd name="T35" fmla="*/ 2147483647 h 670"/>
                <a:gd name="T36" fmla="*/ 2147483647 w 440"/>
                <a:gd name="T37" fmla="*/ 2147483647 h 670"/>
                <a:gd name="T38" fmla="*/ 2147483647 w 440"/>
                <a:gd name="T39" fmla="*/ 2147483647 h 670"/>
                <a:gd name="T40" fmla="*/ 2147483647 w 440"/>
                <a:gd name="T41" fmla="*/ 2147483647 h 670"/>
                <a:gd name="T42" fmla="*/ 2147483647 w 440"/>
                <a:gd name="T43" fmla="*/ 2147483647 h 670"/>
                <a:gd name="T44" fmla="*/ 2147483647 w 440"/>
                <a:gd name="T45" fmla="*/ 2147483647 h 670"/>
                <a:gd name="T46" fmla="*/ 2147483647 w 440"/>
                <a:gd name="T47" fmla="*/ 2147483647 h 670"/>
                <a:gd name="T48" fmla="*/ 2147483647 w 440"/>
                <a:gd name="T49" fmla="*/ 2147483647 h 670"/>
                <a:gd name="T50" fmla="*/ 2147483647 w 440"/>
                <a:gd name="T51" fmla="*/ 2147483647 h 670"/>
                <a:gd name="T52" fmla="*/ 2147483647 w 440"/>
                <a:gd name="T53" fmla="*/ 2147483647 h 670"/>
                <a:gd name="T54" fmla="*/ 2147483647 w 440"/>
                <a:gd name="T55" fmla="*/ 2147483647 h 670"/>
                <a:gd name="T56" fmla="*/ 2147483647 w 440"/>
                <a:gd name="T57" fmla="*/ 2147483647 h 670"/>
                <a:gd name="T58" fmla="*/ 2147483647 w 440"/>
                <a:gd name="T59" fmla="*/ 2147483647 h 670"/>
                <a:gd name="T60" fmla="*/ 2147483647 w 440"/>
                <a:gd name="T61" fmla="*/ 2147483647 h 670"/>
                <a:gd name="T62" fmla="*/ 0 w 440"/>
                <a:gd name="T63" fmla="*/ 2147483647 h 670"/>
                <a:gd name="T64" fmla="*/ 2147483647 w 440"/>
                <a:gd name="T65" fmla="*/ 2147483647 h 670"/>
                <a:gd name="T66" fmla="*/ 2147483647 w 440"/>
                <a:gd name="T67" fmla="*/ 2147483647 h 670"/>
                <a:gd name="T68" fmla="*/ 2147483647 w 440"/>
                <a:gd name="T69" fmla="*/ 2147483647 h 670"/>
                <a:gd name="T70" fmla="*/ 2147483647 w 440"/>
                <a:gd name="T71" fmla="*/ 2147483647 h 670"/>
                <a:gd name="T72" fmla="*/ 2147483647 w 440"/>
                <a:gd name="T73" fmla="*/ 2147483647 h 670"/>
                <a:gd name="T74" fmla="*/ 2147483647 w 440"/>
                <a:gd name="T75" fmla="*/ 2147483647 h 670"/>
                <a:gd name="T76" fmla="*/ 2147483647 w 440"/>
                <a:gd name="T77" fmla="*/ 2147483647 h 670"/>
                <a:gd name="T78" fmla="*/ 2147483647 w 440"/>
                <a:gd name="T79" fmla="*/ 2147483647 h 670"/>
                <a:gd name="T80" fmla="*/ 2147483647 w 440"/>
                <a:gd name="T81" fmla="*/ 2147483647 h 670"/>
                <a:gd name="T82" fmla="*/ 2147483647 w 440"/>
                <a:gd name="T83" fmla="*/ 2147483647 h 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0"/>
                <a:gd name="T127" fmla="*/ 0 h 670"/>
                <a:gd name="T128" fmla="*/ 440 w 440"/>
                <a:gd name="T129" fmla="*/ 670 h 6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0" h="670">
                  <a:moveTo>
                    <a:pt x="438" y="22"/>
                  </a:moveTo>
                  <a:lnTo>
                    <a:pt x="440" y="8"/>
                  </a:lnTo>
                  <a:lnTo>
                    <a:pt x="440" y="0"/>
                  </a:lnTo>
                  <a:lnTo>
                    <a:pt x="412" y="0"/>
                  </a:lnTo>
                  <a:lnTo>
                    <a:pt x="412" y="4"/>
                  </a:lnTo>
                  <a:lnTo>
                    <a:pt x="390" y="26"/>
                  </a:lnTo>
                  <a:lnTo>
                    <a:pt x="362" y="54"/>
                  </a:lnTo>
                  <a:lnTo>
                    <a:pt x="340" y="76"/>
                  </a:lnTo>
                  <a:lnTo>
                    <a:pt x="304" y="98"/>
                  </a:lnTo>
                  <a:lnTo>
                    <a:pt x="234" y="134"/>
                  </a:lnTo>
                  <a:lnTo>
                    <a:pt x="198" y="156"/>
                  </a:lnTo>
                  <a:lnTo>
                    <a:pt x="176" y="170"/>
                  </a:lnTo>
                  <a:lnTo>
                    <a:pt x="162" y="192"/>
                  </a:lnTo>
                  <a:lnTo>
                    <a:pt x="162" y="214"/>
                  </a:lnTo>
                  <a:lnTo>
                    <a:pt x="148" y="192"/>
                  </a:lnTo>
                  <a:lnTo>
                    <a:pt x="140" y="156"/>
                  </a:lnTo>
                  <a:lnTo>
                    <a:pt x="126" y="134"/>
                  </a:lnTo>
                  <a:lnTo>
                    <a:pt x="120" y="120"/>
                  </a:lnTo>
                  <a:lnTo>
                    <a:pt x="120" y="98"/>
                  </a:lnTo>
                  <a:lnTo>
                    <a:pt x="120" y="76"/>
                  </a:lnTo>
                  <a:lnTo>
                    <a:pt x="148" y="70"/>
                  </a:lnTo>
                  <a:lnTo>
                    <a:pt x="168" y="54"/>
                  </a:lnTo>
                  <a:lnTo>
                    <a:pt x="176" y="34"/>
                  </a:lnTo>
                  <a:lnTo>
                    <a:pt x="102" y="46"/>
                  </a:lnTo>
                  <a:lnTo>
                    <a:pt x="90" y="66"/>
                  </a:lnTo>
                  <a:lnTo>
                    <a:pt x="78" y="80"/>
                  </a:lnTo>
                  <a:lnTo>
                    <a:pt x="64" y="124"/>
                  </a:lnTo>
                  <a:lnTo>
                    <a:pt x="50" y="212"/>
                  </a:lnTo>
                  <a:lnTo>
                    <a:pt x="22" y="394"/>
                  </a:lnTo>
                  <a:lnTo>
                    <a:pt x="8" y="576"/>
                  </a:lnTo>
                  <a:lnTo>
                    <a:pt x="0" y="642"/>
                  </a:lnTo>
                  <a:lnTo>
                    <a:pt x="8" y="670"/>
                  </a:lnTo>
                  <a:lnTo>
                    <a:pt x="50" y="590"/>
                  </a:lnTo>
                  <a:lnTo>
                    <a:pt x="156" y="394"/>
                  </a:lnTo>
                  <a:lnTo>
                    <a:pt x="218" y="284"/>
                  </a:lnTo>
                  <a:lnTo>
                    <a:pt x="290" y="182"/>
                  </a:lnTo>
                  <a:lnTo>
                    <a:pt x="346" y="102"/>
                  </a:lnTo>
                  <a:lnTo>
                    <a:pt x="374" y="72"/>
                  </a:lnTo>
                  <a:lnTo>
                    <a:pt x="394" y="52"/>
                  </a:lnTo>
                  <a:lnTo>
                    <a:pt x="414" y="38"/>
                  </a:lnTo>
                  <a:lnTo>
                    <a:pt x="438" y="22"/>
                  </a:lnTo>
                  <a:close/>
                </a:path>
              </a:pathLst>
            </a:custGeom>
            <a:solidFill>
              <a:schemeClr val="tx1"/>
            </a:solidFill>
            <a:ln w="9525">
              <a:noFill/>
              <a:round/>
              <a:headEnd/>
              <a:tailEnd/>
            </a:ln>
          </p:spPr>
          <p:txBody>
            <a:bodyPr/>
            <a:lstStyle/>
            <a:p>
              <a:endParaRPr lang="en-US" dirty="0"/>
            </a:p>
          </p:txBody>
        </p:sp>
        <p:sp>
          <p:nvSpPr>
            <p:cNvPr id="105" name="Freeform 64"/>
            <p:cNvSpPr>
              <a:spLocks/>
            </p:cNvSpPr>
            <p:nvPr/>
          </p:nvSpPr>
          <p:spPr bwMode="auto">
            <a:xfrm>
              <a:off x="6150618" y="2037215"/>
              <a:ext cx="142878" cy="211132"/>
            </a:xfrm>
            <a:custGeom>
              <a:avLst/>
              <a:gdLst>
                <a:gd name="T0" fmla="*/ 2147483647 w 126"/>
                <a:gd name="T1" fmla="*/ 2147483647 h 186"/>
                <a:gd name="T2" fmla="*/ 2147483647 w 126"/>
                <a:gd name="T3" fmla="*/ 0 h 186"/>
                <a:gd name="T4" fmla="*/ 2147483647 w 126"/>
                <a:gd name="T5" fmla="*/ 0 h 186"/>
                <a:gd name="T6" fmla="*/ 2147483647 w 126"/>
                <a:gd name="T7" fmla="*/ 2147483647 h 186"/>
                <a:gd name="T8" fmla="*/ 2147483647 w 126"/>
                <a:gd name="T9" fmla="*/ 2147483647 h 186"/>
                <a:gd name="T10" fmla="*/ 2147483647 w 126"/>
                <a:gd name="T11" fmla="*/ 2147483647 h 186"/>
                <a:gd name="T12" fmla="*/ 2147483647 w 126"/>
                <a:gd name="T13" fmla="*/ 2147483647 h 186"/>
                <a:gd name="T14" fmla="*/ 0 w 126"/>
                <a:gd name="T15" fmla="*/ 2147483647 h 186"/>
                <a:gd name="T16" fmla="*/ 2147483647 w 126"/>
                <a:gd name="T17" fmla="*/ 2147483647 h 186"/>
                <a:gd name="T18" fmla="*/ 2147483647 w 126"/>
                <a:gd name="T19" fmla="*/ 2147483647 h 186"/>
                <a:gd name="T20" fmla="*/ 2147483647 w 126"/>
                <a:gd name="T21" fmla="*/ 2147483647 h 186"/>
                <a:gd name="T22" fmla="*/ 2147483647 w 126"/>
                <a:gd name="T23" fmla="*/ 2147483647 h 186"/>
                <a:gd name="T24" fmla="*/ 2147483647 w 126"/>
                <a:gd name="T25" fmla="*/ 2147483647 h 186"/>
                <a:gd name="T26" fmla="*/ 2147483647 w 126"/>
                <a:gd name="T27" fmla="*/ 2147483647 h 186"/>
                <a:gd name="T28" fmla="*/ 2147483647 w 126"/>
                <a:gd name="T29" fmla="*/ 2147483647 h 186"/>
                <a:gd name="T30" fmla="*/ 2147483647 w 126"/>
                <a:gd name="T31" fmla="*/ 2147483647 h 186"/>
                <a:gd name="T32" fmla="*/ 2147483647 w 126"/>
                <a:gd name="T33" fmla="*/ 2147483647 h 186"/>
                <a:gd name="T34" fmla="*/ 2147483647 w 126"/>
                <a:gd name="T35" fmla="*/ 2147483647 h 186"/>
                <a:gd name="T36" fmla="*/ 2147483647 w 126"/>
                <a:gd name="T37" fmla="*/ 2147483647 h 186"/>
                <a:gd name="T38" fmla="*/ 2147483647 w 126"/>
                <a:gd name="T39" fmla="*/ 2147483647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86"/>
                <a:gd name="T62" fmla="*/ 126 w 126"/>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86">
                  <a:moveTo>
                    <a:pt x="126" y="22"/>
                  </a:moveTo>
                  <a:lnTo>
                    <a:pt x="104" y="0"/>
                  </a:lnTo>
                  <a:lnTo>
                    <a:pt x="84" y="20"/>
                  </a:lnTo>
                  <a:lnTo>
                    <a:pt x="58" y="52"/>
                  </a:lnTo>
                  <a:lnTo>
                    <a:pt x="28" y="90"/>
                  </a:lnTo>
                  <a:lnTo>
                    <a:pt x="14" y="112"/>
                  </a:lnTo>
                  <a:lnTo>
                    <a:pt x="0" y="134"/>
                  </a:lnTo>
                  <a:lnTo>
                    <a:pt x="40" y="186"/>
                  </a:lnTo>
                  <a:lnTo>
                    <a:pt x="50" y="180"/>
                  </a:lnTo>
                  <a:lnTo>
                    <a:pt x="60" y="174"/>
                  </a:lnTo>
                  <a:lnTo>
                    <a:pt x="68" y="164"/>
                  </a:lnTo>
                  <a:lnTo>
                    <a:pt x="76" y="152"/>
                  </a:lnTo>
                  <a:lnTo>
                    <a:pt x="92" y="126"/>
                  </a:lnTo>
                  <a:lnTo>
                    <a:pt x="104" y="98"/>
                  </a:lnTo>
                  <a:lnTo>
                    <a:pt x="114" y="70"/>
                  </a:lnTo>
                  <a:lnTo>
                    <a:pt x="120" y="46"/>
                  </a:lnTo>
                  <a:lnTo>
                    <a:pt x="126" y="22"/>
                  </a:lnTo>
                  <a:close/>
                </a:path>
              </a:pathLst>
            </a:custGeom>
            <a:solidFill>
              <a:srgbClr val="FFFFFF"/>
            </a:solidFill>
            <a:ln w="9525">
              <a:noFill/>
              <a:round/>
              <a:headEnd/>
              <a:tailEnd/>
            </a:ln>
          </p:spPr>
          <p:txBody>
            <a:bodyPr/>
            <a:lstStyle/>
            <a:p>
              <a:endParaRPr lang="en-US" dirty="0"/>
            </a:p>
          </p:txBody>
        </p:sp>
        <p:sp>
          <p:nvSpPr>
            <p:cNvPr id="106" name="Freeform 81"/>
            <p:cNvSpPr>
              <a:spLocks/>
            </p:cNvSpPr>
            <p:nvPr/>
          </p:nvSpPr>
          <p:spPr bwMode="auto">
            <a:xfrm>
              <a:off x="7147586" y="2819834"/>
              <a:ext cx="222254" cy="217483"/>
            </a:xfrm>
            <a:custGeom>
              <a:avLst/>
              <a:gdLst>
                <a:gd name="T0" fmla="*/ 0 w 196"/>
                <a:gd name="T1" fmla="*/ 2147483647 h 192"/>
                <a:gd name="T2" fmla="*/ 0 w 196"/>
                <a:gd name="T3" fmla="*/ 2147483647 h 192"/>
                <a:gd name="T4" fmla="*/ 2147483647 w 196"/>
                <a:gd name="T5" fmla="*/ 2147483647 h 192"/>
                <a:gd name="T6" fmla="*/ 2147483647 w 196"/>
                <a:gd name="T7" fmla="*/ 2147483647 h 192"/>
                <a:gd name="T8" fmla="*/ 2147483647 w 196"/>
                <a:gd name="T9" fmla="*/ 2147483647 h 192"/>
                <a:gd name="T10" fmla="*/ 2147483647 w 196"/>
                <a:gd name="T11" fmla="*/ 2147483647 h 192"/>
                <a:gd name="T12" fmla="*/ 2147483647 w 196"/>
                <a:gd name="T13" fmla="*/ 2147483647 h 192"/>
                <a:gd name="T14" fmla="*/ 2147483647 w 196"/>
                <a:gd name="T15" fmla="*/ 2147483647 h 192"/>
                <a:gd name="T16" fmla="*/ 2147483647 w 196"/>
                <a:gd name="T17" fmla="*/ 2147483647 h 192"/>
                <a:gd name="T18" fmla="*/ 2147483647 w 196"/>
                <a:gd name="T19" fmla="*/ 2147483647 h 192"/>
                <a:gd name="T20" fmla="*/ 2147483647 w 196"/>
                <a:gd name="T21" fmla="*/ 2147483647 h 192"/>
                <a:gd name="T22" fmla="*/ 2147483647 w 196"/>
                <a:gd name="T23" fmla="*/ 2147483647 h 192"/>
                <a:gd name="T24" fmla="*/ 2147483647 w 196"/>
                <a:gd name="T25" fmla="*/ 2147483647 h 192"/>
                <a:gd name="T26" fmla="*/ 2147483647 w 196"/>
                <a:gd name="T27" fmla="*/ 2147483647 h 192"/>
                <a:gd name="T28" fmla="*/ 2147483647 w 196"/>
                <a:gd name="T29" fmla="*/ 2147483647 h 192"/>
                <a:gd name="T30" fmla="*/ 2147483647 w 196"/>
                <a:gd name="T31" fmla="*/ 2147483647 h 192"/>
                <a:gd name="T32" fmla="*/ 2147483647 w 196"/>
                <a:gd name="T33" fmla="*/ 2147483647 h 192"/>
                <a:gd name="T34" fmla="*/ 2147483647 w 196"/>
                <a:gd name="T35" fmla="*/ 2147483647 h 192"/>
                <a:gd name="T36" fmla="*/ 2147483647 w 196"/>
                <a:gd name="T37" fmla="*/ 2147483647 h 192"/>
                <a:gd name="T38" fmla="*/ 2147483647 w 196"/>
                <a:gd name="T39" fmla="*/ 2147483647 h 192"/>
                <a:gd name="T40" fmla="*/ 2147483647 w 196"/>
                <a:gd name="T41" fmla="*/ 2147483647 h 192"/>
                <a:gd name="T42" fmla="*/ 2147483647 w 196"/>
                <a:gd name="T43" fmla="*/ 0 h 192"/>
                <a:gd name="T44" fmla="*/ 0 w 196"/>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192"/>
                <a:gd name="T71" fmla="*/ 196 w 196"/>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192">
                  <a:moveTo>
                    <a:pt x="0" y="38"/>
                  </a:moveTo>
                  <a:lnTo>
                    <a:pt x="0" y="38"/>
                  </a:lnTo>
                  <a:lnTo>
                    <a:pt x="12" y="56"/>
                  </a:lnTo>
                  <a:lnTo>
                    <a:pt x="24" y="74"/>
                  </a:lnTo>
                  <a:lnTo>
                    <a:pt x="36" y="96"/>
                  </a:lnTo>
                  <a:lnTo>
                    <a:pt x="46" y="120"/>
                  </a:lnTo>
                  <a:lnTo>
                    <a:pt x="50" y="132"/>
                  </a:lnTo>
                  <a:lnTo>
                    <a:pt x="54" y="146"/>
                  </a:lnTo>
                  <a:lnTo>
                    <a:pt x="54" y="158"/>
                  </a:lnTo>
                  <a:lnTo>
                    <a:pt x="54" y="170"/>
                  </a:lnTo>
                  <a:lnTo>
                    <a:pt x="52" y="182"/>
                  </a:lnTo>
                  <a:lnTo>
                    <a:pt x="46" y="192"/>
                  </a:lnTo>
                  <a:lnTo>
                    <a:pt x="196" y="178"/>
                  </a:lnTo>
                  <a:lnTo>
                    <a:pt x="190" y="152"/>
                  </a:lnTo>
                  <a:lnTo>
                    <a:pt x="174" y="96"/>
                  </a:lnTo>
                  <a:lnTo>
                    <a:pt x="162" y="64"/>
                  </a:lnTo>
                  <a:lnTo>
                    <a:pt x="150" y="36"/>
                  </a:lnTo>
                  <a:lnTo>
                    <a:pt x="144" y="24"/>
                  </a:lnTo>
                  <a:lnTo>
                    <a:pt x="138" y="14"/>
                  </a:lnTo>
                  <a:lnTo>
                    <a:pt x="130" y="6"/>
                  </a:lnTo>
                  <a:lnTo>
                    <a:pt x="124" y="0"/>
                  </a:lnTo>
                  <a:lnTo>
                    <a:pt x="0" y="38"/>
                  </a:lnTo>
                  <a:close/>
                </a:path>
              </a:pathLst>
            </a:custGeom>
            <a:solidFill>
              <a:srgbClr val="FFFFFF"/>
            </a:solidFill>
            <a:ln w="9525">
              <a:noFill/>
              <a:round/>
              <a:headEnd/>
              <a:tailEnd/>
            </a:ln>
          </p:spPr>
          <p:txBody>
            <a:bodyPr/>
            <a:lstStyle/>
            <a:p>
              <a:endParaRPr lang="en-US" dirty="0"/>
            </a:p>
          </p:txBody>
        </p:sp>
      </p:grpSp>
    </p:spTree>
    <p:extLst>
      <p:ext uri="{BB962C8B-B14F-4D97-AF65-F5344CB8AC3E}">
        <p14:creationId xmlns:p14="http://schemas.microsoft.com/office/powerpoint/2010/main" val="14582210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Run-and-Operate Services:</a:t>
            </a:r>
            <a:br>
              <a:rPr lang="en-US" dirty="0" smtClean="0"/>
            </a:br>
            <a:r>
              <a:rPr lang="en-US" dirty="0" smtClean="0"/>
              <a:t>Value </a:t>
            </a:r>
            <a:r>
              <a:rPr lang="en-US" dirty="0"/>
              <a:t>at a </a:t>
            </a:r>
            <a:r>
              <a:rPr lang="en-US" dirty="0" smtClean="0"/>
              <a:t>glance</a:t>
            </a:r>
            <a:r>
              <a:rPr lang="en-GB" dirty="0" smtClean="0"/>
              <a:t> </a:t>
            </a:r>
            <a:endParaRPr lang="en-US" dirty="0"/>
          </a:p>
        </p:txBody>
      </p:sp>
      <p:sp>
        <p:nvSpPr>
          <p:cNvPr id="6" name="Content Placeholder 3"/>
          <p:cNvSpPr txBox="1">
            <a:spLocks/>
          </p:cNvSpPr>
          <p:nvPr/>
        </p:nvSpPr>
        <p:spPr bwMode="black">
          <a:xfrm>
            <a:off x="211667" y="1066800"/>
            <a:ext cx="8720666" cy="5004411"/>
          </a:xfrm>
          <a:prstGeom prst="rect">
            <a:avLst/>
          </a:prstGeom>
          <a:solidFill>
            <a:srgbClr val="EBEBEB"/>
          </a:solidFill>
          <a:ln w="12700" algn="ctr">
            <a:noFill/>
            <a:round/>
            <a:headEnd type="none" w="sm" len="sm"/>
            <a:tailEnd type="none" w="sm" len="sm"/>
          </a:ln>
          <a:effectLst/>
        </p:spPr>
        <p:txBody>
          <a:bodyPr lIns="1371600" tIns="274320" rIns="91440" bIns="274320" anchor="t" anchorCtr="0"/>
          <a:lstStyle>
            <a:defPPr>
              <a:defRPr lang="en-US"/>
            </a:defPPr>
            <a:lvl1pPr eaLnBrk="0" hangingPunct="0">
              <a:lnSpc>
                <a:spcPct val="90000"/>
              </a:lnSpc>
              <a:buClr>
                <a:srgbClr val="0070C0"/>
              </a:buClr>
              <a:defRPr sz="1400">
                <a:latin typeface="Calibri" pitchFamily="34" charset="0"/>
              </a:defRPr>
            </a:lvl1pPr>
          </a:lstStyle>
          <a:p>
            <a:endParaRPr lang="en-US" dirty="0"/>
          </a:p>
        </p:txBody>
      </p:sp>
      <p:sp>
        <p:nvSpPr>
          <p:cNvPr id="7" name="Rounded Rectangle 30"/>
          <p:cNvSpPr/>
          <p:nvPr/>
        </p:nvSpPr>
        <p:spPr>
          <a:xfrm>
            <a:off x="420331" y="3160858"/>
            <a:ext cx="2665672" cy="2910353"/>
          </a:xfrm>
          <a:prstGeom prst="rect">
            <a:avLst/>
          </a:prstGeom>
          <a:gradFill flip="none" rotWithShape="1">
            <a:gsLst>
              <a:gs pos="0">
                <a:schemeClr val="bg1">
                  <a:lumMod val="85000"/>
                  <a:shade val="30000"/>
                  <a:satMod val="115000"/>
                  <a:alpha val="0"/>
                </a:schemeClr>
              </a:gs>
              <a:gs pos="59000">
                <a:schemeClr val="bg1">
                  <a:lumMod val="85000"/>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702000" rIns="0" bIns="0" numCol="1" spcCol="0" rtlCol="0" fromWordArt="0" anchor="t" anchorCtr="0" forceAA="0" compatLnSpc="1">
            <a:prstTxWarp prst="textNoShape">
              <a:avLst/>
            </a:prstTxWarp>
            <a:noAutofit/>
          </a:bodyPr>
          <a:lstStyle/>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Speed project lifecycle</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Gain visibility into network and infrastructure  performance</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Quickly adapt to changing environments</a:t>
            </a:r>
            <a:endParaRPr lang="en-US" sz="1400" b="1" dirty="0">
              <a:solidFill>
                <a:schemeClr val="tx1">
                  <a:lumMod val="75000"/>
                  <a:lumOff val="25000"/>
                </a:schemeClr>
              </a:solidFill>
            </a:endParaRPr>
          </a:p>
        </p:txBody>
      </p:sp>
      <p:sp>
        <p:nvSpPr>
          <p:cNvPr id="8" name="Rounded Rectangle 30"/>
          <p:cNvSpPr/>
          <p:nvPr/>
        </p:nvSpPr>
        <p:spPr>
          <a:xfrm>
            <a:off x="3239165" y="3160858"/>
            <a:ext cx="2665672" cy="2910353"/>
          </a:xfrm>
          <a:prstGeom prst="rect">
            <a:avLst/>
          </a:prstGeom>
          <a:gradFill flip="none" rotWithShape="1">
            <a:gsLst>
              <a:gs pos="0">
                <a:schemeClr val="bg1">
                  <a:lumMod val="85000"/>
                  <a:shade val="30000"/>
                  <a:satMod val="115000"/>
                  <a:alpha val="0"/>
                </a:schemeClr>
              </a:gs>
              <a:gs pos="59000">
                <a:schemeClr val="bg1">
                  <a:lumMod val="85000"/>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702000" rIns="0" bIns="0" numCol="1" spcCol="0" rtlCol="0" fromWordArt="0" anchor="t" anchorCtr="0" forceAA="0" compatLnSpc="1">
            <a:prstTxWarp prst="textNoShape">
              <a:avLst/>
            </a:prstTxWarp>
            <a:noAutofit/>
          </a:bodyPr>
          <a:lstStyle/>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Add SME to your staff rapidly and consistently</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Leverage virtual CA solution expert  for your IT staff</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Reduce implementation risk and disruption</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Maximize resources for more strategic tasks </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Boost productivity and resource effectiveness</a:t>
            </a:r>
            <a:endParaRPr lang="en-US" sz="1400" b="1" dirty="0">
              <a:solidFill>
                <a:schemeClr val="tx1">
                  <a:lumMod val="75000"/>
                  <a:lumOff val="25000"/>
                </a:schemeClr>
              </a:solidFill>
            </a:endParaRPr>
          </a:p>
        </p:txBody>
      </p:sp>
      <p:sp>
        <p:nvSpPr>
          <p:cNvPr id="9" name="Rounded Rectangle 30"/>
          <p:cNvSpPr/>
          <p:nvPr/>
        </p:nvSpPr>
        <p:spPr>
          <a:xfrm>
            <a:off x="6057999" y="3160858"/>
            <a:ext cx="2665672" cy="2910353"/>
          </a:xfrm>
          <a:prstGeom prst="rect">
            <a:avLst/>
          </a:prstGeom>
          <a:gradFill flip="none" rotWithShape="1">
            <a:gsLst>
              <a:gs pos="0">
                <a:schemeClr val="bg1">
                  <a:lumMod val="85000"/>
                  <a:shade val="30000"/>
                  <a:satMod val="115000"/>
                  <a:alpha val="0"/>
                </a:schemeClr>
              </a:gs>
              <a:gs pos="59000">
                <a:schemeClr val="bg1">
                  <a:lumMod val="85000"/>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702000" rIns="0" bIns="0" numCol="1" spcCol="0" rtlCol="0" fromWordArt="0" anchor="t" anchorCtr="0" forceAA="0" compatLnSpc="1">
            <a:prstTxWarp prst="textNoShape">
              <a:avLst/>
            </a:prstTxWarp>
            <a:noAutofit/>
          </a:bodyPr>
          <a:lstStyle/>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Financial flexibility</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Optimize your software implementation</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Improve operations</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Reduce costs</a:t>
            </a:r>
          </a:p>
          <a:p>
            <a:pPr marL="180000" indent="-180000">
              <a:lnSpc>
                <a:spcPct val="85000"/>
              </a:lnSpc>
              <a:spcBef>
                <a:spcPts val="0"/>
              </a:spcBef>
              <a:spcAft>
                <a:spcPts val="600"/>
              </a:spcAft>
              <a:buFont typeface="Wingdings" charset="2"/>
              <a:buChar char="§"/>
            </a:pPr>
            <a:r>
              <a:rPr lang="en-US" sz="1400" b="1" dirty="0" smtClean="0">
                <a:solidFill>
                  <a:schemeClr val="tx1">
                    <a:lumMod val="75000"/>
                    <a:lumOff val="25000"/>
                  </a:schemeClr>
                </a:solidFill>
              </a:rPr>
              <a:t>Achieve maximum ROI</a:t>
            </a:r>
            <a:endParaRPr lang="en-US" sz="1400" b="1" dirty="0">
              <a:solidFill>
                <a:schemeClr val="tx1">
                  <a:lumMod val="75000"/>
                  <a:lumOff val="25000"/>
                </a:schemeClr>
              </a:solidFill>
            </a:endParaRPr>
          </a:p>
        </p:txBody>
      </p:sp>
      <p:sp>
        <p:nvSpPr>
          <p:cNvPr id="13" name="Rectangle 12"/>
          <p:cNvSpPr/>
          <p:nvPr/>
        </p:nvSpPr>
        <p:spPr>
          <a:xfrm>
            <a:off x="420329" y="1267782"/>
            <a:ext cx="2665674" cy="1893076"/>
          </a:xfrm>
          <a:prstGeom prst="rect">
            <a:avLst/>
          </a:prstGeom>
          <a:gradFill flip="none" rotWithShape="1">
            <a:gsLst>
              <a:gs pos="0">
                <a:srgbClr val="F2B600"/>
              </a:gs>
              <a:gs pos="68000">
                <a:srgbClr val="E05206">
                  <a:shade val="100000"/>
                  <a:satMod val="115000"/>
                </a:srgbClr>
              </a:gs>
            </a:gsLst>
            <a:lin ang="8100000" scaled="1"/>
            <a:tileRect/>
          </a:gradFill>
          <a:ln w="3175">
            <a:noFill/>
          </a:ln>
          <a:effectLst>
            <a:outerShdw blurRad="1016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tIns="0" rIns="108000" bIns="0" rtlCol="0" anchor="ctr"/>
          <a:lstStyle/>
          <a:p>
            <a:pPr algn="ctr" defTabSz="608945">
              <a:lnSpc>
                <a:spcPct val="85000"/>
              </a:lnSpc>
            </a:pPr>
            <a:endParaRPr lang="en-US" sz="1600" b="1" dirty="0">
              <a:solidFill>
                <a:srgbClr val="FFFFFF"/>
              </a:solidFill>
              <a:latin typeface="Calibri"/>
              <a:cs typeface="Calibri"/>
            </a:endParaRPr>
          </a:p>
        </p:txBody>
      </p:sp>
      <p:sp>
        <p:nvSpPr>
          <p:cNvPr id="14" name="Rectangle 13"/>
          <p:cNvSpPr/>
          <p:nvPr/>
        </p:nvSpPr>
        <p:spPr>
          <a:xfrm>
            <a:off x="3253833" y="1267782"/>
            <a:ext cx="2665674" cy="1893076"/>
          </a:xfrm>
          <a:prstGeom prst="rect">
            <a:avLst/>
          </a:prstGeom>
          <a:gradFill flip="none" rotWithShape="1">
            <a:gsLst>
              <a:gs pos="0">
                <a:schemeClr val="accent4"/>
              </a:gs>
              <a:gs pos="68000">
                <a:schemeClr val="tx2"/>
              </a:gs>
            </a:gsLst>
            <a:lin ang="8100000" scaled="1"/>
            <a:tileRect/>
          </a:gradFill>
          <a:ln w="3175">
            <a:noFill/>
          </a:ln>
          <a:effectLst>
            <a:outerShdw blurRad="1016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tIns="0" rIns="108000" bIns="0" rtlCol="0" anchor="ctr"/>
          <a:lstStyle/>
          <a:p>
            <a:pPr algn="ctr" defTabSz="608945">
              <a:lnSpc>
                <a:spcPct val="85000"/>
              </a:lnSpc>
            </a:pPr>
            <a:endParaRPr lang="en-US" sz="1600" b="1" dirty="0">
              <a:solidFill>
                <a:srgbClr val="FFFFFF"/>
              </a:solidFill>
              <a:latin typeface="Calibri"/>
              <a:cs typeface="Calibri"/>
            </a:endParaRPr>
          </a:p>
        </p:txBody>
      </p:sp>
      <p:sp>
        <p:nvSpPr>
          <p:cNvPr id="15" name="Rectangle 14"/>
          <p:cNvSpPr/>
          <p:nvPr/>
        </p:nvSpPr>
        <p:spPr>
          <a:xfrm>
            <a:off x="6057997" y="1267782"/>
            <a:ext cx="2665674" cy="1893076"/>
          </a:xfrm>
          <a:prstGeom prst="rect">
            <a:avLst/>
          </a:prstGeom>
          <a:gradFill flip="none" rotWithShape="1">
            <a:gsLst>
              <a:gs pos="0">
                <a:srgbClr val="1F821B"/>
              </a:gs>
              <a:gs pos="100000">
                <a:srgbClr val="B4D200"/>
              </a:gs>
            </a:gsLst>
            <a:lin ang="16200000" scaled="0"/>
            <a:tileRect/>
          </a:gradFill>
          <a:ln w="3175">
            <a:noFill/>
          </a:ln>
          <a:effectLst>
            <a:outerShdw blurRad="1016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tIns="0" rIns="108000" bIns="0" rtlCol="0" anchor="ctr"/>
          <a:lstStyle/>
          <a:p>
            <a:pPr defTabSz="608945">
              <a:lnSpc>
                <a:spcPct val="85000"/>
              </a:lnSpc>
            </a:pPr>
            <a:endParaRPr lang="en-US" sz="1600" b="1" dirty="0">
              <a:solidFill>
                <a:srgbClr val="FFFFFF"/>
              </a:solidFill>
              <a:latin typeface="Calibri"/>
              <a:cs typeface="Calibri"/>
            </a:endParaRPr>
          </a:p>
        </p:txBody>
      </p:sp>
      <p:sp>
        <p:nvSpPr>
          <p:cNvPr id="19" name="Rectangle 18"/>
          <p:cNvSpPr/>
          <p:nvPr/>
        </p:nvSpPr>
        <p:spPr>
          <a:xfrm>
            <a:off x="420329" y="3283530"/>
            <a:ext cx="2665674" cy="511533"/>
          </a:xfrm>
          <a:prstGeom prst="rect">
            <a:avLst/>
          </a:prstGeom>
          <a:gradFill flip="none" rotWithShape="1">
            <a:gsLst>
              <a:gs pos="0">
                <a:srgbClr val="F2B600"/>
              </a:gs>
              <a:gs pos="68000">
                <a:srgbClr val="E05206">
                  <a:shade val="100000"/>
                  <a:satMod val="115000"/>
                </a:srgbClr>
              </a:gs>
            </a:gsLst>
            <a:lin ang="8100000" scaled="1"/>
            <a:tileRect/>
          </a:gradFill>
          <a:ln w="3175">
            <a:noFill/>
          </a:ln>
          <a:effectLst>
            <a:outerShdw blurRad="1016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tIns="0" rIns="108000" bIns="0" rtlCol="0" anchor="ctr"/>
          <a:lstStyle/>
          <a:p>
            <a:pPr algn="ctr">
              <a:lnSpc>
                <a:spcPct val="70000"/>
              </a:lnSpc>
            </a:pPr>
            <a:r>
              <a:rPr lang="en-US" b="1" dirty="0" smtClean="0">
                <a:solidFill>
                  <a:srgbClr val="FFFFFF"/>
                </a:solidFill>
                <a:cs typeface="Calibri"/>
              </a:rPr>
              <a:t>OPERATIONAL BENEFITS</a:t>
            </a:r>
            <a:endParaRPr lang="en-US" b="1" dirty="0">
              <a:solidFill>
                <a:srgbClr val="FFFFFF"/>
              </a:solidFill>
              <a:cs typeface="Calibri"/>
            </a:endParaRPr>
          </a:p>
        </p:txBody>
      </p:sp>
      <p:sp>
        <p:nvSpPr>
          <p:cNvPr id="20" name="Rectangle 19"/>
          <p:cNvSpPr/>
          <p:nvPr/>
        </p:nvSpPr>
        <p:spPr>
          <a:xfrm>
            <a:off x="3253833" y="3283530"/>
            <a:ext cx="2665674" cy="511533"/>
          </a:xfrm>
          <a:prstGeom prst="rect">
            <a:avLst/>
          </a:prstGeom>
          <a:gradFill flip="none" rotWithShape="1">
            <a:gsLst>
              <a:gs pos="0">
                <a:schemeClr val="accent4"/>
              </a:gs>
              <a:gs pos="68000">
                <a:schemeClr val="tx2"/>
              </a:gs>
            </a:gsLst>
            <a:lin ang="8100000" scaled="1"/>
            <a:tileRect/>
          </a:gradFill>
          <a:ln w="3175">
            <a:noFill/>
          </a:ln>
          <a:effectLst>
            <a:outerShdw blurRad="1016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tIns="0" rIns="108000" bIns="0" rtlCol="0" anchor="ctr"/>
          <a:lstStyle/>
          <a:p>
            <a:pPr algn="ctr">
              <a:lnSpc>
                <a:spcPct val="70000"/>
              </a:lnSpc>
            </a:pPr>
            <a:r>
              <a:rPr lang="en-US" b="1" dirty="0" smtClean="0">
                <a:solidFill>
                  <a:srgbClr val="FFFFFF"/>
                </a:solidFill>
                <a:cs typeface="Calibri"/>
              </a:rPr>
              <a:t>STAFF BENEFITS</a:t>
            </a:r>
            <a:endParaRPr lang="en-US" b="1" dirty="0">
              <a:solidFill>
                <a:srgbClr val="FFFFFF"/>
              </a:solidFill>
              <a:cs typeface="Calibri"/>
            </a:endParaRPr>
          </a:p>
        </p:txBody>
      </p:sp>
      <p:sp>
        <p:nvSpPr>
          <p:cNvPr id="21" name="Rectangle 20"/>
          <p:cNvSpPr/>
          <p:nvPr/>
        </p:nvSpPr>
        <p:spPr>
          <a:xfrm>
            <a:off x="6057997" y="3283530"/>
            <a:ext cx="2665674" cy="511533"/>
          </a:xfrm>
          <a:prstGeom prst="rect">
            <a:avLst/>
          </a:prstGeom>
          <a:gradFill flip="none" rotWithShape="1">
            <a:gsLst>
              <a:gs pos="0">
                <a:srgbClr val="1F821B"/>
              </a:gs>
              <a:gs pos="100000">
                <a:srgbClr val="B4D200"/>
              </a:gs>
            </a:gsLst>
            <a:lin ang="16200000" scaled="0"/>
            <a:tileRect/>
          </a:gradFill>
          <a:ln w="3175">
            <a:noFill/>
          </a:ln>
          <a:effectLst>
            <a:outerShdw blurRad="1016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tIns="0" rIns="108000" bIns="0" rtlCol="0" anchor="ctr"/>
          <a:lstStyle/>
          <a:p>
            <a:pPr algn="ctr" defTabSz="608945">
              <a:lnSpc>
                <a:spcPct val="70000"/>
              </a:lnSpc>
            </a:pPr>
            <a:r>
              <a:rPr lang="en-US" b="1" dirty="0" smtClean="0">
                <a:solidFill>
                  <a:srgbClr val="FFFFFF"/>
                </a:solidFill>
                <a:cs typeface="Calibri"/>
              </a:rPr>
              <a:t>FINANCIAL BENEFITS</a:t>
            </a:r>
            <a:endParaRPr lang="en-US" b="1" dirty="0">
              <a:solidFill>
                <a:srgbClr val="FFFFFF"/>
              </a:solidFill>
              <a:cs typeface="Calibri"/>
            </a:endParaRPr>
          </a:p>
        </p:txBody>
      </p:sp>
      <p:pic>
        <p:nvPicPr>
          <p:cNvPr id="18" name="Picture 17" descr="89024804-banknotes-and-credit-card-gettyimages.jpg"/>
          <p:cNvPicPr>
            <a:picLocks/>
          </p:cNvPicPr>
          <p:nvPr/>
        </p:nvPicPr>
        <p:blipFill rotWithShape="1">
          <a:blip r:embed="rId2" cstate="screen">
            <a:extLst>
              <a:ext uri="{28A0092B-C50C-407E-A947-70E740481C1C}">
                <a14:useLocalDpi xmlns:a14="http://schemas.microsoft.com/office/drawing/2010/main" val="0"/>
              </a:ext>
            </a:extLst>
          </a:blip>
          <a:srcRect/>
          <a:stretch/>
        </p:blipFill>
        <p:spPr>
          <a:xfrm>
            <a:off x="6357934" y="1530320"/>
            <a:ext cx="2065800" cy="1368000"/>
          </a:xfrm>
          <a:prstGeom prst="rect">
            <a:avLst/>
          </a:prstGeom>
          <a:effectLst>
            <a:innerShdw blurRad="101600" dist="25400" dir="13500000">
              <a:srgbClr val="000000">
                <a:alpha val="50000"/>
              </a:srgbClr>
            </a:innerShdw>
          </a:effectLst>
        </p:spPr>
      </p:pic>
      <p:pic>
        <p:nvPicPr>
          <p:cNvPr id="22" name="Picture 21" descr="146753837.jpg"/>
          <p:cNvPicPr>
            <a:picLocks/>
          </p:cNvPicPr>
          <p:nvPr/>
        </p:nvPicPr>
        <p:blipFill rotWithShape="1">
          <a:blip r:embed="rId3" cstate="screen">
            <a:extLst>
              <a:ext uri="{28A0092B-C50C-407E-A947-70E740481C1C}">
                <a14:useLocalDpi xmlns:a14="http://schemas.microsoft.com/office/drawing/2010/main" val="0"/>
              </a:ext>
            </a:extLst>
          </a:blip>
          <a:srcRect/>
          <a:stretch/>
        </p:blipFill>
        <p:spPr>
          <a:xfrm>
            <a:off x="3553770" y="1530320"/>
            <a:ext cx="2065800" cy="1368000"/>
          </a:xfrm>
          <a:prstGeom prst="rect">
            <a:avLst/>
          </a:prstGeom>
          <a:effectLst>
            <a:innerShdw blurRad="101600" dist="25400" dir="13500000">
              <a:srgbClr val="000000">
                <a:alpha val="50000"/>
              </a:srgbClr>
            </a:innerShdw>
          </a:effectLst>
        </p:spPr>
      </p:pic>
      <p:pic>
        <p:nvPicPr>
          <p:cNvPr id="26" name="Picture 25" descr="stk20173bid.jpg"/>
          <p:cNvPicPr>
            <a:picLocks/>
          </p:cNvPicPr>
          <p:nvPr/>
        </p:nvPicPr>
        <p:blipFill rotWithShape="1">
          <a:blip r:embed="rId4" cstate="screen">
            <a:extLst>
              <a:ext uri="{28A0092B-C50C-407E-A947-70E740481C1C}">
                <a14:useLocalDpi xmlns:a14="http://schemas.microsoft.com/office/drawing/2010/main" val="0"/>
              </a:ext>
            </a:extLst>
          </a:blip>
          <a:srcRect/>
          <a:stretch/>
        </p:blipFill>
        <p:spPr>
          <a:xfrm>
            <a:off x="720266" y="1530320"/>
            <a:ext cx="2065800" cy="1368000"/>
          </a:xfrm>
          <a:prstGeom prst="rect">
            <a:avLst/>
          </a:prstGeom>
          <a:effectLst>
            <a:innerShdw blurRad="101600" dist="25400" dir="13500000">
              <a:srgbClr val="000000">
                <a:alpha val="50000"/>
              </a:srgbClr>
            </a:innerShdw>
          </a:effectLst>
        </p:spPr>
      </p:pic>
    </p:spTree>
    <p:extLst>
      <p:ext uri="{BB962C8B-B14F-4D97-AF65-F5344CB8AC3E}">
        <p14:creationId xmlns:p14="http://schemas.microsoft.com/office/powerpoint/2010/main" val="9071060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3"/>
          <p:cNvSpPr txBox="1">
            <a:spLocks/>
          </p:cNvSpPr>
          <p:nvPr/>
        </p:nvSpPr>
        <p:spPr bwMode="black">
          <a:xfrm>
            <a:off x="211667" y="1259198"/>
            <a:ext cx="8720666" cy="5004411"/>
          </a:xfrm>
          <a:prstGeom prst="rect">
            <a:avLst/>
          </a:prstGeom>
          <a:solidFill>
            <a:srgbClr val="EBEBEB"/>
          </a:solidFill>
          <a:ln w="12700" algn="ctr">
            <a:noFill/>
            <a:round/>
            <a:headEnd type="none" w="sm" len="sm"/>
            <a:tailEnd type="none" w="sm" len="sm"/>
          </a:ln>
          <a:effectLst/>
        </p:spPr>
        <p:txBody>
          <a:bodyPr lIns="1371600" tIns="274320" rIns="91440" bIns="274320" anchor="t" anchorCtr="0"/>
          <a:lstStyle>
            <a:defPPr>
              <a:defRPr lang="en-US"/>
            </a:defPPr>
            <a:lvl1pPr eaLnBrk="0" hangingPunct="0">
              <a:lnSpc>
                <a:spcPct val="90000"/>
              </a:lnSpc>
              <a:buClr>
                <a:srgbClr val="0070C0"/>
              </a:buClr>
              <a:defRPr sz="1400">
                <a:latin typeface="Calibri" pitchFamily="34" charset="0"/>
              </a:defRPr>
            </a:lvl1pPr>
          </a:lstStyle>
          <a:p>
            <a:endParaRPr lang="en-US" dirty="0"/>
          </a:p>
        </p:txBody>
      </p:sp>
      <p:pic>
        <p:nvPicPr>
          <p:cNvPr id="12" name="Picture 11" descr="shutterstock_104932166.png"/>
          <p:cNvPicPr>
            <a:picLocks noChangeAspect="1"/>
          </p:cNvPicPr>
          <p:nvPr/>
        </p:nvPicPr>
        <p:blipFill rotWithShape="1">
          <a:blip r:embed="rId2" cstate="print">
            <a:extLst>
              <a:ext uri="{28A0092B-C50C-407E-A947-70E740481C1C}">
                <a14:useLocalDpi xmlns:a14="http://schemas.microsoft.com/office/drawing/2010/main" val="0"/>
              </a:ext>
            </a:extLst>
          </a:blip>
          <a:srcRect t="-110" r="4009"/>
          <a:stretch/>
        </p:blipFill>
        <p:spPr>
          <a:xfrm>
            <a:off x="3035300" y="1508126"/>
            <a:ext cx="5660644" cy="3937633"/>
          </a:xfrm>
          <a:prstGeom prst="rect">
            <a:avLst/>
          </a:prstGeom>
        </p:spPr>
      </p:pic>
      <p:sp>
        <p:nvSpPr>
          <p:cNvPr id="4" name="Title 3"/>
          <p:cNvSpPr>
            <a:spLocks noGrp="1"/>
          </p:cNvSpPr>
          <p:nvPr>
            <p:ph type="title"/>
          </p:nvPr>
        </p:nvSpPr>
        <p:spPr/>
        <p:txBody>
          <a:bodyPr/>
          <a:lstStyle/>
          <a:p>
            <a:r>
              <a:rPr lang="en-US" dirty="0"/>
              <a:t>T</a:t>
            </a:r>
            <a:r>
              <a:rPr lang="en-US" dirty="0" smtClean="0"/>
              <a:t>he </a:t>
            </a:r>
            <a:r>
              <a:rPr lang="en-US" dirty="0"/>
              <a:t>CA Services </a:t>
            </a:r>
            <a:r>
              <a:rPr lang="en-US" dirty="0" smtClean="0"/>
              <a:t>advantage</a:t>
            </a:r>
            <a:r>
              <a:rPr lang="en-GB" dirty="0" smtClean="0"/>
              <a:t> </a:t>
            </a:r>
            <a:endParaRPr lang="en-US" dirty="0"/>
          </a:p>
        </p:txBody>
      </p:sp>
      <p:sp>
        <p:nvSpPr>
          <p:cNvPr id="7" name="Rectangle 6"/>
          <p:cNvSpPr/>
          <p:nvPr/>
        </p:nvSpPr>
        <p:spPr>
          <a:xfrm>
            <a:off x="211667" y="1508126"/>
            <a:ext cx="9144000" cy="628993"/>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36000" rtlCol="0" anchor="ctr"/>
          <a:lstStyle/>
          <a:p>
            <a:r>
              <a:rPr lang="en-US" sz="2400" b="1" dirty="0" smtClean="0">
                <a:solidFill>
                  <a:schemeClr val="accent1"/>
                </a:solidFill>
              </a:rPr>
              <a:t>Customizable</a:t>
            </a:r>
            <a:r>
              <a:rPr lang="en-US" sz="2400" dirty="0" smtClean="0">
                <a:solidFill>
                  <a:schemeClr val="accent1"/>
                </a:solidFill>
              </a:rPr>
              <a:t> to meet your needs</a:t>
            </a:r>
            <a:endParaRPr lang="en-GB" sz="2400" dirty="0">
              <a:solidFill>
                <a:schemeClr val="accent1"/>
              </a:solidFill>
            </a:endParaRPr>
          </a:p>
        </p:txBody>
      </p:sp>
      <p:sp>
        <p:nvSpPr>
          <p:cNvPr id="8" name="Rectangle 7"/>
          <p:cNvSpPr/>
          <p:nvPr/>
        </p:nvSpPr>
        <p:spPr>
          <a:xfrm>
            <a:off x="211667" y="2286890"/>
            <a:ext cx="9144000" cy="628993"/>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36000" rtlCol="0" anchor="ctr"/>
          <a:lstStyle/>
          <a:p>
            <a:r>
              <a:rPr lang="en-US" sz="2400" b="1" dirty="0">
                <a:solidFill>
                  <a:schemeClr val="accent1"/>
                </a:solidFill>
              </a:rPr>
              <a:t>Flexible </a:t>
            </a:r>
            <a:r>
              <a:rPr lang="en-US" sz="2400" dirty="0">
                <a:solidFill>
                  <a:schemeClr val="accent1"/>
                </a:solidFill>
              </a:rPr>
              <a:t>engagements</a:t>
            </a:r>
            <a:r>
              <a:rPr lang="en-US" sz="2400" b="1" dirty="0">
                <a:solidFill>
                  <a:schemeClr val="accent1"/>
                </a:solidFill>
              </a:rPr>
              <a:t> </a:t>
            </a:r>
            <a:r>
              <a:rPr lang="en-US" sz="2400" dirty="0">
                <a:solidFill>
                  <a:schemeClr val="accent1"/>
                </a:solidFill>
              </a:rPr>
              <a:t>to match your changing business</a:t>
            </a:r>
            <a:endParaRPr lang="en-GB" sz="2400" dirty="0">
              <a:solidFill>
                <a:schemeClr val="accent1"/>
              </a:solidFill>
            </a:endParaRPr>
          </a:p>
        </p:txBody>
      </p:sp>
      <p:sp>
        <p:nvSpPr>
          <p:cNvPr id="9" name="Rectangle 8"/>
          <p:cNvSpPr/>
          <p:nvPr/>
        </p:nvSpPr>
        <p:spPr>
          <a:xfrm>
            <a:off x="211667" y="3065653"/>
            <a:ext cx="9144000" cy="628993"/>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36000" rtlCol="0" anchor="ctr"/>
          <a:lstStyle/>
          <a:p>
            <a:r>
              <a:rPr lang="en-GB" sz="2400" b="1" dirty="0" smtClean="0">
                <a:solidFill>
                  <a:schemeClr val="accent1"/>
                </a:solidFill>
              </a:rPr>
              <a:t>Phased</a:t>
            </a:r>
            <a:r>
              <a:rPr lang="en-GB" sz="2400" dirty="0" smtClean="0">
                <a:solidFill>
                  <a:schemeClr val="accent1"/>
                </a:solidFill>
              </a:rPr>
              <a:t> approach</a:t>
            </a:r>
            <a:endParaRPr lang="en-GB" sz="2400" dirty="0">
              <a:solidFill>
                <a:schemeClr val="accent1"/>
              </a:solidFill>
            </a:endParaRPr>
          </a:p>
        </p:txBody>
      </p:sp>
      <p:sp>
        <p:nvSpPr>
          <p:cNvPr id="10" name="Rectangle 9"/>
          <p:cNvSpPr/>
          <p:nvPr/>
        </p:nvSpPr>
        <p:spPr>
          <a:xfrm>
            <a:off x="211667" y="3844417"/>
            <a:ext cx="9144000" cy="628993"/>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36000" rtlCol="0" anchor="ctr"/>
          <a:lstStyle/>
          <a:p>
            <a:r>
              <a:rPr lang="en-US" sz="2400" b="1" dirty="0" smtClean="0">
                <a:solidFill>
                  <a:schemeClr val="accent1"/>
                </a:solidFill>
              </a:rPr>
              <a:t>Technology</a:t>
            </a:r>
            <a:r>
              <a:rPr lang="en-US" sz="2400" dirty="0" smtClean="0">
                <a:solidFill>
                  <a:schemeClr val="accent1"/>
                </a:solidFill>
              </a:rPr>
              <a:t> leadership</a:t>
            </a:r>
            <a:endParaRPr lang="en-GB" sz="2400" dirty="0">
              <a:solidFill>
                <a:schemeClr val="accent1"/>
              </a:solidFill>
            </a:endParaRPr>
          </a:p>
        </p:txBody>
      </p:sp>
      <p:sp>
        <p:nvSpPr>
          <p:cNvPr id="11" name="Rectangle 10"/>
          <p:cNvSpPr/>
          <p:nvPr/>
        </p:nvSpPr>
        <p:spPr>
          <a:xfrm>
            <a:off x="211667" y="4623182"/>
            <a:ext cx="9144000" cy="628993"/>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36000" rtlCol="0" anchor="ctr"/>
          <a:lstStyle/>
          <a:p>
            <a:r>
              <a:rPr lang="en-US" sz="2400" b="1" dirty="0" smtClean="0">
                <a:solidFill>
                  <a:schemeClr val="accent1"/>
                </a:solidFill>
              </a:rPr>
              <a:t>Best</a:t>
            </a:r>
            <a:r>
              <a:rPr lang="en-US" sz="2400" dirty="0" smtClean="0">
                <a:solidFill>
                  <a:schemeClr val="accent1"/>
                </a:solidFill>
              </a:rPr>
              <a:t> Practices</a:t>
            </a:r>
            <a:endParaRPr lang="en-GB" sz="2400" dirty="0">
              <a:solidFill>
                <a:schemeClr val="accent1"/>
              </a:solidFill>
            </a:endParaRPr>
          </a:p>
        </p:txBody>
      </p:sp>
      <p:sp>
        <p:nvSpPr>
          <p:cNvPr id="27" name="Oval 26"/>
          <p:cNvSpPr/>
          <p:nvPr/>
        </p:nvSpPr>
        <p:spPr>
          <a:xfrm>
            <a:off x="400496" y="1567605"/>
            <a:ext cx="510035" cy="510035"/>
          </a:xfrm>
          <a:prstGeom prst="ellipse">
            <a:avLst/>
          </a:prstGeom>
          <a:gradFill flip="none" rotWithShape="1">
            <a:gsLst>
              <a:gs pos="99000">
                <a:srgbClr val="00B0F0"/>
              </a:gs>
              <a:gs pos="25000">
                <a:schemeClr val="tx2"/>
              </a:gs>
            </a:gsLst>
            <a:lin ang="18900000" scaled="1"/>
            <a:tileRect/>
          </a:gradFill>
          <a:ln>
            <a:noFill/>
          </a:ln>
          <a:effectLst>
            <a:outerShdw blurRad="1270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wrap="square" lIns="108000" tIns="0" rIns="108000" bIns="0" anchor="ctr" anchorCtr="0">
            <a:noAutofit/>
          </a:bodyPr>
          <a:lstStyle/>
          <a:p>
            <a:pPr algn="ctr"/>
            <a:r>
              <a:rPr lang="en-US" sz="2400" i="1" dirty="0">
                <a:solidFill>
                  <a:srgbClr val="FFFFFF"/>
                </a:solidFill>
              </a:rPr>
              <a:t>✔</a:t>
            </a:r>
          </a:p>
        </p:txBody>
      </p:sp>
      <p:sp>
        <p:nvSpPr>
          <p:cNvPr id="36" name="Oval 35"/>
          <p:cNvSpPr/>
          <p:nvPr/>
        </p:nvSpPr>
        <p:spPr>
          <a:xfrm>
            <a:off x="400496" y="2346369"/>
            <a:ext cx="510035" cy="510035"/>
          </a:xfrm>
          <a:prstGeom prst="ellipse">
            <a:avLst/>
          </a:prstGeom>
          <a:gradFill flip="none" rotWithShape="1">
            <a:gsLst>
              <a:gs pos="99000">
                <a:srgbClr val="00B0F0"/>
              </a:gs>
              <a:gs pos="25000">
                <a:schemeClr val="tx2"/>
              </a:gs>
            </a:gsLst>
            <a:lin ang="18900000" scaled="1"/>
            <a:tileRect/>
          </a:gradFill>
          <a:ln>
            <a:noFill/>
          </a:ln>
          <a:effectLst>
            <a:outerShdw blurRad="1270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wrap="square" lIns="108000" tIns="0" rIns="108000" bIns="0" anchor="ctr" anchorCtr="0">
            <a:noAutofit/>
          </a:bodyPr>
          <a:lstStyle/>
          <a:p>
            <a:pPr algn="ctr"/>
            <a:r>
              <a:rPr lang="en-US" sz="2400" i="1" dirty="0">
                <a:solidFill>
                  <a:srgbClr val="FFFFFF"/>
                </a:solidFill>
              </a:rPr>
              <a:t>✔</a:t>
            </a:r>
          </a:p>
        </p:txBody>
      </p:sp>
      <p:sp>
        <p:nvSpPr>
          <p:cNvPr id="37" name="Oval 36"/>
          <p:cNvSpPr/>
          <p:nvPr/>
        </p:nvSpPr>
        <p:spPr>
          <a:xfrm>
            <a:off x="400496" y="3125132"/>
            <a:ext cx="510035" cy="510035"/>
          </a:xfrm>
          <a:prstGeom prst="ellipse">
            <a:avLst/>
          </a:prstGeom>
          <a:gradFill flip="none" rotWithShape="1">
            <a:gsLst>
              <a:gs pos="99000">
                <a:srgbClr val="00B0F0"/>
              </a:gs>
              <a:gs pos="25000">
                <a:schemeClr val="tx2"/>
              </a:gs>
            </a:gsLst>
            <a:lin ang="18900000" scaled="1"/>
            <a:tileRect/>
          </a:gradFill>
          <a:ln>
            <a:noFill/>
          </a:ln>
          <a:effectLst>
            <a:outerShdw blurRad="1270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wrap="square" lIns="108000" tIns="0" rIns="108000" bIns="0" anchor="ctr" anchorCtr="0">
            <a:noAutofit/>
          </a:bodyPr>
          <a:lstStyle/>
          <a:p>
            <a:pPr algn="ctr"/>
            <a:r>
              <a:rPr lang="en-US" sz="2400" i="1" dirty="0">
                <a:solidFill>
                  <a:srgbClr val="FFFFFF"/>
                </a:solidFill>
              </a:rPr>
              <a:t>✔</a:t>
            </a:r>
          </a:p>
        </p:txBody>
      </p:sp>
      <p:sp>
        <p:nvSpPr>
          <p:cNvPr id="38" name="Oval 37"/>
          <p:cNvSpPr/>
          <p:nvPr/>
        </p:nvSpPr>
        <p:spPr>
          <a:xfrm>
            <a:off x="400496" y="3903896"/>
            <a:ext cx="510035" cy="510035"/>
          </a:xfrm>
          <a:prstGeom prst="ellipse">
            <a:avLst/>
          </a:prstGeom>
          <a:gradFill flip="none" rotWithShape="1">
            <a:gsLst>
              <a:gs pos="99000">
                <a:srgbClr val="00B0F0"/>
              </a:gs>
              <a:gs pos="25000">
                <a:schemeClr val="tx2"/>
              </a:gs>
            </a:gsLst>
            <a:lin ang="18900000" scaled="1"/>
            <a:tileRect/>
          </a:gradFill>
          <a:ln>
            <a:noFill/>
          </a:ln>
          <a:effectLst>
            <a:outerShdw blurRad="1270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wrap="square" lIns="108000" tIns="0" rIns="108000" bIns="0" anchor="ctr" anchorCtr="0">
            <a:noAutofit/>
          </a:bodyPr>
          <a:lstStyle/>
          <a:p>
            <a:pPr algn="ctr"/>
            <a:r>
              <a:rPr lang="en-US" sz="2400" i="1" dirty="0">
                <a:solidFill>
                  <a:srgbClr val="FFFFFF"/>
                </a:solidFill>
              </a:rPr>
              <a:t>✔</a:t>
            </a:r>
          </a:p>
        </p:txBody>
      </p:sp>
      <p:sp>
        <p:nvSpPr>
          <p:cNvPr id="39" name="Oval 38"/>
          <p:cNvSpPr/>
          <p:nvPr/>
        </p:nvSpPr>
        <p:spPr>
          <a:xfrm>
            <a:off x="400496" y="4682661"/>
            <a:ext cx="510035" cy="510035"/>
          </a:xfrm>
          <a:prstGeom prst="ellipse">
            <a:avLst/>
          </a:prstGeom>
          <a:gradFill flip="none" rotWithShape="1">
            <a:gsLst>
              <a:gs pos="99000">
                <a:srgbClr val="00B0F0"/>
              </a:gs>
              <a:gs pos="25000">
                <a:schemeClr val="tx2"/>
              </a:gs>
            </a:gsLst>
            <a:lin ang="18900000" scaled="1"/>
            <a:tileRect/>
          </a:gradFill>
          <a:ln>
            <a:noFill/>
          </a:ln>
          <a:effectLst>
            <a:outerShdw blurRad="1270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wrap="square" lIns="108000" tIns="0" rIns="108000" bIns="0" anchor="ctr" anchorCtr="0">
            <a:noAutofit/>
          </a:bodyPr>
          <a:lstStyle/>
          <a:p>
            <a:pPr algn="ctr"/>
            <a:r>
              <a:rPr lang="en-US" sz="2400" i="1" dirty="0">
                <a:solidFill>
                  <a:srgbClr val="FFFFFF"/>
                </a:solidFill>
              </a:rPr>
              <a:t>✔</a:t>
            </a:r>
          </a:p>
        </p:txBody>
      </p:sp>
      <p:sp>
        <p:nvSpPr>
          <p:cNvPr id="42" name="Rectangle 41"/>
          <p:cNvSpPr/>
          <p:nvPr/>
        </p:nvSpPr>
        <p:spPr>
          <a:xfrm>
            <a:off x="484910" y="5445759"/>
            <a:ext cx="8211034" cy="566419"/>
          </a:xfrm>
          <a:prstGeom prst="rect">
            <a:avLst/>
          </a:prstGeom>
          <a:gradFill flip="none" rotWithShape="1">
            <a:gsLst>
              <a:gs pos="99000">
                <a:srgbClr val="00B0F0"/>
              </a:gs>
              <a:gs pos="25000">
                <a:schemeClr val="tx2"/>
              </a:gs>
            </a:gsLst>
            <a:lin ang="18900000" scaled="1"/>
            <a:tileRect/>
          </a:gradFill>
          <a:ln>
            <a:noFill/>
          </a:ln>
          <a:effectLst>
            <a:outerShdw blurRad="1270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wrap="square" lIns="108000" tIns="0" rIns="108000" bIns="0" anchor="ctr" anchorCtr="0">
            <a:noAutofit/>
          </a:bodyPr>
          <a:lstStyle/>
          <a:p>
            <a:pPr algn="ctr"/>
            <a:r>
              <a:rPr lang="en-US" sz="2400" i="1" dirty="0">
                <a:solidFill>
                  <a:srgbClr val="FFFFFF"/>
                </a:solidFill>
              </a:rPr>
              <a:t>NO ONE </a:t>
            </a:r>
            <a:r>
              <a:rPr lang="en-US" sz="2400" i="1" dirty="0" smtClean="0">
                <a:solidFill>
                  <a:srgbClr val="FFFFFF"/>
                </a:solidFill>
              </a:rPr>
              <a:t>KNOWS</a:t>
            </a:r>
            <a:r>
              <a:rPr lang="en-GB" sz="2400" i="1" dirty="0" smtClean="0">
                <a:solidFill>
                  <a:srgbClr val="FFFFFF"/>
                </a:solidFill>
              </a:rPr>
              <a:t> </a:t>
            </a:r>
            <a:r>
              <a:rPr lang="en-US" sz="2400" b="1" i="1" dirty="0" smtClean="0">
                <a:solidFill>
                  <a:srgbClr val="FFFFFF"/>
                </a:solidFill>
              </a:rPr>
              <a:t>CA </a:t>
            </a:r>
            <a:r>
              <a:rPr lang="en-US" sz="2400" b="1" i="1" dirty="0">
                <a:solidFill>
                  <a:srgbClr val="FFFFFF"/>
                </a:solidFill>
              </a:rPr>
              <a:t>TECHNOLOGIES</a:t>
            </a:r>
            <a:r>
              <a:rPr lang="ru-RU" sz="2400" b="1" i="1" dirty="0">
                <a:solidFill>
                  <a:srgbClr val="FFFFFF"/>
                </a:solidFill>
              </a:rPr>
              <a:t> </a:t>
            </a:r>
            <a:r>
              <a:rPr lang="en-US" sz="2400" i="1" dirty="0" smtClean="0">
                <a:solidFill>
                  <a:srgbClr val="FFFFFF"/>
                </a:solidFill>
              </a:rPr>
              <a:t>LIKE</a:t>
            </a:r>
            <a:r>
              <a:rPr lang="en-GB" sz="2400" i="1" dirty="0" smtClean="0">
                <a:solidFill>
                  <a:srgbClr val="FFFFFF"/>
                </a:solidFill>
              </a:rPr>
              <a:t> </a:t>
            </a:r>
            <a:r>
              <a:rPr lang="en-US" sz="2400" b="1" i="1" dirty="0" smtClean="0">
                <a:solidFill>
                  <a:srgbClr val="FFFFFF"/>
                </a:solidFill>
              </a:rPr>
              <a:t>CA </a:t>
            </a:r>
            <a:r>
              <a:rPr lang="en-US" sz="2400" b="1" i="1" dirty="0">
                <a:solidFill>
                  <a:srgbClr val="FFFFFF"/>
                </a:solidFill>
              </a:rPr>
              <a:t>SERVICES</a:t>
            </a:r>
            <a:endParaRPr lang="en-GB" sz="2400" b="1" i="1" dirty="0">
              <a:solidFill>
                <a:srgbClr val="FFFFFF"/>
              </a:solidFill>
            </a:endParaRPr>
          </a:p>
        </p:txBody>
      </p:sp>
    </p:spTree>
    <p:extLst>
      <p:ext uri="{BB962C8B-B14F-4D97-AF65-F5344CB8AC3E}">
        <p14:creationId xmlns:p14="http://schemas.microsoft.com/office/powerpoint/2010/main" val="21991422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Connected with CA Services!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86356729"/>
              </p:ext>
            </p:extLst>
          </p:nvPr>
        </p:nvGraphicFramePr>
        <p:xfrm>
          <a:off x="609599" y="3505200"/>
          <a:ext cx="8190295" cy="2621280"/>
        </p:xfrm>
        <a:graphic>
          <a:graphicData uri="http://schemas.openxmlformats.org/drawingml/2006/table">
            <a:tbl>
              <a:tblPr>
                <a:tableStyleId>{073A0DAA-6AF3-43AB-8588-CEC1D06C72B9}</a:tableStyleId>
              </a:tblPr>
              <a:tblGrid>
                <a:gridCol w="2144657"/>
                <a:gridCol w="6045638"/>
              </a:tblGrid>
              <a:tr h="632540">
                <a:tc>
                  <a:txBody>
                    <a:bodyPr/>
                    <a:lstStyle/>
                    <a:p>
                      <a:r>
                        <a:rPr lang="en-US" sz="2000" b="1" dirty="0" smtClean="0">
                          <a:solidFill>
                            <a:schemeClr val="tx1"/>
                          </a:solidFill>
                        </a:rPr>
                        <a:t>CA Communities</a:t>
                      </a:r>
                    </a:p>
                  </a:txBody>
                  <a:tcP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CA Application Performance Management </a:t>
                      </a:r>
                      <a:br>
                        <a:rPr lang="fr-FR" sz="2000" b="1" dirty="0" smtClean="0">
                          <a:solidFill>
                            <a:schemeClr val="tx1"/>
                          </a:solidFill>
                        </a:rPr>
                      </a:br>
                      <a:r>
                        <a:rPr lang="fr-FR" sz="2000" b="1" dirty="0" smtClean="0">
                          <a:solidFill>
                            <a:schemeClr val="tx1"/>
                          </a:solidFill>
                        </a:rPr>
                        <a:t>Global User Community </a:t>
                      </a:r>
                    </a:p>
                    <a:p>
                      <a:r>
                        <a:rPr lang="en-US" sz="2000" dirty="0" smtClean="0">
                          <a:solidFill>
                            <a:schemeClr val="tx1"/>
                          </a:solidFill>
                          <a:hlinkClick r:id=""/>
                        </a:rPr>
                        <a:t>https://</a:t>
                      </a:r>
                      <a:r>
                        <a:rPr lang="en-US" sz="2000" dirty="0" smtClean="0">
                          <a:solidFill>
                            <a:srgbClr val="00B0F0"/>
                          </a:solidFill>
                          <a:hlinkClick r:id=""/>
                        </a:rPr>
                        <a:t>communities.ca.com/web/ca-wily-global-user-community/welcome</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 </a:t>
                      </a:r>
                    </a:p>
                  </a:txBody>
                  <a:tcP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6417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i="0" kern="1200" dirty="0" smtClean="0">
                          <a:solidFill>
                            <a:schemeClr val="tx1"/>
                          </a:solidFill>
                          <a:effectLst/>
                          <a:latin typeface="+mn-lt"/>
                          <a:ea typeface="+mn-ea"/>
                          <a:cs typeface="+mn-cs"/>
                        </a:rPr>
                        <a:t>Twitter</a:t>
                      </a:r>
                    </a:p>
                  </a:txBody>
                  <a:tcPr>
                    <a:lnL w="12700" cmpd="sng">
                      <a:noFill/>
                    </a:lnL>
                    <a:lnR w="12700" cmpd="sng">
                      <a:noFill/>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smtClean="0">
                          <a:solidFill>
                            <a:schemeClr val="tx1"/>
                          </a:solidFill>
                        </a:rPr>
                        <a:t>@CA_Services</a:t>
                      </a:r>
                    </a:p>
                    <a:p>
                      <a:pPr rtl="0"/>
                      <a:r>
                        <a:rPr lang="en-US" sz="2000" b="1" i="0" u="none" strike="noStrike" kern="1200" dirty="0" smtClean="0">
                          <a:solidFill>
                            <a:schemeClr val="tx1"/>
                          </a:solidFill>
                          <a:effectLst/>
                          <a:latin typeface="+mn-lt"/>
                          <a:ea typeface="+mn-ea"/>
                          <a:cs typeface="+mn-cs"/>
                        </a:rPr>
                        <a:t>@</a:t>
                      </a:r>
                      <a:r>
                        <a:rPr lang="en-US" sz="2000" b="1" i="0" kern="1200" dirty="0" smtClean="0">
                          <a:solidFill>
                            <a:schemeClr val="tx1"/>
                          </a:solidFill>
                          <a:effectLst/>
                          <a:latin typeface="+mn-lt"/>
                          <a:ea typeface="+mn-ea"/>
                          <a:cs typeface="+mn-cs"/>
                        </a:rPr>
                        <a:t>CAsvcAssur</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b="1" i="0" u="none" strike="noStrike" kern="1200" dirty="0" smtClean="0">
                          <a:solidFill>
                            <a:schemeClr val="tx1"/>
                          </a:solidFill>
                          <a:effectLst/>
                          <a:latin typeface="+mn-lt"/>
                          <a:ea typeface="+mn-ea"/>
                          <a:cs typeface="+mn-cs"/>
                        </a:rPr>
                        <a:t>@</a:t>
                      </a:r>
                      <a:r>
                        <a:rPr lang="en-US" sz="2000" b="1" i="0" kern="1200" dirty="0" smtClean="0">
                          <a:solidFill>
                            <a:schemeClr val="tx1"/>
                          </a:solidFill>
                          <a:effectLst/>
                          <a:latin typeface="+mn-lt"/>
                          <a:ea typeface="+mn-ea"/>
                          <a:cs typeface="+mn-cs"/>
                        </a:rPr>
                        <a:t>SvcAssurLATAM</a:t>
                      </a:r>
                    </a:p>
                  </a:txBody>
                  <a:tcPr>
                    <a:lnL w="12700" cmpd="sng">
                      <a:noFill/>
                    </a:lnL>
                    <a:lnR w="12700" cmpd="sng">
                      <a:noFill/>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467200" y="1295400"/>
            <a:ext cx="8295800" cy="5105400"/>
          </a:xfrm>
          <a:prstGeom prst="rect">
            <a:avLst/>
          </a:prstGeom>
        </p:spPr>
        <p:txBody>
          <a:bodyPr>
            <a:noAutofit/>
          </a:bodyPr>
          <a:lstStyle/>
          <a:p>
            <a:pPr marL="285750" indent="-285750">
              <a:spcAft>
                <a:spcPts val="600"/>
              </a:spcAft>
              <a:buFont typeface="Arial" pitchFamily="34" charset="0"/>
              <a:buChar char="•"/>
            </a:pPr>
            <a:r>
              <a:rPr lang="en-US" sz="2000" b="1" dirty="0" smtClean="0"/>
              <a:t>CA Communities</a:t>
            </a:r>
            <a:r>
              <a:rPr lang="en-US" sz="2000" dirty="0" smtClean="0"/>
              <a:t> enable users to share insights, experience and questions. It’s a great way to get timely information on events, news and solutions, and to network around the world.</a:t>
            </a:r>
          </a:p>
          <a:p>
            <a:pPr marL="285750" indent="-285750">
              <a:spcAft>
                <a:spcPts val="600"/>
              </a:spcAft>
              <a:buFont typeface="Arial" pitchFamily="34" charset="0"/>
              <a:buChar char="•"/>
            </a:pPr>
            <a:r>
              <a:rPr lang="en-US" sz="2000" b="1" dirty="0" smtClean="0"/>
              <a:t>CA Services</a:t>
            </a:r>
            <a:r>
              <a:rPr lang="en-US" sz="2000" dirty="0" smtClean="0"/>
              <a:t> is on Twitter, with constant updates on IT trends, leadership insights, and CA Services news. </a:t>
            </a:r>
            <a:endParaRPr lang="en-US" i="1" dirty="0"/>
          </a:p>
        </p:txBody>
      </p:sp>
    </p:spTree>
    <p:extLst>
      <p:ext uri="{BB962C8B-B14F-4D97-AF65-F5344CB8AC3E}">
        <p14:creationId xmlns:p14="http://schemas.microsoft.com/office/powerpoint/2010/main" val="133924570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BACKUP SLIDES </a:t>
            </a:r>
          </a:p>
        </p:txBody>
      </p:sp>
    </p:spTree>
    <p:extLst>
      <p:ext uri="{BB962C8B-B14F-4D97-AF65-F5344CB8AC3E}">
        <p14:creationId xmlns:p14="http://schemas.microsoft.com/office/powerpoint/2010/main" val="1811120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 Application Performance Management?</a:t>
            </a:r>
            <a:endParaRPr lang="en-US" dirty="0"/>
          </a:p>
        </p:txBody>
      </p:sp>
      <p:sp>
        <p:nvSpPr>
          <p:cNvPr id="55" name="Rectangle 54"/>
          <p:cNvSpPr/>
          <p:nvPr/>
        </p:nvSpPr>
        <p:spPr>
          <a:xfrm>
            <a:off x="-14568" y="991144"/>
            <a:ext cx="9144000" cy="5028656"/>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 Sans"/>
              <a:ea typeface="Arial Unicode MS"/>
              <a:cs typeface="+mn-cs"/>
            </a:endParaRPr>
          </a:p>
        </p:txBody>
      </p:sp>
      <p:pic>
        <p:nvPicPr>
          <p:cNvPr id="56" name="Picture 2" descr="convergence_1"/>
          <p:cNvPicPr>
            <a:picLocks noChangeAspect="1" noChangeArrowheads="1"/>
          </p:cNvPicPr>
          <p:nvPr>
            <p:custDataLst>
              <p:tags r:id="rId1"/>
            </p:custDataLst>
          </p:nvPr>
        </p:nvPicPr>
        <p:blipFill rotWithShape="1">
          <a:blip r:embed="rId4" cstate="email">
            <a:extLst>
              <a:ext uri="{28A0092B-C50C-407E-A947-70E740481C1C}">
                <a14:useLocalDpi xmlns:a14="http://schemas.microsoft.com/office/drawing/2010/main" val="0"/>
              </a:ext>
            </a:extLst>
          </a:blip>
          <a:srcRect/>
          <a:stretch/>
        </p:blipFill>
        <p:spPr bwMode="auto">
          <a:xfrm>
            <a:off x="-9468" y="1772595"/>
            <a:ext cx="9138902" cy="4247205"/>
          </a:xfrm>
          <a:prstGeom prst="rect">
            <a:avLst/>
          </a:prstGeom>
          <a:noFill/>
          <a:ln w="9525">
            <a:noFill/>
            <a:miter lim="800000"/>
            <a:headEnd/>
            <a:tailEnd/>
          </a:ln>
        </p:spPr>
      </p:pic>
      <p:sp>
        <p:nvSpPr>
          <p:cNvPr id="99" name="Rounded Rectangle 98"/>
          <p:cNvSpPr/>
          <p:nvPr/>
        </p:nvSpPr>
        <p:spPr>
          <a:xfrm>
            <a:off x="6523494" y="762141"/>
            <a:ext cx="2286000" cy="4294862"/>
          </a:xfrm>
          <a:prstGeom prst="roundRect">
            <a:avLst>
              <a:gd name="adj" fmla="val 8574"/>
            </a:avLst>
          </a:prstGeom>
          <a:gradFill rotWithShape="0">
            <a:gsLst>
              <a:gs pos="98000">
                <a:srgbClr val="00B0CA"/>
              </a:gs>
              <a:gs pos="11000">
                <a:srgbClr val="0064AF">
                  <a:lumMod val="100000"/>
                </a:srgbClr>
              </a:gs>
            </a:gsLst>
            <a:lin ang="2700000"/>
          </a:gradFill>
          <a:ln w="12700" algn="ctr">
            <a:noFill/>
            <a:round/>
            <a:headEnd/>
            <a:tailEnd/>
          </a:ln>
        </p:spPr>
        <p:txBody>
          <a:bodyPr lIns="45720" tIns="18288" rIns="45720" bIns="18288" anchor="ctr"/>
          <a:lstStyle/>
          <a:p>
            <a:pPr algn="ctr" eaLnBrk="0" hangingPunct="0">
              <a:lnSpc>
                <a:spcPct val="75000"/>
              </a:lnSpc>
            </a:pPr>
            <a:endParaRPr lang="en-US" sz="1400" spc="-30" dirty="0">
              <a:solidFill>
                <a:srgbClr val="FFFFFF"/>
              </a:solidFill>
              <a:latin typeface="Arial" pitchFamily="34" charset="0"/>
              <a:ea typeface="Arial Unicode MS" pitchFamily="34" charset="-128"/>
              <a:cs typeface="Arial Unicode MS" pitchFamily="34" charset="-128"/>
            </a:endParaRPr>
          </a:p>
        </p:txBody>
      </p:sp>
      <p:sp>
        <p:nvSpPr>
          <p:cNvPr id="100" name="Rounded Rectangle 99"/>
          <p:cNvSpPr/>
          <p:nvPr/>
        </p:nvSpPr>
        <p:spPr>
          <a:xfrm>
            <a:off x="301113" y="762141"/>
            <a:ext cx="2286000" cy="4294862"/>
          </a:xfrm>
          <a:prstGeom prst="roundRect">
            <a:avLst>
              <a:gd name="adj" fmla="val 8574"/>
            </a:avLst>
          </a:prstGeom>
          <a:gradFill flip="none" rotWithShape="1">
            <a:gsLst>
              <a:gs pos="0">
                <a:srgbClr val="F2B600"/>
              </a:gs>
              <a:gs pos="61000">
                <a:srgbClr val="E05206">
                  <a:lumMod val="75000"/>
                  <a:lumOff val="25000"/>
                </a:srgbClr>
              </a:gs>
            </a:gsLst>
            <a:path path="circle">
              <a:fillToRect l="100000" t="100000"/>
            </a:path>
            <a:tileRect r="-100000" b="-100000"/>
          </a:gradFill>
          <a:ln w="9525" algn="ctr">
            <a:noFill/>
            <a:round/>
            <a:headEnd/>
            <a:tailEnd/>
          </a:ln>
        </p:spPr>
        <p:txBody>
          <a:bodyPr wrap="square" anchor="ctr"/>
          <a:lstStyle/>
          <a:p>
            <a:pPr marL="0" marR="0" lvl="0" indent="0" algn="ctr" defTabSz="914400" eaLnBrk="0" fontAlgn="auto" latinLnBrk="0" hangingPunct="0">
              <a:lnSpc>
                <a:spcPct val="90000"/>
              </a:lnSpc>
              <a:spcBef>
                <a:spcPts val="0"/>
              </a:spcBef>
              <a:spcAft>
                <a:spcPct val="35000"/>
              </a:spcAft>
              <a:buClrTx/>
              <a:buSzTx/>
              <a:buFontTx/>
              <a:buNone/>
              <a:tabLst/>
              <a:defRPr/>
            </a:pPr>
            <a:endParaRPr kumimoji="0" lang="en-US" sz="2800" b="1" i="0" u="none" strike="noStrike" kern="0" cap="none" spc="300" normalizeH="0" baseline="0" noProof="0" dirty="0">
              <a:ln>
                <a:noFill/>
              </a:ln>
              <a:solidFill>
                <a:srgbClr val="FFFFFF"/>
              </a:solidFill>
              <a:effectLst>
                <a:outerShdw blurRad="38100" dist="38100" dir="2700000" algn="tl">
                  <a:srgbClr val="000000">
                    <a:alpha val="43137"/>
                  </a:srgbClr>
                </a:outerShdw>
              </a:effectLst>
              <a:uLnTx/>
              <a:uFillTx/>
            </a:endParaRPr>
          </a:p>
        </p:txBody>
      </p:sp>
      <p:sp>
        <p:nvSpPr>
          <p:cNvPr id="101" name="Content Placeholder 1"/>
          <p:cNvSpPr txBox="1">
            <a:spLocks/>
          </p:cNvSpPr>
          <p:nvPr/>
        </p:nvSpPr>
        <p:spPr>
          <a:xfrm>
            <a:off x="366428" y="741812"/>
            <a:ext cx="2130719" cy="4294862"/>
          </a:xfrm>
          <a:prstGeom prst="rect">
            <a:avLst/>
          </a:prstGeom>
        </p:spPr>
        <p:txBody>
          <a:bodyPr>
            <a:noAutofit/>
          </a:bodyPr>
          <a:lstStyle>
            <a:lvl1pPr marL="342900" indent="-342900" algn="l" defTabSz="457200" rtl="0" eaLnBrk="1" latinLnBrk="0" hangingPunct="1">
              <a:lnSpc>
                <a:spcPct val="110000"/>
              </a:lnSpc>
              <a:spcBef>
                <a:spcPts val="1000"/>
              </a:spcBef>
              <a:buFont typeface="CA Sans" pitchFamily="50" charset="0"/>
              <a:buChar char="—"/>
              <a:defRPr sz="1800" kern="1200">
                <a:solidFill>
                  <a:schemeClr val="tx1"/>
                </a:solidFill>
                <a:latin typeface="Calibri" pitchFamily="34" charset="0"/>
                <a:ea typeface="+mn-ea"/>
                <a:cs typeface="+mn-cs"/>
              </a:defRPr>
            </a:lvl1pPr>
            <a:lvl2pPr marL="571500" indent="-228600" algn="l" defTabSz="457200" rtl="0" eaLnBrk="1" latinLnBrk="0" hangingPunct="1">
              <a:lnSpc>
                <a:spcPct val="110000"/>
              </a:lnSpc>
              <a:spcBef>
                <a:spcPts val="500"/>
              </a:spcBef>
              <a:buFont typeface="CA Sans" pitchFamily="50" charset="0"/>
              <a:buChar char="−"/>
              <a:defRPr sz="1800" kern="1200">
                <a:solidFill>
                  <a:schemeClr val="tx1"/>
                </a:solidFill>
                <a:latin typeface="Calibri" pitchFamily="34" charset="0"/>
                <a:ea typeface="+mn-ea"/>
                <a:cs typeface="+mn-cs"/>
              </a:defRPr>
            </a:lvl2pPr>
            <a:lvl3pPr marL="800100" indent="-228600" algn="l" defTabSz="457200" rtl="0" eaLnBrk="1" latinLnBrk="0" hangingPunct="1">
              <a:lnSpc>
                <a:spcPct val="110000"/>
              </a:lnSpc>
              <a:spcBef>
                <a:spcPts val="500"/>
              </a:spcBef>
              <a:buFont typeface="CA Sans" pitchFamily="50" charset="0"/>
              <a:buChar char="•"/>
              <a:defRPr sz="1800" kern="1200">
                <a:solidFill>
                  <a:schemeClr val="tx1"/>
                </a:solidFill>
                <a:latin typeface="Calibri" pitchFamily="34" charset="0"/>
                <a:ea typeface="+mn-ea"/>
                <a:cs typeface="+mn-cs"/>
              </a:defRPr>
            </a:lvl3pPr>
            <a:lvl4pPr marL="1028700" indent="-228600" algn="l" defTabSz="514350" rtl="0" eaLnBrk="1" latinLnBrk="0" hangingPunct="1">
              <a:lnSpc>
                <a:spcPct val="110000"/>
              </a:lnSpc>
              <a:spcBef>
                <a:spcPts val="500"/>
              </a:spcBef>
              <a:buFont typeface="CA Sans" pitchFamily="50" charset="0"/>
              <a:buChar char="–"/>
              <a:defRPr sz="1600" kern="1200">
                <a:solidFill>
                  <a:schemeClr val="tx1"/>
                </a:solidFill>
                <a:latin typeface="Calibri" pitchFamily="34" charset="0"/>
                <a:ea typeface="+mn-ea"/>
                <a:cs typeface="+mn-cs"/>
              </a:defRPr>
            </a:lvl4pPr>
            <a:lvl5pPr marL="1257300" indent="-228600" algn="l" defTabSz="457200" rtl="0" eaLnBrk="1" latinLnBrk="0" hangingPunct="1">
              <a:lnSpc>
                <a:spcPct val="110000"/>
              </a:lnSpc>
              <a:spcBef>
                <a:spcPts val="500"/>
              </a:spcBef>
              <a:buFont typeface="CA Sans" pitchFamily="50" charset="0"/>
              <a:buChar char="•"/>
              <a:defRPr sz="1400" kern="1200">
                <a:solidFill>
                  <a:schemeClr val="tx1"/>
                </a:solidFill>
                <a:latin typeface="Calibri" pitchFamily="34" charset="0"/>
                <a:ea typeface="+mn-ea"/>
                <a:cs typeface="+mn-cs"/>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CA Sans" pitchFamily="50" charset="0"/>
              <a:buNone/>
              <a:tabLst/>
              <a:defRPr/>
            </a:pPr>
            <a:r>
              <a:rPr kumimoji="0" lang="en-US" sz="2400" b="1" i="0" u="none" strike="noStrike" kern="1200" cap="none" spc="0" normalizeH="0" baseline="0" noProof="0" dirty="0" smtClean="0">
                <a:ln>
                  <a:noFill/>
                </a:ln>
                <a:solidFill>
                  <a:srgbClr val="FFFFFF"/>
                </a:solidFill>
                <a:effectLst/>
                <a:uLnTx/>
                <a:uFillTx/>
                <a:latin typeface="Calibri" pitchFamily="34" charset="0"/>
                <a:ea typeface="Arial Unicode MS"/>
                <a:cs typeface="+mn-cs"/>
              </a:rPr>
              <a:t>CA</a:t>
            </a:r>
            <a:br>
              <a:rPr kumimoji="0" lang="en-US" sz="2400" b="1" i="0" u="none" strike="noStrike" kern="1200" cap="none" spc="0" normalizeH="0" baseline="0" noProof="0" dirty="0" smtClean="0">
                <a:ln>
                  <a:noFill/>
                </a:ln>
                <a:solidFill>
                  <a:srgbClr val="FFFFFF"/>
                </a:solidFill>
                <a:effectLst/>
                <a:uLnTx/>
                <a:uFillTx/>
                <a:latin typeface="Calibri" pitchFamily="34" charset="0"/>
                <a:ea typeface="Arial Unicode MS"/>
                <a:cs typeface="+mn-cs"/>
              </a:rPr>
            </a:br>
            <a:r>
              <a:rPr kumimoji="0" lang="en-US" sz="2400" b="1" i="0" u="none" strike="noStrike" kern="1200" cap="none" spc="0" normalizeH="0" baseline="0" noProof="0" dirty="0" smtClean="0">
                <a:ln>
                  <a:noFill/>
                </a:ln>
                <a:solidFill>
                  <a:srgbClr val="FFFFFF"/>
                </a:solidFill>
                <a:effectLst/>
                <a:uLnTx/>
                <a:uFillTx/>
                <a:latin typeface="Calibri" pitchFamily="34" charset="0"/>
                <a:ea typeface="Arial Unicode MS"/>
                <a:cs typeface="+mn-cs"/>
              </a:rPr>
              <a:t>Application Performance Management</a:t>
            </a:r>
            <a:endParaRPr lang="en-US" sz="2800" b="1" dirty="0">
              <a:solidFill>
                <a:srgbClr val="FFFFFF"/>
              </a:solidFill>
              <a:ea typeface="Arial Unicode MS"/>
            </a:endParaRPr>
          </a:p>
          <a:p>
            <a:pPr marL="0" lvl="0" indent="0">
              <a:lnSpc>
                <a:spcPct val="100000"/>
              </a:lnSpc>
              <a:spcBef>
                <a:spcPts val="0"/>
              </a:spcBef>
              <a:spcAft>
                <a:spcPts val="1200"/>
              </a:spcAft>
              <a:buNone/>
              <a:defRPr/>
            </a:pPr>
            <a:r>
              <a:rPr lang="en-US" dirty="0" smtClean="0">
                <a:solidFill>
                  <a:srgbClr val="FFFFFF"/>
                </a:solidFill>
                <a:ea typeface="Arial Unicode MS"/>
              </a:rPr>
              <a:t>enables business services delivery  and monitoring across physical, virtual, cloud and mainframe environments to optimize application performance.</a:t>
            </a:r>
            <a:endParaRPr lang="en-US" noProof="0" dirty="0" smtClean="0">
              <a:solidFill>
                <a:srgbClr val="FFFFFF"/>
              </a:solidFill>
              <a:ea typeface="Arial Unicode MS"/>
            </a:endParaRPr>
          </a:p>
        </p:txBody>
      </p:sp>
      <p:sp>
        <p:nvSpPr>
          <p:cNvPr id="102" name="Content Placeholder 1"/>
          <p:cNvSpPr txBox="1">
            <a:spLocks/>
          </p:cNvSpPr>
          <p:nvPr/>
        </p:nvSpPr>
        <p:spPr>
          <a:xfrm>
            <a:off x="6523494" y="741812"/>
            <a:ext cx="2278931" cy="4294862"/>
          </a:xfrm>
          <a:prstGeom prst="rect">
            <a:avLst/>
          </a:prstGeom>
        </p:spPr>
        <p:txBody>
          <a:bodyPr anchor="ctr">
            <a:noAutofit/>
          </a:bodyPr>
          <a:lstStyle>
            <a:lvl1pPr marL="342900" indent="-342900" algn="l" defTabSz="457200" rtl="0" eaLnBrk="1" latinLnBrk="0" hangingPunct="1">
              <a:lnSpc>
                <a:spcPct val="110000"/>
              </a:lnSpc>
              <a:spcBef>
                <a:spcPts val="1000"/>
              </a:spcBef>
              <a:buFont typeface="CA Sans" pitchFamily="50" charset="0"/>
              <a:buChar char="—"/>
              <a:defRPr sz="1800" kern="1200">
                <a:solidFill>
                  <a:schemeClr val="tx1"/>
                </a:solidFill>
                <a:latin typeface="Calibri" pitchFamily="34" charset="0"/>
                <a:ea typeface="+mn-ea"/>
                <a:cs typeface="+mn-cs"/>
              </a:defRPr>
            </a:lvl1pPr>
            <a:lvl2pPr marL="571500" indent="-228600" algn="l" defTabSz="457200" rtl="0" eaLnBrk="1" latinLnBrk="0" hangingPunct="1">
              <a:lnSpc>
                <a:spcPct val="110000"/>
              </a:lnSpc>
              <a:spcBef>
                <a:spcPts val="500"/>
              </a:spcBef>
              <a:buFont typeface="CA Sans" pitchFamily="50" charset="0"/>
              <a:buChar char="−"/>
              <a:defRPr sz="1800" kern="1200">
                <a:solidFill>
                  <a:schemeClr val="tx1"/>
                </a:solidFill>
                <a:latin typeface="Calibri" pitchFamily="34" charset="0"/>
                <a:ea typeface="+mn-ea"/>
                <a:cs typeface="+mn-cs"/>
              </a:defRPr>
            </a:lvl2pPr>
            <a:lvl3pPr marL="800100" indent="-228600" algn="l" defTabSz="457200" rtl="0" eaLnBrk="1" latinLnBrk="0" hangingPunct="1">
              <a:lnSpc>
                <a:spcPct val="110000"/>
              </a:lnSpc>
              <a:spcBef>
                <a:spcPts val="500"/>
              </a:spcBef>
              <a:buFont typeface="CA Sans" pitchFamily="50" charset="0"/>
              <a:buChar char="•"/>
              <a:defRPr sz="1800" kern="1200">
                <a:solidFill>
                  <a:schemeClr val="tx1"/>
                </a:solidFill>
                <a:latin typeface="Calibri" pitchFamily="34" charset="0"/>
                <a:ea typeface="+mn-ea"/>
                <a:cs typeface="+mn-cs"/>
              </a:defRPr>
            </a:lvl3pPr>
            <a:lvl4pPr marL="1028700" indent="-228600" algn="l" defTabSz="514350" rtl="0" eaLnBrk="1" latinLnBrk="0" hangingPunct="1">
              <a:lnSpc>
                <a:spcPct val="110000"/>
              </a:lnSpc>
              <a:spcBef>
                <a:spcPts val="500"/>
              </a:spcBef>
              <a:buFont typeface="CA Sans" pitchFamily="50" charset="0"/>
              <a:buChar char="–"/>
              <a:defRPr sz="1600" kern="1200">
                <a:solidFill>
                  <a:schemeClr val="tx1"/>
                </a:solidFill>
                <a:latin typeface="Calibri" pitchFamily="34" charset="0"/>
                <a:ea typeface="+mn-ea"/>
                <a:cs typeface="+mn-cs"/>
              </a:defRPr>
            </a:lvl4pPr>
            <a:lvl5pPr marL="1257300" indent="-228600" algn="l" defTabSz="457200" rtl="0" eaLnBrk="1" latinLnBrk="0" hangingPunct="1">
              <a:lnSpc>
                <a:spcPct val="110000"/>
              </a:lnSpc>
              <a:spcBef>
                <a:spcPts val="500"/>
              </a:spcBef>
              <a:buFont typeface="CA Sans" pitchFamily="50" charset="0"/>
              <a:buChar char="•"/>
              <a:defRPr sz="1400" kern="1200">
                <a:solidFill>
                  <a:schemeClr val="tx1"/>
                </a:solidFill>
                <a:latin typeface="Calibri" pitchFamily="34" charset="0"/>
                <a:ea typeface="+mn-ea"/>
                <a:cs typeface="+mn-cs"/>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a:lstStyle>
          <a:p>
            <a:pPr marL="0" indent="0">
              <a:lnSpc>
                <a:spcPct val="100000"/>
              </a:lnSpc>
              <a:spcBef>
                <a:spcPts val="0"/>
              </a:spcBef>
              <a:spcAft>
                <a:spcPts val="1200"/>
              </a:spcAft>
              <a:buNone/>
              <a:defRPr/>
            </a:pPr>
            <a:r>
              <a:rPr lang="en-US" sz="1600" b="1" spc="-30" dirty="0" smtClean="0">
                <a:solidFill>
                  <a:srgbClr val="FFFFFF"/>
                </a:solidFill>
                <a:ea typeface="Arial Unicode MS"/>
              </a:rPr>
              <a:t>Modeling of infrastructure</a:t>
            </a:r>
          </a:p>
          <a:p>
            <a:pPr marL="0" indent="0">
              <a:lnSpc>
                <a:spcPct val="100000"/>
              </a:lnSpc>
              <a:spcBef>
                <a:spcPts val="0"/>
              </a:spcBef>
              <a:spcAft>
                <a:spcPts val="1200"/>
              </a:spcAft>
              <a:buNone/>
              <a:defRPr/>
            </a:pPr>
            <a:r>
              <a:rPr lang="en-US" sz="1600" b="1" spc="-30" dirty="0" smtClean="0">
                <a:solidFill>
                  <a:srgbClr val="FFFFFF"/>
                </a:solidFill>
                <a:ea typeface="Arial Unicode MS"/>
              </a:rPr>
              <a:t>Detailed internal application monitoring</a:t>
            </a:r>
          </a:p>
          <a:p>
            <a:pPr marL="0" indent="0">
              <a:lnSpc>
                <a:spcPct val="100000"/>
              </a:lnSpc>
              <a:spcBef>
                <a:spcPts val="0"/>
              </a:spcBef>
              <a:spcAft>
                <a:spcPts val="1200"/>
              </a:spcAft>
              <a:buNone/>
              <a:defRPr/>
            </a:pPr>
            <a:r>
              <a:rPr lang="en-US" sz="1600" b="1" spc="-30" dirty="0" smtClean="0">
                <a:solidFill>
                  <a:srgbClr val="FFFFFF"/>
                </a:solidFill>
                <a:ea typeface="Arial Unicode MS"/>
              </a:rPr>
              <a:t>Real-time application health &amp; performance data</a:t>
            </a:r>
          </a:p>
          <a:p>
            <a:pPr marL="0" indent="0">
              <a:lnSpc>
                <a:spcPct val="100000"/>
              </a:lnSpc>
              <a:spcBef>
                <a:spcPts val="0"/>
              </a:spcBef>
              <a:spcAft>
                <a:spcPts val="1200"/>
              </a:spcAft>
              <a:buNone/>
              <a:defRPr/>
            </a:pPr>
            <a:r>
              <a:rPr lang="en-US" sz="1600" b="1" spc="-30" dirty="0" smtClean="0">
                <a:solidFill>
                  <a:srgbClr val="FFFFFF"/>
                </a:solidFill>
                <a:ea typeface="Arial Unicode MS"/>
              </a:rPr>
              <a:t>Executive dashboards delivered to mobile devices</a:t>
            </a:r>
          </a:p>
          <a:p>
            <a:pPr marL="0" indent="0">
              <a:lnSpc>
                <a:spcPct val="100000"/>
              </a:lnSpc>
              <a:spcBef>
                <a:spcPts val="0"/>
              </a:spcBef>
              <a:spcAft>
                <a:spcPts val="1200"/>
              </a:spcAft>
              <a:buNone/>
              <a:defRPr/>
            </a:pPr>
            <a:r>
              <a:rPr lang="en-US" sz="1600" b="1" spc="-30" dirty="0" smtClean="0">
                <a:solidFill>
                  <a:srgbClr val="FFFFFF"/>
                </a:solidFill>
                <a:ea typeface="Arial Unicode MS"/>
              </a:rPr>
              <a:t>Optimize integrations</a:t>
            </a:r>
          </a:p>
          <a:p>
            <a:pPr marL="0" indent="0">
              <a:lnSpc>
                <a:spcPct val="100000"/>
              </a:lnSpc>
              <a:spcBef>
                <a:spcPts val="0"/>
              </a:spcBef>
              <a:spcAft>
                <a:spcPts val="1200"/>
              </a:spcAft>
              <a:buNone/>
              <a:defRPr/>
            </a:pPr>
            <a:r>
              <a:rPr lang="en-US" sz="1600" b="1" spc="-30" dirty="0" smtClean="0">
                <a:solidFill>
                  <a:srgbClr val="FFFFFF"/>
                </a:solidFill>
                <a:ea typeface="Arial Unicode MS"/>
              </a:rPr>
              <a:t>Enhance functionality, augment capabilities</a:t>
            </a:r>
            <a:endParaRPr lang="en-US" sz="1600" b="1" spc="-30" dirty="0">
              <a:solidFill>
                <a:srgbClr val="FFFFFF"/>
              </a:solidFill>
              <a:ea typeface="Arial Unicode MS"/>
            </a:endParaRPr>
          </a:p>
        </p:txBody>
      </p:sp>
      <p:sp>
        <p:nvSpPr>
          <p:cNvPr id="103" name="Title 2"/>
          <p:cNvSpPr txBox="1">
            <a:spLocks/>
          </p:cNvSpPr>
          <p:nvPr/>
        </p:nvSpPr>
        <p:spPr bwMode="black">
          <a:xfrm>
            <a:off x="2587112" y="2826444"/>
            <a:ext cx="3936381" cy="73152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600" b="1" i="0" kern="1200">
                <a:solidFill>
                  <a:schemeClr val="bg1"/>
                </a:solidFill>
                <a:latin typeface="Calibri" pitchFamily="34" charset="0"/>
                <a:ea typeface="+mj-ea"/>
                <a:cs typeface="FS Joey" pitchFamily="50"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64AF"/>
                </a:solidFill>
                <a:effectLst/>
                <a:uLnTx/>
                <a:uFillTx/>
                <a:latin typeface="CA Sans" pitchFamily="50" charset="0"/>
                <a:ea typeface="Arial Unicode MS"/>
              </a:rPr>
              <a:t>What is it?</a:t>
            </a:r>
            <a:endParaRPr kumimoji="0" lang="en-US" sz="4800" b="1" i="0" u="none" strike="noStrike" kern="1200" cap="none" spc="0" normalizeH="0" baseline="0" noProof="0" dirty="0">
              <a:ln>
                <a:noFill/>
              </a:ln>
              <a:solidFill>
                <a:srgbClr val="0064AF"/>
              </a:solidFill>
              <a:effectLst/>
              <a:uLnTx/>
              <a:uFillTx/>
              <a:latin typeface="CA Sans" pitchFamily="50" charset="0"/>
              <a:ea typeface="Arial Unicode MS"/>
            </a:endParaRPr>
          </a:p>
        </p:txBody>
      </p:sp>
    </p:spTree>
    <p:extLst>
      <p:ext uri="{BB962C8B-B14F-4D97-AF65-F5344CB8AC3E}">
        <p14:creationId xmlns:p14="http://schemas.microsoft.com/office/powerpoint/2010/main" val="7541325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17095104"/>
              </p:ext>
            </p:extLst>
          </p:nvPr>
        </p:nvGraphicFramePr>
        <p:xfrm>
          <a:off x="457200" y="914400"/>
          <a:ext cx="8229600" cy="4827519"/>
        </p:xfrm>
        <a:graphic>
          <a:graphicData uri="http://schemas.openxmlformats.org/drawingml/2006/table">
            <a:tbl>
              <a:tblPr>
                <a:tableStyleId>{073A0DAA-6AF3-43AB-8588-CEC1D06C72B9}</a:tableStyleId>
              </a:tblPr>
              <a:tblGrid>
                <a:gridCol w="2743200"/>
                <a:gridCol w="5486400"/>
              </a:tblGrid>
              <a:tr h="228600">
                <a:tc>
                  <a:txBody>
                    <a:bodyPr/>
                    <a:lstStyle/>
                    <a:p>
                      <a:r>
                        <a:rPr lang="en-US" sz="2000" b="1" dirty="0" smtClean="0">
                          <a:solidFill>
                            <a:schemeClr val="bg1"/>
                          </a:solidFill>
                        </a:rPr>
                        <a:t>Improve implementation quality</a:t>
                      </a:r>
                      <a:endParaRPr lang="en-US" sz="2000" b="1" dirty="0">
                        <a:solidFill>
                          <a:schemeClr val="bg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76000">
                          <a:schemeClr val="accent1"/>
                        </a:gs>
                        <a:gs pos="0">
                          <a:schemeClr val="accent1">
                            <a:lumMod val="40000"/>
                            <a:lumOff val="60000"/>
                          </a:schemeClr>
                        </a:gs>
                      </a:gsLst>
                      <a:lin ang="8100000" scaled="1"/>
                      <a:tileRect/>
                    </a:gradFill>
                  </a:tcPr>
                </a:tc>
                <a:tc rowSpan="2">
                  <a:txBody>
                    <a:bodyPr/>
                    <a:lstStyle/>
                    <a:p>
                      <a:pPr marL="171450" indent="-171450">
                        <a:buFont typeface="Arial" pitchFamily="34" charset="0"/>
                        <a:buChar char="•"/>
                      </a:pPr>
                      <a:r>
                        <a:rPr lang="en-US" sz="1800" dirty="0" smtClean="0">
                          <a:solidFill>
                            <a:schemeClr val="tx1"/>
                          </a:solidFill>
                        </a:rPr>
                        <a:t>CA Services professionals help overcome business and technology challenges</a:t>
                      </a:r>
                    </a:p>
                    <a:p>
                      <a:pPr marL="171450" indent="-171450">
                        <a:buFont typeface="Arial" pitchFamily="34" charset="0"/>
                        <a:buChar char="•"/>
                      </a:pPr>
                      <a:r>
                        <a:rPr lang="en-US" sz="1800" baseline="0" dirty="0" smtClean="0">
                          <a:solidFill>
                            <a:schemeClr val="tx1"/>
                          </a:solidFill>
                        </a:rPr>
                        <a:t>Reduce risk</a:t>
                      </a:r>
                    </a:p>
                    <a:p>
                      <a:pPr marL="171450" indent="-171450">
                        <a:buFont typeface="Arial" pitchFamily="34" charset="0"/>
                        <a:buChar char="•"/>
                      </a:pPr>
                      <a:endParaRPr lang="en-US" sz="180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6931">
                <a:tc>
                  <a:txBody>
                    <a:bodyPr/>
                    <a:lstStyle/>
                    <a:p>
                      <a:endParaRPr lang="en-US" sz="20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123629">
                <a:tc>
                  <a:txBody>
                    <a:bodyPr/>
                    <a:lstStyle/>
                    <a:p>
                      <a:r>
                        <a:rPr lang="en-US" sz="2000" b="1" dirty="0" smtClean="0">
                          <a:solidFill>
                            <a:schemeClr val="bg1"/>
                          </a:solidFill>
                        </a:rPr>
                        <a:t>Improve productivity, time-to-value, ROI</a:t>
                      </a:r>
                      <a:endParaRPr lang="en-US" sz="2000" b="1" dirty="0">
                        <a:solidFill>
                          <a:schemeClr val="bg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71450" indent="-171450">
                        <a:buFont typeface="Arial" pitchFamily="34" charset="0"/>
                        <a:buChar char="•"/>
                      </a:pPr>
                      <a:r>
                        <a:rPr lang="en-US" sz="1800" dirty="0" smtClean="0">
                          <a:solidFill>
                            <a:schemeClr val="tx1"/>
                          </a:solidFill>
                        </a:rPr>
                        <a:t>Implementation crafted</a:t>
                      </a:r>
                      <a:r>
                        <a:rPr lang="en-US" sz="1800" baseline="0" dirty="0" smtClean="0">
                          <a:solidFill>
                            <a:schemeClr val="tx1"/>
                          </a:solidFill>
                        </a:rPr>
                        <a:t> to meet your unique requirements</a:t>
                      </a:r>
                      <a:endParaRPr lang="en-US" sz="1800" dirty="0" smtClean="0">
                        <a:solidFill>
                          <a:schemeClr val="tx1"/>
                        </a:solidFill>
                      </a:endParaRPr>
                    </a:p>
                    <a:p>
                      <a:pPr marL="171450" indent="-171450">
                        <a:buFont typeface="Arial" pitchFamily="34" charset="0"/>
                        <a:buChar char="•"/>
                      </a:pPr>
                      <a:endParaRPr lang="en-US" sz="180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2508">
                <a:tc>
                  <a:txBody>
                    <a:bodyPr/>
                    <a:lstStyle/>
                    <a:p>
                      <a:endParaRPr lang="en-US" sz="20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0">
                <a:tc>
                  <a:txBody>
                    <a:bodyPr/>
                    <a:lstStyle/>
                    <a:p>
                      <a:r>
                        <a:rPr lang="en-US" sz="2000" b="1" dirty="0" smtClean="0">
                          <a:solidFill>
                            <a:schemeClr val="bg1"/>
                          </a:solidFill>
                        </a:rPr>
                        <a:t>Reduce IT costs,</a:t>
                      </a:r>
                      <a:r>
                        <a:rPr lang="en-US" sz="2000" b="1" baseline="0" dirty="0" smtClean="0">
                          <a:solidFill>
                            <a:schemeClr val="bg1"/>
                          </a:solidFill>
                        </a:rPr>
                        <a:t> </a:t>
                      </a:r>
                      <a:r>
                        <a:rPr lang="en-US" sz="2000" b="1" dirty="0" smtClean="0">
                          <a:solidFill>
                            <a:schemeClr val="bg1"/>
                          </a:solidFill>
                        </a:rPr>
                        <a:t>errors</a:t>
                      </a:r>
                    </a:p>
                    <a:p>
                      <a:endParaRPr lang="en-US" sz="2000" b="1" dirty="0">
                        <a:solidFill>
                          <a:schemeClr val="bg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71450" indent="-171450">
                        <a:buFont typeface="Arial" pitchFamily="34" charset="0"/>
                        <a:buChar char="•"/>
                      </a:pPr>
                      <a:r>
                        <a:rPr lang="en-US" sz="1800" dirty="0" smtClean="0">
                          <a:solidFill>
                            <a:schemeClr val="tx1"/>
                          </a:solidFill>
                        </a:rPr>
                        <a:t>Improved</a:t>
                      </a:r>
                      <a:r>
                        <a:rPr lang="en-US" sz="1800" baseline="0" dirty="0" smtClean="0">
                          <a:solidFill>
                            <a:schemeClr val="tx1"/>
                          </a:solidFill>
                        </a:rPr>
                        <a:t> delivery of IT Services</a:t>
                      </a:r>
                    </a:p>
                    <a:p>
                      <a:pPr marL="171450" indent="-171450">
                        <a:buFont typeface="Arial" pitchFamily="34" charset="0"/>
                        <a:buChar char="•"/>
                      </a:pPr>
                      <a:r>
                        <a:rPr lang="en-US" sz="1800" baseline="0" dirty="0" smtClean="0">
                          <a:solidFill>
                            <a:schemeClr val="tx1"/>
                          </a:solidFill>
                        </a:rPr>
                        <a:t>Resolve critical incidents faster</a:t>
                      </a:r>
                    </a:p>
                    <a:p>
                      <a:pPr marL="171450" indent="-171450">
                        <a:buFont typeface="Arial" pitchFamily="34" charset="0"/>
                        <a:buChar char="•"/>
                      </a:pPr>
                      <a:r>
                        <a:rPr lang="en-US" sz="1800" baseline="0" dirty="0" smtClean="0">
                          <a:solidFill>
                            <a:schemeClr val="tx1"/>
                          </a:solidFill>
                        </a:rPr>
                        <a:t>Do more with same resources</a:t>
                      </a:r>
                      <a:endParaRPr lang="en-US" sz="180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5168">
                <a:tc>
                  <a:txBody>
                    <a:bodyPr/>
                    <a:lstStyle/>
                    <a:p>
                      <a:endParaRPr lang="en-US" sz="20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325168">
                <a:tc>
                  <a:txBody>
                    <a:bodyPr/>
                    <a:lstStyle/>
                    <a:p>
                      <a:r>
                        <a:rPr lang="en-US" sz="2000" b="1" dirty="0" smtClean="0">
                          <a:solidFill>
                            <a:schemeClr val="bg1"/>
                          </a:solidFill>
                        </a:rPr>
                        <a:t>Optimize &amp;</a:t>
                      </a:r>
                      <a:r>
                        <a:rPr lang="en-US" sz="2000" b="1" baseline="0" dirty="0" smtClean="0">
                          <a:solidFill>
                            <a:schemeClr val="bg1"/>
                          </a:solidFill>
                        </a:rPr>
                        <a:t> standardize operations</a:t>
                      </a:r>
                      <a:endParaRPr lang="en-US" sz="2000" b="1" dirty="0" smtClean="0">
                        <a:solidFill>
                          <a:schemeClr val="bg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76000">
                          <a:schemeClr val="accent1"/>
                        </a:gs>
                        <a:gs pos="0">
                          <a:schemeClr val="accent1">
                            <a:lumMod val="40000"/>
                            <a:lumOff val="60000"/>
                          </a:schemeClr>
                        </a:gs>
                      </a:gsLst>
                      <a:lin ang="8100000" scaled="1"/>
                    </a:gradFill>
                  </a:tcPr>
                </a:tc>
                <a:tc rowSpan="2">
                  <a:txBody>
                    <a:bodyPr/>
                    <a:lstStyle/>
                    <a:p>
                      <a:pPr marL="171450" indent="-171450">
                        <a:buFont typeface="Arial" pitchFamily="34" charset="0"/>
                        <a:buChar char="•"/>
                      </a:pPr>
                      <a:r>
                        <a:rPr lang="en-US" sz="1800" dirty="0" smtClean="0">
                          <a:solidFill>
                            <a:schemeClr val="tx1"/>
                          </a:solidFill>
                        </a:rPr>
                        <a:t>Automate</a:t>
                      </a:r>
                      <a:r>
                        <a:rPr lang="en-US" sz="1800" baseline="0" dirty="0" smtClean="0">
                          <a:solidFill>
                            <a:schemeClr val="tx1"/>
                          </a:solidFill>
                        </a:rPr>
                        <a:t> application performance management tasks</a:t>
                      </a:r>
                    </a:p>
                    <a:p>
                      <a:pPr marL="171450" indent="-171450">
                        <a:buFont typeface="Arial" pitchFamily="34" charset="0"/>
                        <a:buChar char="•"/>
                      </a:pPr>
                      <a:r>
                        <a:rPr lang="en-US" sz="1800" baseline="0" dirty="0" smtClean="0">
                          <a:solidFill>
                            <a:schemeClr val="tx1"/>
                          </a:solidFill>
                        </a:rPr>
                        <a:t>Insight to key metrics</a:t>
                      </a:r>
                    </a:p>
                    <a:p>
                      <a:pPr marL="171450" indent="-171450">
                        <a:buFont typeface="Arial" pitchFamily="34" charset="0"/>
                        <a:buChar char="•"/>
                      </a:pPr>
                      <a:r>
                        <a:rPr lang="en-US" sz="1800" baseline="0" dirty="0" smtClean="0">
                          <a:solidFill>
                            <a:schemeClr val="tx1"/>
                          </a:solidFill>
                        </a:rPr>
                        <a:t>Standardize performance management, implementation, configuration, reporting</a:t>
                      </a:r>
                      <a:endParaRPr lang="en-US" sz="1800" dirty="0" smtClean="0">
                        <a:solidFill>
                          <a:schemeClr val="tx1"/>
                        </a:solidFill>
                      </a:endParaRP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5168">
                <a:tc>
                  <a:txBody>
                    <a:bodyPr/>
                    <a:lstStyle/>
                    <a:p>
                      <a:endParaRPr lang="en-US" sz="20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828439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Single Corner Rectangle 8"/>
          <p:cNvSpPr/>
          <p:nvPr/>
        </p:nvSpPr>
        <p:spPr>
          <a:xfrm>
            <a:off x="322721" y="1210960"/>
            <a:ext cx="8498558" cy="5053362"/>
          </a:xfrm>
          <a:prstGeom prst="snip1Rect">
            <a:avLst>
              <a:gd name="adj" fmla="val 0"/>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059382" y="1531697"/>
            <a:ext cx="4502727" cy="4408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sz="2800" dirty="0"/>
              <a:t/>
            </a:r>
            <a:br>
              <a:rPr lang="en-US" sz="2800" dirty="0"/>
            </a:br>
            <a:endParaRPr lang="en-US" dirty="0"/>
          </a:p>
        </p:txBody>
      </p:sp>
      <p:sp>
        <p:nvSpPr>
          <p:cNvPr id="7" name="TextBox 6"/>
          <p:cNvSpPr txBox="1"/>
          <p:nvPr/>
        </p:nvSpPr>
        <p:spPr>
          <a:xfrm>
            <a:off x="627797" y="1531697"/>
            <a:ext cx="3209912" cy="4408227"/>
          </a:xfrm>
          <a:prstGeom prst="rect">
            <a:avLst/>
          </a:prstGeom>
          <a:gradFill flip="none" rotWithShape="1">
            <a:gsLst>
              <a:gs pos="100000">
                <a:srgbClr val="F2B600"/>
              </a:gs>
              <a:gs pos="25000">
                <a:srgbClr val="E05206"/>
              </a:gs>
            </a:gsLst>
            <a:lin ang="18900000" scaled="1"/>
            <a:tileRect/>
          </a:gra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defPPr>
              <a:defRPr lang="en-US"/>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en-US" sz="3200" dirty="0" smtClean="0">
                <a:solidFill>
                  <a:schemeClr val="bg1"/>
                </a:solidFill>
              </a:rPr>
              <a:t>How </a:t>
            </a:r>
            <a:br>
              <a:rPr lang="en-US" sz="3200" dirty="0" smtClean="0">
                <a:solidFill>
                  <a:schemeClr val="bg1"/>
                </a:solidFill>
              </a:rPr>
            </a:br>
            <a:r>
              <a:rPr lang="en-US" sz="3200" dirty="0" smtClean="0">
                <a:solidFill>
                  <a:schemeClr val="bg1"/>
                </a:solidFill>
              </a:rPr>
              <a:t>do I get started?</a:t>
            </a:r>
            <a:endParaRPr lang="en-US" sz="3200" dirty="0">
              <a:solidFill>
                <a:schemeClr val="bg1"/>
              </a:solidFill>
            </a:endParaRPr>
          </a:p>
        </p:txBody>
      </p:sp>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0268" y="2235344"/>
            <a:ext cx="4480560" cy="298615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black">
          <a:xfrm>
            <a:off x="576072" y="182880"/>
            <a:ext cx="8119872" cy="73152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600" b="1" i="0" kern="1200">
                <a:solidFill>
                  <a:schemeClr val="bg1"/>
                </a:solidFill>
                <a:latin typeface="+mj-lt"/>
                <a:ea typeface="+mj-ea"/>
                <a:cs typeface="FS Joey" pitchFamily="50" charset="0"/>
              </a:defRPr>
            </a:lvl1pPr>
          </a:lstStyle>
          <a:p>
            <a:r>
              <a:rPr lang="en-US" dirty="0" smtClean="0">
                <a:solidFill>
                  <a:schemeClr val="accent1"/>
                </a:solidFill>
              </a:rPr>
              <a:t>Overview:</a:t>
            </a:r>
            <a:br>
              <a:rPr lang="en-US" dirty="0" smtClean="0">
                <a:solidFill>
                  <a:schemeClr val="accent1"/>
                </a:solidFill>
              </a:rPr>
            </a:br>
            <a:r>
              <a:rPr lang="en-US" dirty="0" smtClean="0">
                <a:solidFill>
                  <a:schemeClr val="accent1"/>
                </a:solidFill>
              </a:rPr>
              <a:t>Foundation Services</a:t>
            </a:r>
            <a:endParaRPr lang="en-US" dirty="0">
              <a:solidFill>
                <a:schemeClr val="accent1"/>
              </a:solidFill>
            </a:endParaRPr>
          </a:p>
        </p:txBody>
      </p:sp>
    </p:spTree>
    <p:extLst>
      <p:ext uri="{BB962C8B-B14F-4D97-AF65-F5344CB8AC3E}">
        <p14:creationId xmlns:p14="http://schemas.microsoft.com/office/powerpoint/2010/main" val="29558211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&amp; Acceleration Services</a:t>
            </a:r>
            <a:br>
              <a:rPr lang="en-US" dirty="0" smtClean="0"/>
            </a:br>
            <a:r>
              <a:rPr lang="en-US" b="0" dirty="0" smtClean="0"/>
              <a:t>from CA Services</a:t>
            </a:r>
            <a:endParaRPr lang="en-US" dirty="0"/>
          </a:p>
        </p:txBody>
      </p:sp>
      <p:sp>
        <p:nvSpPr>
          <p:cNvPr id="8" name="Rectangle 7"/>
          <p:cNvSpPr/>
          <p:nvPr/>
        </p:nvSpPr>
        <p:spPr>
          <a:xfrm>
            <a:off x="381000" y="1501967"/>
            <a:ext cx="4038600" cy="1047277"/>
          </a:xfrm>
          <a:prstGeom prst="rect">
            <a:avLst/>
          </a:prstGeom>
          <a:gradFill>
            <a:gsLst>
              <a:gs pos="85000">
                <a:schemeClr val="accent2"/>
              </a:gs>
              <a:gs pos="0">
                <a:schemeClr val="accent2">
                  <a:lumMod val="40000"/>
                  <a:lumOff val="60000"/>
                </a:schemeClr>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800" b="1" dirty="0" smtClean="0">
                <a:solidFill>
                  <a:schemeClr val="bg1"/>
                </a:solidFill>
              </a:rPr>
              <a:t>Get Started</a:t>
            </a:r>
          </a:p>
          <a:p>
            <a:pPr algn="r"/>
            <a:r>
              <a:rPr lang="en-US" sz="3200" b="1" dirty="0" smtClean="0">
                <a:solidFill>
                  <a:schemeClr val="bg1"/>
                </a:solidFill>
              </a:rPr>
              <a:t>FOUNDATION</a:t>
            </a:r>
            <a:endParaRPr lang="en-US" sz="2800" b="1" dirty="0">
              <a:solidFill>
                <a:schemeClr val="bg1"/>
              </a:solidFill>
            </a:endParaRPr>
          </a:p>
        </p:txBody>
      </p:sp>
      <p:grpSp>
        <p:nvGrpSpPr>
          <p:cNvPr id="9" name="Group 42"/>
          <p:cNvGrpSpPr/>
          <p:nvPr/>
        </p:nvGrpSpPr>
        <p:grpSpPr>
          <a:xfrm>
            <a:off x="533401" y="1587741"/>
            <a:ext cx="939246" cy="939246"/>
            <a:chOff x="964843" y="2702263"/>
            <a:chExt cx="2319856" cy="2319856"/>
          </a:xfrm>
          <a:solidFill>
            <a:schemeClr val="bg1">
              <a:alpha val="29000"/>
            </a:schemeClr>
          </a:solidFill>
        </p:grpSpPr>
        <p:grpSp>
          <p:nvGrpSpPr>
            <p:cNvPr id="10" name="Group 17"/>
            <p:cNvGrpSpPr/>
            <p:nvPr/>
          </p:nvGrpSpPr>
          <p:grpSpPr bwMode="ltGray">
            <a:xfrm>
              <a:off x="964843" y="2702263"/>
              <a:ext cx="2319856" cy="2319856"/>
              <a:chOff x="3690051" y="2976138"/>
              <a:chExt cx="3384906" cy="3384906"/>
            </a:xfrm>
            <a:grpFill/>
          </p:grpSpPr>
          <p:sp>
            <p:nvSpPr>
              <p:cNvPr id="16" name="Freeform 15"/>
              <p:cNvSpPr/>
              <p:nvPr/>
            </p:nvSpPr>
            <p:spPr bwMode="ltGray">
              <a:xfrm rot="2700000">
                <a:off x="3688373" y="4161961"/>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17" name="Freeform 16"/>
              <p:cNvSpPr/>
              <p:nvPr/>
            </p:nvSpPr>
            <p:spPr bwMode="ltGray">
              <a:xfrm rot="13500000">
                <a:off x="6060017" y="4161961"/>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18" name="Rectangle 17"/>
              <p:cNvSpPr/>
              <p:nvPr/>
            </p:nvSpPr>
            <p:spPr bwMode="ltGray">
              <a:xfrm>
                <a:off x="5263234" y="4564602"/>
                <a:ext cx="238539" cy="23853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reeform 18"/>
              <p:cNvSpPr/>
              <p:nvPr/>
            </p:nvSpPr>
            <p:spPr bwMode="ltGray">
              <a:xfrm rot="8100000">
                <a:off x="4874195" y="2976138"/>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20" name="Freeform 19"/>
              <p:cNvSpPr/>
              <p:nvPr/>
            </p:nvSpPr>
            <p:spPr bwMode="ltGray">
              <a:xfrm rot="18900000">
                <a:off x="4874195" y="5347782"/>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grpSp>
        <p:grpSp>
          <p:nvGrpSpPr>
            <p:cNvPr id="11" name="Group 18"/>
            <p:cNvGrpSpPr/>
            <p:nvPr/>
          </p:nvGrpSpPr>
          <p:grpSpPr bwMode="ltGray">
            <a:xfrm>
              <a:off x="1034049" y="2751939"/>
              <a:ext cx="2211854" cy="2207593"/>
              <a:chOff x="3791028" y="3048621"/>
              <a:chExt cx="3227320" cy="3221102"/>
            </a:xfrm>
            <a:grpFill/>
          </p:grpSpPr>
          <p:sp>
            <p:nvSpPr>
              <p:cNvPr id="12" name="Freeform 11"/>
              <p:cNvSpPr/>
              <p:nvPr/>
            </p:nvSpPr>
            <p:spPr bwMode="ltGray">
              <a:xfrm>
                <a:off x="6001730" y="3060858"/>
                <a:ext cx="1016618" cy="1013261"/>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13" name="Freeform 12"/>
              <p:cNvSpPr/>
              <p:nvPr/>
            </p:nvSpPr>
            <p:spPr bwMode="ltGray">
              <a:xfrm rot="16200000">
                <a:off x="3791027" y="3050299"/>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14" name="Freeform 13"/>
              <p:cNvSpPr/>
              <p:nvPr/>
            </p:nvSpPr>
            <p:spPr bwMode="ltGray">
              <a:xfrm rot="10800000">
                <a:off x="3791028" y="5256460"/>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15" name="Freeform 14"/>
              <p:cNvSpPr/>
              <p:nvPr/>
            </p:nvSpPr>
            <p:spPr bwMode="ltGray">
              <a:xfrm rot="10800000" flipH="1">
                <a:off x="6001730" y="5256461"/>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grpSp>
      </p:grpSp>
      <p:sp>
        <p:nvSpPr>
          <p:cNvPr id="34" name="Rectangle 33"/>
          <p:cNvSpPr/>
          <p:nvPr/>
        </p:nvSpPr>
        <p:spPr>
          <a:xfrm>
            <a:off x="381000" y="2585547"/>
            <a:ext cx="4038600" cy="343425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t>Success starts with a good foundation: integrated services deliver a tested, preconfigured foundation for rapid solution creation and deployment.</a:t>
            </a:r>
          </a:p>
          <a:p>
            <a:endParaRPr lang="en-US" dirty="0" smtClean="0"/>
          </a:p>
          <a:p>
            <a:pPr marL="285750" indent="-285750">
              <a:buFont typeface="Arial" pitchFamily="34" charset="0"/>
              <a:buChar char="•"/>
            </a:pPr>
            <a:r>
              <a:rPr lang="en-US" dirty="0" smtClean="0"/>
              <a:t>Quickly meet requirements</a:t>
            </a:r>
          </a:p>
          <a:p>
            <a:pPr marL="285750" indent="-285750">
              <a:buFont typeface="Arial" pitchFamily="34" charset="0"/>
              <a:buChar char="•"/>
            </a:pPr>
            <a:r>
              <a:rPr lang="en-US" dirty="0" smtClean="0"/>
              <a:t>Speed deployment</a:t>
            </a:r>
          </a:p>
          <a:p>
            <a:pPr marL="285750" indent="-285750">
              <a:buFont typeface="Arial" pitchFamily="34" charset="0"/>
              <a:buChar char="•"/>
            </a:pPr>
            <a:r>
              <a:rPr lang="en-US" dirty="0" smtClean="0"/>
              <a:t>Accelerate time-to-value</a:t>
            </a:r>
          </a:p>
          <a:p>
            <a:pPr marL="285750" indent="-285750">
              <a:buFont typeface="Arial" pitchFamily="34" charset="0"/>
              <a:buChar char="•"/>
            </a:pPr>
            <a:endParaRPr lang="en-US" dirty="0"/>
          </a:p>
          <a:p>
            <a:r>
              <a:rPr lang="en-US" dirty="0" smtClean="0"/>
              <a:t>Extensible, modular architecture offers </a:t>
            </a:r>
            <a:br>
              <a:rPr lang="en-US" dirty="0" smtClean="0"/>
            </a:br>
            <a:r>
              <a:rPr lang="en-US" dirty="0" smtClean="0"/>
              <a:t>a common framework for delivery.</a:t>
            </a:r>
            <a:endParaRPr lang="en-US" dirty="0">
              <a:solidFill>
                <a:schemeClr val="bg1"/>
              </a:solidFill>
            </a:endParaRPr>
          </a:p>
        </p:txBody>
      </p:sp>
      <p:sp>
        <p:nvSpPr>
          <p:cNvPr id="33" name="Rectangle 32"/>
          <p:cNvSpPr/>
          <p:nvPr/>
        </p:nvSpPr>
        <p:spPr>
          <a:xfrm>
            <a:off x="4648200" y="1501676"/>
            <a:ext cx="4038600" cy="1047277"/>
          </a:xfrm>
          <a:prstGeom prst="rect">
            <a:avLst/>
          </a:prstGeom>
          <a:gradFill>
            <a:gsLst>
              <a:gs pos="85000">
                <a:schemeClr val="accent1"/>
              </a:gs>
              <a:gs pos="0">
                <a:schemeClr val="accent1">
                  <a:lumMod val="40000"/>
                  <a:lumOff val="60000"/>
                </a:schemeClr>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schemeClr val="bg1"/>
                </a:solidFill>
              </a:rPr>
              <a:t>Extend Value</a:t>
            </a:r>
          </a:p>
          <a:p>
            <a:r>
              <a:rPr lang="en-US" sz="3200" b="1" dirty="0" smtClean="0">
                <a:solidFill>
                  <a:schemeClr val="bg1"/>
                </a:solidFill>
              </a:rPr>
              <a:t>ACCELERATION</a:t>
            </a:r>
            <a:endParaRPr lang="en-US" sz="3200" b="1" dirty="0">
              <a:solidFill>
                <a:schemeClr val="bg1"/>
              </a:solidFill>
            </a:endParaRPr>
          </a:p>
        </p:txBody>
      </p:sp>
      <p:grpSp>
        <p:nvGrpSpPr>
          <p:cNvPr id="21" name="Group 42"/>
          <p:cNvGrpSpPr/>
          <p:nvPr/>
        </p:nvGrpSpPr>
        <p:grpSpPr>
          <a:xfrm>
            <a:off x="7575579" y="1162203"/>
            <a:ext cx="1339821" cy="1328481"/>
            <a:chOff x="964843" y="1740886"/>
            <a:chExt cx="3309242" cy="3281233"/>
          </a:xfrm>
          <a:solidFill>
            <a:schemeClr val="bg1">
              <a:alpha val="29000"/>
            </a:schemeClr>
          </a:solidFill>
        </p:grpSpPr>
        <p:grpSp>
          <p:nvGrpSpPr>
            <p:cNvPr id="22" name="Group 17"/>
            <p:cNvGrpSpPr/>
            <p:nvPr/>
          </p:nvGrpSpPr>
          <p:grpSpPr bwMode="ltGray">
            <a:xfrm>
              <a:off x="964843" y="2702263"/>
              <a:ext cx="2319856" cy="2319856"/>
              <a:chOff x="3690051" y="2976138"/>
              <a:chExt cx="3384906" cy="3384906"/>
            </a:xfrm>
            <a:grpFill/>
          </p:grpSpPr>
          <p:sp>
            <p:nvSpPr>
              <p:cNvPr id="28" name="Freeform 27"/>
              <p:cNvSpPr/>
              <p:nvPr/>
            </p:nvSpPr>
            <p:spPr bwMode="ltGray">
              <a:xfrm rot="2700000">
                <a:off x="3688373" y="4161961"/>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29" name="Freeform 28"/>
              <p:cNvSpPr/>
              <p:nvPr/>
            </p:nvSpPr>
            <p:spPr bwMode="ltGray">
              <a:xfrm rot="13500000">
                <a:off x="6060017" y="4161961"/>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30" name="Rectangle 29"/>
              <p:cNvSpPr/>
              <p:nvPr/>
            </p:nvSpPr>
            <p:spPr bwMode="ltGray">
              <a:xfrm>
                <a:off x="5263234" y="4564602"/>
                <a:ext cx="238539" cy="23853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reeform 30"/>
              <p:cNvSpPr/>
              <p:nvPr/>
            </p:nvSpPr>
            <p:spPr bwMode="ltGray">
              <a:xfrm rot="8100000">
                <a:off x="4874195" y="2976138"/>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32" name="Freeform 31"/>
              <p:cNvSpPr/>
              <p:nvPr/>
            </p:nvSpPr>
            <p:spPr bwMode="ltGray">
              <a:xfrm rot="18900000">
                <a:off x="4874195" y="5347782"/>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grpSp>
        <p:grpSp>
          <p:nvGrpSpPr>
            <p:cNvPr id="23" name="Group 18"/>
            <p:cNvGrpSpPr/>
            <p:nvPr/>
          </p:nvGrpSpPr>
          <p:grpSpPr bwMode="ltGray">
            <a:xfrm>
              <a:off x="1034048" y="1740886"/>
              <a:ext cx="3240037" cy="3218647"/>
              <a:chOff x="3791028" y="1573391"/>
              <a:chExt cx="4727544" cy="4696332"/>
            </a:xfrm>
            <a:grpFill/>
          </p:grpSpPr>
          <p:sp>
            <p:nvSpPr>
              <p:cNvPr id="24" name="Freeform 23"/>
              <p:cNvSpPr/>
              <p:nvPr/>
            </p:nvSpPr>
            <p:spPr bwMode="ltGray">
              <a:xfrm>
                <a:off x="7501953" y="1573391"/>
                <a:ext cx="1016619" cy="1013263"/>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25" name="Freeform 24"/>
              <p:cNvSpPr/>
              <p:nvPr/>
            </p:nvSpPr>
            <p:spPr bwMode="ltGray">
              <a:xfrm rot="16200000">
                <a:off x="3791027" y="3050299"/>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26" name="Freeform 25"/>
              <p:cNvSpPr/>
              <p:nvPr/>
            </p:nvSpPr>
            <p:spPr bwMode="ltGray">
              <a:xfrm rot="10800000">
                <a:off x="3791028" y="5256460"/>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sp>
            <p:nvSpPr>
              <p:cNvPr id="27" name="Freeform 26"/>
              <p:cNvSpPr/>
              <p:nvPr/>
            </p:nvSpPr>
            <p:spPr bwMode="ltGray">
              <a:xfrm rot="10800000" flipH="1">
                <a:off x="6001730" y="5256461"/>
                <a:ext cx="1016617" cy="1013262"/>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 name="connsiteX0" fmla="*/ 502961 w 1889420"/>
                  <a:gd name="connsiteY0" fmla="*/ 197092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502961 w 1889420"/>
                  <a:gd name="connsiteY9" fmla="*/ 197092 h 1903407"/>
                  <a:gd name="connsiteX0" fmla="*/ 343006 w 1889420"/>
                  <a:gd name="connsiteY0" fmla="*/ 80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35856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82664 w 1889420"/>
                  <a:gd name="connsiteY2" fmla="*/ 376337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04224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465196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10859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44517 w 1889420"/>
                  <a:gd name="connsiteY2" fmla="*/ 378444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256792 w 1889420"/>
                  <a:gd name="connsiteY2" fmla="*/ 56215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113897 w 1889420"/>
                  <a:gd name="connsiteY2" fmla="*/ 465198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6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343006 w 1889420"/>
                  <a:gd name="connsiteY0" fmla="*/ 80 h 1903407"/>
                  <a:gd name="connsiteX1" fmla="*/ 356456 w 1889420"/>
                  <a:gd name="connsiteY1" fmla="*/ 435574 h 1903407"/>
                  <a:gd name="connsiteX2" fmla="*/ 1391151 w 1889420"/>
                  <a:gd name="connsiteY2" fmla="*/ 335819 h 1903407"/>
                  <a:gd name="connsiteX3" fmla="*/ 0 w 1889420"/>
                  <a:gd name="connsiteY3" fmla="*/ 1539581 h 1903407"/>
                  <a:gd name="connsiteX4" fmla="*/ 363827 w 1889420"/>
                  <a:gd name="connsiteY4" fmla="*/ 1903407 h 1903407"/>
                  <a:gd name="connsiteX5" fmla="*/ 1475888 w 1889420"/>
                  <a:gd name="connsiteY5" fmla="*/ 580586 h 1903407"/>
                  <a:gd name="connsiteX6" fmla="*/ 1487085 w 1889420"/>
                  <a:gd name="connsiteY6" fmla="*/ 1546412 h 1903407"/>
                  <a:gd name="connsiteX7" fmla="*/ 1889420 w 1889420"/>
                  <a:gd name="connsiteY7" fmla="*/ 1546412 h 1903407"/>
                  <a:gd name="connsiteX8" fmla="*/ 1889420 w 1889420"/>
                  <a:gd name="connsiteY8" fmla="*/ 0 h 1903407"/>
                  <a:gd name="connsiteX9" fmla="*/ 343006 w 1889420"/>
                  <a:gd name="connsiteY9" fmla="*/ 80 h 1903407"/>
                  <a:gd name="connsiteX0" fmla="*/ 152883 w 1699297"/>
                  <a:gd name="connsiteY0" fmla="*/ 80 h 1903407"/>
                  <a:gd name="connsiteX1" fmla="*/ 166333 w 1699297"/>
                  <a:gd name="connsiteY1" fmla="*/ 435574 h 1903407"/>
                  <a:gd name="connsiteX2" fmla="*/ 1201028 w 1699297"/>
                  <a:gd name="connsiteY2" fmla="*/ 335819 h 1903407"/>
                  <a:gd name="connsiteX3" fmla="*/ 0 w 1699297"/>
                  <a:gd name="connsiteY3" fmla="*/ 1539581 h 1903407"/>
                  <a:gd name="connsiteX4" fmla="*/ 173704 w 1699297"/>
                  <a:gd name="connsiteY4" fmla="*/ 1903407 h 1903407"/>
                  <a:gd name="connsiteX5" fmla="*/ 1285765 w 1699297"/>
                  <a:gd name="connsiteY5" fmla="*/ 580586 h 1903407"/>
                  <a:gd name="connsiteX6" fmla="*/ 1296962 w 1699297"/>
                  <a:gd name="connsiteY6" fmla="*/ 1546412 h 1903407"/>
                  <a:gd name="connsiteX7" fmla="*/ 1699297 w 1699297"/>
                  <a:gd name="connsiteY7" fmla="*/ 1546412 h 1903407"/>
                  <a:gd name="connsiteX8" fmla="*/ 1699297 w 1699297"/>
                  <a:gd name="connsiteY8" fmla="*/ 0 h 1903407"/>
                  <a:gd name="connsiteX9" fmla="*/ 152883 w 1699297"/>
                  <a:gd name="connsiteY9" fmla="*/ 80 h 1903407"/>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73704 w 1699297"/>
                  <a:gd name="connsiteY4" fmla="*/ 1903407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341460 w 1699297"/>
                  <a:gd name="connsiteY4" fmla="*/ 1651786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2062884"/>
                  <a:gd name="connsiteX1" fmla="*/ 166333 w 1699297"/>
                  <a:gd name="connsiteY1" fmla="*/ 435574 h 2062884"/>
                  <a:gd name="connsiteX2" fmla="*/ 1201028 w 1699297"/>
                  <a:gd name="connsiteY2" fmla="*/ 335819 h 2062884"/>
                  <a:gd name="connsiteX3" fmla="*/ 0 w 1699297"/>
                  <a:gd name="connsiteY3" fmla="*/ 1539581 h 2062884"/>
                  <a:gd name="connsiteX4" fmla="*/ 123378 w 1699297"/>
                  <a:gd name="connsiteY4" fmla="*/ 1858674 h 2062884"/>
                  <a:gd name="connsiteX5" fmla="*/ 603378 w 1699297"/>
                  <a:gd name="connsiteY5" fmla="*/ 2062884 h 2062884"/>
                  <a:gd name="connsiteX6" fmla="*/ 1285765 w 1699297"/>
                  <a:gd name="connsiteY6" fmla="*/ 580586 h 2062884"/>
                  <a:gd name="connsiteX7" fmla="*/ 1296962 w 1699297"/>
                  <a:gd name="connsiteY7" fmla="*/ 1546412 h 2062884"/>
                  <a:gd name="connsiteX8" fmla="*/ 1699297 w 1699297"/>
                  <a:gd name="connsiteY8" fmla="*/ 1546412 h 2062884"/>
                  <a:gd name="connsiteX9" fmla="*/ 1699297 w 1699297"/>
                  <a:gd name="connsiteY9" fmla="*/ 0 h 2062884"/>
                  <a:gd name="connsiteX10" fmla="*/ 152883 w 1699297"/>
                  <a:gd name="connsiteY10" fmla="*/ 80 h 2062884"/>
                  <a:gd name="connsiteX0" fmla="*/ 152883 w 1699297"/>
                  <a:gd name="connsiteY0" fmla="*/ 80 h 1858674"/>
                  <a:gd name="connsiteX1" fmla="*/ 166333 w 1699297"/>
                  <a:gd name="connsiteY1" fmla="*/ 435574 h 1858674"/>
                  <a:gd name="connsiteX2" fmla="*/ 1201028 w 1699297"/>
                  <a:gd name="connsiteY2" fmla="*/ 335819 h 1858674"/>
                  <a:gd name="connsiteX3" fmla="*/ 0 w 1699297"/>
                  <a:gd name="connsiteY3" fmla="*/ 1539581 h 1858674"/>
                  <a:gd name="connsiteX4" fmla="*/ 123378 w 1699297"/>
                  <a:gd name="connsiteY4" fmla="*/ 1858674 h 1858674"/>
                  <a:gd name="connsiteX5" fmla="*/ 1285765 w 1699297"/>
                  <a:gd name="connsiteY5" fmla="*/ 580586 h 1858674"/>
                  <a:gd name="connsiteX6" fmla="*/ 1296962 w 1699297"/>
                  <a:gd name="connsiteY6" fmla="*/ 1546412 h 1858674"/>
                  <a:gd name="connsiteX7" fmla="*/ 1699297 w 1699297"/>
                  <a:gd name="connsiteY7" fmla="*/ 1546412 h 1858674"/>
                  <a:gd name="connsiteX8" fmla="*/ 1699297 w 1699297"/>
                  <a:gd name="connsiteY8" fmla="*/ 0 h 1858674"/>
                  <a:gd name="connsiteX9" fmla="*/ 152883 w 1699297"/>
                  <a:gd name="connsiteY9" fmla="*/ 80 h 1858674"/>
                  <a:gd name="connsiteX0" fmla="*/ 309455 w 1855869"/>
                  <a:gd name="connsiteY0" fmla="*/ 80 h 1858674"/>
                  <a:gd name="connsiteX1" fmla="*/ 322905 w 1855869"/>
                  <a:gd name="connsiteY1" fmla="*/ 435574 h 1858674"/>
                  <a:gd name="connsiteX2" fmla="*/ 1357600 w 1855869"/>
                  <a:gd name="connsiteY2" fmla="*/ 335819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580586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53534 w 1855869"/>
                  <a:gd name="connsiteY6" fmla="*/ 1546412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612177 w 1855869"/>
                  <a:gd name="connsiteY6" fmla="*/ 1432077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721779 h 1858674"/>
                  <a:gd name="connsiteX8" fmla="*/ 1428401 w 1855869"/>
                  <a:gd name="connsiteY8" fmla="*/ 1532525 h 1858674"/>
                  <a:gd name="connsiteX9" fmla="*/ 1855869 w 1855869"/>
                  <a:gd name="connsiteY9" fmla="*/ 1546412 h 1858674"/>
                  <a:gd name="connsiteX10" fmla="*/ 1855869 w 1855869"/>
                  <a:gd name="connsiteY10" fmla="*/ 0 h 1858674"/>
                  <a:gd name="connsiteX11" fmla="*/ 309455 w 1855869"/>
                  <a:gd name="connsiteY11"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327178 w 1855869"/>
                  <a:gd name="connsiteY6" fmla="*/ 721779 h 1858674"/>
                  <a:gd name="connsiteX7" fmla="*/ 1428401 w 1855869"/>
                  <a:gd name="connsiteY7" fmla="*/ 1532525 h 1858674"/>
                  <a:gd name="connsiteX8" fmla="*/ 1855869 w 1855869"/>
                  <a:gd name="connsiteY8" fmla="*/ 1546412 h 1858674"/>
                  <a:gd name="connsiteX9" fmla="*/ 1855869 w 1855869"/>
                  <a:gd name="connsiteY9" fmla="*/ 0 h 1858674"/>
                  <a:gd name="connsiteX10" fmla="*/ 309455 w 1855869"/>
                  <a:gd name="connsiteY10"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42337 w 1855869"/>
                  <a:gd name="connsiteY5" fmla="*/ 720375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637363 w 1855869"/>
                  <a:gd name="connsiteY5" fmla="*/ 512492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309455 w 1855869"/>
                  <a:gd name="connsiteY0" fmla="*/ 80 h 1858674"/>
                  <a:gd name="connsiteX1" fmla="*/ 322905 w 1855869"/>
                  <a:gd name="connsiteY1" fmla="*/ 435574 h 1858674"/>
                  <a:gd name="connsiteX2" fmla="*/ 1105966 w 1855869"/>
                  <a:gd name="connsiteY2" fmla="*/ 430876 h 1858674"/>
                  <a:gd name="connsiteX3" fmla="*/ 0 w 1855869"/>
                  <a:gd name="connsiteY3" fmla="*/ 1539581 h 1858674"/>
                  <a:gd name="connsiteX4" fmla="*/ 279950 w 1855869"/>
                  <a:gd name="connsiteY4" fmla="*/ 1858674 h 1858674"/>
                  <a:gd name="connsiteX5" fmla="*/ 1424272 w 1855869"/>
                  <a:gd name="connsiteY5" fmla="*/ 730769 h 1858674"/>
                  <a:gd name="connsiteX6" fmla="*/ 1428401 w 1855869"/>
                  <a:gd name="connsiteY6" fmla="*/ 1532525 h 1858674"/>
                  <a:gd name="connsiteX7" fmla="*/ 1855869 w 1855869"/>
                  <a:gd name="connsiteY7" fmla="*/ 1546412 h 1858674"/>
                  <a:gd name="connsiteX8" fmla="*/ 1855869 w 1855869"/>
                  <a:gd name="connsiteY8" fmla="*/ 0 h 1858674"/>
                  <a:gd name="connsiteX9" fmla="*/ 309455 w 1855869"/>
                  <a:gd name="connsiteY9" fmla="*/ 80 h 1858674"/>
                  <a:gd name="connsiteX0" fmla="*/ 454981 w 2001395"/>
                  <a:gd name="connsiteY0" fmla="*/ 80 h 1858674"/>
                  <a:gd name="connsiteX1" fmla="*/ 468431 w 2001395"/>
                  <a:gd name="connsiteY1" fmla="*/ 435574 h 1858674"/>
                  <a:gd name="connsiteX2" fmla="*/ 1251492 w 2001395"/>
                  <a:gd name="connsiteY2" fmla="*/ 430876 h 1858674"/>
                  <a:gd name="connsiteX3" fmla="*/ 0 w 2001395"/>
                  <a:gd name="connsiteY3" fmla="*/ 1768251 h 1858674"/>
                  <a:gd name="connsiteX4" fmla="*/ 425476 w 2001395"/>
                  <a:gd name="connsiteY4" fmla="*/ 1858674 h 1858674"/>
                  <a:gd name="connsiteX5" fmla="*/ 1569798 w 2001395"/>
                  <a:gd name="connsiteY5" fmla="*/ 730769 h 1858674"/>
                  <a:gd name="connsiteX6" fmla="*/ 1573927 w 2001395"/>
                  <a:gd name="connsiteY6" fmla="*/ 1532525 h 1858674"/>
                  <a:gd name="connsiteX7" fmla="*/ 2001395 w 2001395"/>
                  <a:gd name="connsiteY7" fmla="*/ 1546412 h 1858674"/>
                  <a:gd name="connsiteX8" fmla="*/ 2001395 w 2001395"/>
                  <a:gd name="connsiteY8" fmla="*/ 0 h 1858674"/>
                  <a:gd name="connsiteX9" fmla="*/ 454981 w 2001395"/>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629591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3598 w 1861066"/>
                  <a:gd name="connsiteY6" fmla="*/ 1532525 h 1858674"/>
                  <a:gd name="connsiteX7" fmla="*/ 1438793 w 1861066"/>
                  <a:gd name="connsiteY7" fmla="*/ 1780308 h 1858674"/>
                  <a:gd name="connsiteX8" fmla="*/ 1861066 w 1861066"/>
                  <a:gd name="connsiteY8" fmla="*/ 1546412 h 1858674"/>
                  <a:gd name="connsiteX9" fmla="*/ 1861066 w 1861066"/>
                  <a:gd name="connsiteY9" fmla="*/ 0 h 1858674"/>
                  <a:gd name="connsiteX10" fmla="*/ 314652 w 1861066"/>
                  <a:gd name="connsiteY10"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780308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314652 w 1861066"/>
                  <a:gd name="connsiteY0" fmla="*/ 80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314652 w 1861066"/>
                  <a:gd name="connsiteY9" fmla="*/ 80 h 1858674"/>
                  <a:gd name="connsiteX0" fmla="*/ 453228 w 1861066"/>
                  <a:gd name="connsiteY0" fmla="*/ 207348 h 1858674"/>
                  <a:gd name="connsiteX1" fmla="*/ 328102 w 1861066"/>
                  <a:gd name="connsiteY1" fmla="*/ 435574 h 1858674"/>
                  <a:gd name="connsiteX2" fmla="*/ 1111163 w 1861066"/>
                  <a:gd name="connsiteY2" fmla="*/ 430876 h 1858674"/>
                  <a:gd name="connsiteX3" fmla="*/ 0 w 1861066"/>
                  <a:gd name="connsiteY3" fmla="*/ 1563885 h 1858674"/>
                  <a:gd name="connsiteX4" fmla="*/ 285147 w 1861066"/>
                  <a:gd name="connsiteY4" fmla="*/ 1858674 h 1858674"/>
                  <a:gd name="connsiteX5" fmla="*/ 1429469 w 1861066"/>
                  <a:gd name="connsiteY5" fmla="*/ 730769 h 1858674"/>
                  <a:gd name="connsiteX6" fmla="*/ 1438793 w 1861066"/>
                  <a:gd name="connsiteY6" fmla="*/ 1551636 h 1858674"/>
                  <a:gd name="connsiteX7" fmla="*/ 1861066 w 1861066"/>
                  <a:gd name="connsiteY7" fmla="*/ 1546412 h 1858674"/>
                  <a:gd name="connsiteX8" fmla="*/ 1861066 w 1861066"/>
                  <a:gd name="connsiteY8" fmla="*/ 0 h 1858674"/>
                  <a:gd name="connsiteX9" fmla="*/ 453228 w 1861066"/>
                  <a:gd name="connsiteY9" fmla="*/ 207348 h 1858674"/>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36232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577516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345928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4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7070 h 1859332"/>
                  <a:gd name="connsiteX8" fmla="*/ 1861066 w 1861066"/>
                  <a:gd name="connsiteY8" fmla="*/ 658 h 1859332"/>
                  <a:gd name="connsiteX9" fmla="*/ 328419 w 1861066"/>
                  <a:gd name="connsiteY9" fmla="*/ 0 h 1859332"/>
                  <a:gd name="connsiteX0" fmla="*/ 328419 w 2037507"/>
                  <a:gd name="connsiteY0" fmla="*/ 0 h 1859332"/>
                  <a:gd name="connsiteX1" fmla="*/ 328102 w 2037507"/>
                  <a:gd name="connsiteY1" fmla="*/ 424581 h 1859332"/>
                  <a:gd name="connsiteX2" fmla="*/ 1111163 w 2037507"/>
                  <a:gd name="connsiteY2" fmla="*/ 431534 h 1859332"/>
                  <a:gd name="connsiteX3" fmla="*/ 0 w 2037507"/>
                  <a:gd name="connsiteY3" fmla="*/ 1564543 h 1859332"/>
                  <a:gd name="connsiteX4" fmla="*/ 285147 w 2037507"/>
                  <a:gd name="connsiteY4" fmla="*/ 1859332 h 1859332"/>
                  <a:gd name="connsiteX5" fmla="*/ 1429469 w 2037507"/>
                  <a:gd name="connsiteY5" fmla="*/ 731427 h 1859332"/>
                  <a:gd name="connsiteX6" fmla="*/ 1438793 w 2037507"/>
                  <a:gd name="connsiteY6" fmla="*/ 1552295 h 1859332"/>
                  <a:gd name="connsiteX7" fmla="*/ 1861066 w 2037507"/>
                  <a:gd name="connsiteY7" fmla="*/ 1547070 h 1859332"/>
                  <a:gd name="connsiteX8" fmla="*/ 2036148 w 2037507"/>
                  <a:gd name="connsiteY8" fmla="*/ 1691437 h 1859332"/>
                  <a:gd name="connsiteX9" fmla="*/ 1861066 w 2037507"/>
                  <a:gd name="connsiteY9" fmla="*/ 658 h 1859332"/>
                  <a:gd name="connsiteX10" fmla="*/ 328419 w 2037507"/>
                  <a:gd name="connsiteY10" fmla="*/ 0 h 1859332"/>
                  <a:gd name="connsiteX0" fmla="*/ 328419 w 2037509"/>
                  <a:gd name="connsiteY0" fmla="*/ 0 h 1859332"/>
                  <a:gd name="connsiteX1" fmla="*/ 328102 w 2037509"/>
                  <a:gd name="connsiteY1" fmla="*/ 424581 h 1859332"/>
                  <a:gd name="connsiteX2" fmla="*/ 1111163 w 2037509"/>
                  <a:gd name="connsiteY2" fmla="*/ 431534 h 1859332"/>
                  <a:gd name="connsiteX3" fmla="*/ 0 w 2037509"/>
                  <a:gd name="connsiteY3" fmla="*/ 1564543 h 1859332"/>
                  <a:gd name="connsiteX4" fmla="*/ 285147 w 2037509"/>
                  <a:gd name="connsiteY4" fmla="*/ 1859332 h 1859332"/>
                  <a:gd name="connsiteX5" fmla="*/ 1429469 w 2037509"/>
                  <a:gd name="connsiteY5" fmla="*/ 731427 h 1859332"/>
                  <a:gd name="connsiteX6" fmla="*/ 1438793 w 2037509"/>
                  <a:gd name="connsiteY6" fmla="*/ 1552295 h 1859332"/>
                  <a:gd name="connsiteX7" fmla="*/ 1861066 w 2037509"/>
                  <a:gd name="connsiteY7" fmla="*/ 1710202 h 1859332"/>
                  <a:gd name="connsiteX8" fmla="*/ 2036148 w 2037509"/>
                  <a:gd name="connsiteY8" fmla="*/ 1691437 h 1859332"/>
                  <a:gd name="connsiteX9" fmla="*/ 1861066 w 2037509"/>
                  <a:gd name="connsiteY9" fmla="*/ 658 h 1859332"/>
                  <a:gd name="connsiteX10" fmla="*/ 328419 w 2037509"/>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710202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2987 w 1861066"/>
                  <a:gd name="connsiteY6" fmla="*/ 737412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282956 w 1861066"/>
                  <a:gd name="connsiteY6" fmla="*/ 890348 h 1859332"/>
                  <a:gd name="connsiteX7" fmla="*/ 1438793 w 1861066"/>
                  <a:gd name="connsiteY7" fmla="*/ 1552295 h 1859332"/>
                  <a:gd name="connsiteX8" fmla="*/ 1861066 w 1861066"/>
                  <a:gd name="connsiteY8" fmla="*/ 1548528 h 1859332"/>
                  <a:gd name="connsiteX9" fmla="*/ 1861066 w 1861066"/>
                  <a:gd name="connsiteY9" fmla="*/ 658 h 1859332"/>
                  <a:gd name="connsiteX10" fmla="*/ 328419 w 1861066"/>
                  <a:gd name="connsiteY10"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29469 w 1861066"/>
                  <a:gd name="connsiteY5" fmla="*/ 731427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550366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328419 w 1861066"/>
                  <a:gd name="connsiteY0" fmla="*/ 0 h 1859332"/>
                  <a:gd name="connsiteX1" fmla="*/ 328102 w 1861066"/>
                  <a:gd name="connsiteY1" fmla="*/ 424581 h 1859332"/>
                  <a:gd name="connsiteX2" fmla="*/ 1111163 w 1861066"/>
                  <a:gd name="connsiteY2" fmla="*/ 431534 h 1859332"/>
                  <a:gd name="connsiteX3" fmla="*/ 0 w 1861066"/>
                  <a:gd name="connsiteY3" fmla="*/ 1564543 h 1859332"/>
                  <a:gd name="connsiteX4" fmla="*/ 285147 w 1861066"/>
                  <a:gd name="connsiteY4" fmla="*/ 1859332 h 1859332"/>
                  <a:gd name="connsiteX5" fmla="*/ 1436751 w 1861066"/>
                  <a:gd name="connsiteY5" fmla="*/ 731428 h 1859332"/>
                  <a:gd name="connsiteX6" fmla="*/ 1438793 w 1861066"/>
                  <a:gd name="connsiteY6" fmla="*/ 1552295 h 1859332"/>
                  <a:gd name="connsiteX7" fmla="*/ 1861066 w 1861066"/>
                  <a:gd name="connsiteY7" fmla="*/ 1548528 h 1859332"/>
                  <a:gd name="connsiteX8" fmla="*/ 1861066 w 1861066"/>
                  <a:gd name="connsiteY8" fmla="*/ 658 h 1859332"/>
                  <a:gd name="connsiteX9" fmla="*/ 328419 w 1861066"/>
                  <a:gd name="connsiteY9" fmla="*/ 0 h 1859332"/>
                  <a:gd name="connsiteX0" fmla="*/ 418634 w 1951281"/>
                  <a:gd name="connsiteY0" fmla="*/ 0 h 1859332"/>
                  <a:gd name="connsiteX1" fmla="*/ 418317 w 1951281"/>
                  <a:gd name="connsiteY1" fmla="*/ 424581 h 1859332"/>
                  <a:gd name="connsiteX2" fmla="*/ 1201378 w 1951281"/>
                  <a:gd name="connsiteY2" fmla="*/ 431534 h 1859332"/>
                  <a:gd name="connsiteX3" fmla="*/ 0 w 1951281"/>
                  <a:gd name="connsiteY3" fmla="*/ 1469821 h 1859332"/>
                  <a:gd name="connsiteX4" fmla="*/ 375362 w 1951281"/>
                  <a:gd name="connsiteY4" fmla="*/ 1859332 h 1859332"/>
                  <a:gd name="connsiteX5" fmla="*/ 1526966 w 1951281"/>
                  <a:gd name="connsiteY5" fmla="*/ 731428 h 1859332"/>
                  <a:gd name="connsiteX6" fmla="*/ 1529008 w 1951281"/>
                  <a:gd name="connsiteY6" fmla="*/ 1552295 h 1859332"/>
                  <a:gd name="connsiteX7" fmla="*/ 1951281 w 1951281"/>
                  <a:gd name="connsiteY7" fmla="*/ 1548528 h 1859332"/>
                  <a:gd name="connsiteX8" fmla="*/ 1951281 w 1951281"/>
                  <a:gd name="connsiteY8" fmla="*/ 658 h 1859332"/>
                  <a:gd name="connsiteX9" fmla="*/ 418634 w 1951281"/>
                  <a:gd name="connsiteY9" fmla="*/ 0 h 1859332"/>
                  <a:gd name="connsiteX0" fmla="*/ 332930 w 1865577"/>
                  <a:gd name="connsiteY0" fmla="*/ 0 h 1859332"/>
                  <a:gd name="connsiteX1" fmla="*/ 332613 w 1865577"/>
                  <a:gd name="connsiteY1" fmla="*/ 424581 h 1859332"/>
                  <a:gd name="connsiteX2" fmla="*/ 1115674 w 1865577"/>
                  <a:gd name="connsiteY2" fmla="*/ 431534 h 1859332"/>
                  <a:gd name="connsiteX3" fmla="*/ 0 w 1865577"/>
                  <a:gd name="connsiteY3" fmla="*/ 1560033 h 1859332"/>
                  <a:gd name="connsiteX4" fmla="*/ 289658 w 1865577"/>
                  <a:gd name="connsiteY4" fmla="*/ 1859332 h 1859332"/>
                  <a:gd name="connsiteX5" fmla="*/ 1441262 w 1865577"/>
                  <a:gd name="connsiteY5" fmla="*/ 731428 h 1859332"/>
                  <a:gd name="connsiteX6" fmla="*/ 1443304 w 1865577"/>
                  <a:gd name="connsiteY6" fmla="*/ 1552295 h 1859332"/>
                  <a:gd name="connsiteX7" fmla="*/ 1865577 w 1865577"/>
                  <a:gd name="connsiteY7" fmla="*/ 1548528 h 1859332"/>
                  <a:gd name="connsiteX8" fmla="*/ 1865577 w 1865577"/>
                  <a:gd name="connsiteY8" fmla="*/ 658 h 1859332"/>
                  <a:gd name="connsiteX9" fmla="*/ 332930 w 1865577"/>
                  <a:gd name="connsiteY9" fmla="*/ 0 h 1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577" h="1859332">
                    <a:moveTo>
                      <a:pt x="332930" y="0"/>
                    </a:moveTo>
                    <a:cubicBezTo>
                      <a:pt x="332824" y="145411"/>
                      <a:pt x="332719" y="279170"/>
                      <a:pt x="332613" y="424581"/>
                    </a:cubicBezTo>
                    <a:lnTo>
                      <a:pt x="1115674" y="431534"/>
                    </a:lnTo>
                    <a:lnTo>
                      <a:pt x="0" y="1560033"/>
                    </a:lnTo>
                    <a:lnTo>
                      <a:pt x="289658" y="1859332"/>
                    </a:lnTo>
                    <a:lnTo>
                      <a:pt x="1441262" y="731428"/>
                    </a:lnTo>
                    <a:cubicBezTo>
                      <a:pt x="1441943" y="1005050"/>
                      <a:pt x="1442623" y="1278673"/>
                      <a:pt x="1443304" y="1552295"/>
                    </a:cubicBezTo>
                    <a:lnTo>
                      <a:pt x="1865577" y="1548528"/>
                    </a:lnTo>
                    <a:lnTo>
                      <a:pt x="1865577" y="658"/>
                    </a:lnTo>
                    <a:lnTo>
                      <a:pt x="33293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cs typeface="Arial" pitchFamily="34" charset="0"/>
                </a:endParaRPr>
              </a:p>
            </p:txBody>
          </p:sp>
        </p:grpSp>
      </p:grpSp>
      <p:sp>
        <p:nvSpPr>
          <p:cNvPr id="37" name="Rectangle 36"/>
          <p:cNvSpPr/>
          <p:nvPr/>
        </p:nvSpPr>
        <p:spPr>
          <a:xfrm>
            <a:off x="4632808" y="2585547"/>
            <a:ext cx="4038600" cy="343425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t>Extend the value of your CA Technologies solution by adding functionality to your Foundation implementation.</a:t>
            </a:r>
          </a:p>
          <a:p>
            <a:endParaRPr lang="en-US" dirty="0"/>
          </a:p>
          <a:p>
            <a:r>
              <a:rPr lang="en-US" dirty="0" smtClean="0"/>
              <a:t>Acceleration services are designed to provide additional capabilities that can help you build on initial successes.</a:t>
            </a:r>
            <a:endParaRPr lang="en-US" dirty="0">
              <a:solidFill>
                <a:schemeClr val="bg1"/>
              </a:solidFill>
            </a:endParaRPr>
          </a:p>
        </p:txBody>
      </p:sp>
    </p:spTree>
    <p:extLst>
      <p:ext uri="{BB962C8B-B14F-4D97-AF65-F5344CB8AC3E}">
        <p14:creationId xmlns:p14="http://schemas.microsoft.com/office/powerpoint/2010/main" val="22031063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 Application Performance Management (APM)  Foundation/Acceleration Services </a:t>
            </a:r>
            <a:endParaRPr lang="en-US" dirty="0"/>
          </a:p>
        </p:txBody>
      </p:sp>
      <p:sp>
        <p:nvSpPr>
          <p:cNvPr id="4" name="Rectangle 3"/>
          <p:cNvSpPr/>
          <p:nvPr/>
        </p:nvSpPr>
        <p:spPr>
          <a:xfrm>
            <a:off x="304800" y="1066800"/>
            <a:ext cx="4114800" cy="5029201"/>
          </a:xfrm>
          <a:prstGeom prst="rect">
            <a:avLst/>
          </a:prstGeom>
          <a:gradFill flip="none" rotWithShape="1">
            <a:gsLst>
              <a:gs pos="45000">
                <a:schemeClr val="accent2"/>
              </a:gs>
              <a:gs pos="0">
                <a:schemeClr val="accent4">
                  <a:lumMod val="50000"/>
                </a:schemeClr>
              </a:gs>
              <a:gs pos="100000">
                <a:schemeClr val="accent2">
                  <a:lumMod val="20000"/>
                  <a:lumOff val="8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182880" rIns="0" bIns="0" anchor="t"/>
          <a:lstStyle/>
          <a:p>
            <a:pPr marL="2116138" defTabSz="914400" fontAlgn="auto">
              <a:lnSpc>
                <a:spcPct val="90000"/>
              </a:lnSpc>
              <a:spcBef>
                <a:spcPts val="1200"/>
              </a:spcBef>
              <a:spcAft>
                <a:spcPts val="0"/>
              </a:spcAft>
            </a:pPr>
            <a:endParaRPr lang="en-US" sz="3200" kern="0" dirty="0">
              <a:solidFill>
                <a:schemeClr val="tx1"/>
              </a:solidFill>
              <a:latin typeface="Calibri" pitchFamily="34" charset="0"/>
              <a:ea typeface="Arial Unicode MS" pitchFamily="34" charset="-128"/>
              <a:cs typeface="Calibri" pitchFamily="34" charset="0"/>
            </a:endParaRPr>
          </a:p>
        </p:txBody>
      </p:sp>
      <p:sp>
        <p:nvSpPr>
          <p:cNvPr id="5" name="Rectangle 4"/>
          <p:cNvSpPr/>
          <p:nvPr/>
        </p:nvSpPr>
        <p:spPr>
          <a:xfrm>
            <a:off x="412276" y="1939388"/>
            <a:ext cx="3778724" cy="3323987"/>
          </a:xfrm>
          <a:prstGeom prst="rect">
            <a:avLst/>
          </a:prstGeom>
        </p:spPr>
        <p:txBody>
          <a:bodyPr wrap="square">
            <a:spAutoFit/>
          </a:bodyPr>
          <a:lstStyle/>
          <a:p>
            <a:r>
              <a:rPr lang="en-US" sz="1200" dirty="0">
                <a:solidFill>
                  <a:schemeClr val="bg1"/>
                </a:solidFill>
                <a:latin typeface="+mj-lt"/>
              </a:rPr>
              <a:t>A typical CA Application Performance Management foundation services deployment consists of:</a:t>
            </a:r>
          </a:p>
          <a:p>
            <a:pPr marL="109538" lvl="1" indent="-109538">
              <a:lnSpc>
                <a:spcPct val="150000"/>
              </a:lnSpc>
              <a:buFont typeface="Arial" pitchFamily="34" charset="0"/>
              <a:buChar char="•"/>
            </a:pPr>
            <a:r>
              <a:rPr lang="en-US" sz="1400" b="1" dirty="0">
                <a:solidFill>
                  <a:schemeClr val="bg1"/>
                </a:solidFill>
                <a:latin typeface="+mj-lt"/>
              </a:rPr>
              <a:t>CA Introscope®</a:t>
            </a:r>
            <a:endParaRPr lang="en-US" sz="1400" dirty="0">
              <a:solidFill>
                <a:schemeClr val="bg1"/>
              </a:solidFill>
              <a:latin typeface="+mj-lt"/>
            </a:endParaRPr>
          </a:p>
          <a:p>
            <a:pPr marL="109538" lvl="1" indent="-109538">
              <a:lnSpc>
                <a:spcPct val="150000"/>
              </a:lnSpc>
              <a:buFont typeface="Arial" pitchFamily="34" charset="0"/>
              <a:buChar char="•"/>
            </a:pPr>
            <a:r>
              <a:rPr lang="en-US" sz="1400" b="1" dirty="0">
                <a:solidFill>
                  <a:schemeClr val="bg1"/>
                </a:solidFill>
                <a:latin typeface="+mj-lt"/>
              </a:rPr>
              <a:t>CA Introscope® Workstation</a:t>
            </a:r>
            <a:endParaRPr lang="en-US" sz="1400" dirty="0">
              <a:solidFill>
                <a:schemeClr val="bg1"/>
              </a:solidFill>
              <a:latin typeface="+mj-lt"/>
            </a:endParaRPr>
          </a:p>
          <a:p>
            <a:pPr marL="109538" lvl="1" indent="-109538">
              <a:lnSpc>
                <a:spcPct val="150000"/>
              </a:lnSpc>
              <a:buFont typeface="Arial" pitchFamily="34" charset="0"/>
              <a:buChar char="•"/>
            </a:pPr>
            <a:r>
              <a:rPr lang="en-US" sz="1400" b="1" dirty="0">
                <a:solidFill>
                  <a:schemeClr val="bg1"/>
                </a:solidFill>
                <a:latin typeface="+mj-lt"/>
              </a:rPr>
              <a:t>CA Customer Experience Manager (CEM)</a:t>
            </a:r>
            <a:endParaRPr lang="en-US" sz="1400" dirty="0">
              <a:solidFill>
                <a:schemeClr val="bg1"/>
              </a:solidFill>
              <a:latin typeface="+mj-lt"/>
            </a:endParaRPr>
          </a:p>
          <a:p>
            <a:pPr marL="109538" lvl="1" indent="-109538">
              <a:lnSpc>
                <a:spcPct val="150000"/>
              </a:lnSpc>
              <a:buFont typeface="Arial" pitchFamily="34" charset="0"/>
              <a:buChar char="•"/>
            </a:pPr>
            <a:r>
              <a:rPr lang="en-US" sz="1400" b="1" dirty="0">
                <a:solidFill>
                  <a:schemeClr val="bg1"/>
                </a:solidFill>
                <a:latin typeface="+mj-lt"/>
              </a:rPr>
              <a:t>CA Application Performance Management Transaction Impact Monitor</a:t>
            </a:r>
            <a:endParaRPr lang="en-US" sz="1400" dirty="0">
              <a:solidFill>
                <a:schemeClr val="bg1"/>
              </a:solidFill>
              <a:latin typeface="+mj-lt"/>
            </a:endParaRPr>
          </a:p>
          <a:p>
            <a:pPr marL="109538" lvl="1" indent="-109538">
              <a:lnSpc>
                <a:spcPct val="150000"/>
              </a:lnSpc>
              <a:buFont typeface="Arial" pitchFamily="34" charset="0"/>
              <a:buChar char="•"/>
            </a:pPr>
            <a:r>
              <a:rPr lang="en-US" sz="1400" b="1" dirty="0">
                <a:solidFill>
                  <a:schemeClr val="bg1"/>
                </a:solidFill>
                <a:latin typeface="+mj-lt"/>
              </a:rPr>
              <a:t>Java Agent </a:t>
            </a:r>
            <a:r>
              <a:rPr lang="en-US" sz="1400" dirty="0">
                <a:solidFill>
                  <a:schemeClr val="bg1"/>
                </a:solidFill>
                <a:latin typeface="+mj-lt"/>
              </a:rPr>
              <a:t>and </a:t>
            </a:r>
            <a:r>
              <a:rPr lang="en-US" sz="1400" b="1" dirty="0">
                <a:solidFill>
                  <a:schemeClr val="bg1"/>
                </a:solidFill>
                <a:latin typeface="+mj-lt"/>
              </a:rPr>
              <a:t>.NET Agent</a:t>
            </a:r>
            <a:endParaRPr lang="en-US" sz="1400" dirty="0">
              <a:solidFill>
                <a:schemeClr val="bg1"/>
              </a:solidFill>
              <a:latin typeface="+mj-lt"/>
            </a:endParaRPr>
          </a:p>
          <a:p>
            <a:pPr marL="109538" lvl="1" indent="-109538">
              <a:lnSpc>
                <a:spcPct val="150000"/>
              </a:lnSpc>
              <a:buFont typeface="Arial" pitchFamily="34" charset="0"/>
              <a:buChar char="•"/>
            </a:pPr>
            <a:r>
              <a:rPr lang="en-US" sz="1400" b="1" dirty="0">
                <a:solidFill>
                  <a:schemeClr val="bg1"/>
                </a:solidFill>
                <a:latin typeface="+mj-lt"/>
              </a:rPr>
              <a:t>Environment Performance Agent (EP Agent</a:t>
            </a:r>
            <a:r>
              <a:rPr lang="en-US" sz="1400" b="1" dirty="0" smtClean="0">
                <a:solidFill>
                  <a:schemeClr val="bg1"/>
                </a:solidFill>
                <a:latin typeface="+mj-lt"/>
              </a:rPr>
              <a:t>)</a:t>
            </a:r>
            <a:endParaRPr lang="en-US" sz="1400" dirty="0">
              <a:solidFill>
                <a:schemeClr val="bg1"/>
              </a:solidFill>
              <a:latin typeface="+mj-lt"/>
            </a:endParaRPr>
          </a:p>
          <a:p>
            <a:pPr marL="109538" lvl="1" indent="-109538">
              <a:lnSpc>
                <a:spcPct val="150000"/>
              </a:lnSpc>
              <a:buFont typeface="Arial" pitchFamily="34" charset="0"/>
              <a:buChar char="•"/>
            </a:pPr>
            <a:r>
              <a:rPr lang="en-US" sz="1400" b="1" dirty="0">
                <a:solidFill>
                  <a:schemeClr val="bg1"/>
                </a:solidFill>
                <a:latin typeface="+mj-lt"/>
              </a:rPr>
              <a:t>PowerPacks and Extensions</a:t>
            </a:r>
            <a:r>
              <a:rPr lang="en-US" sz="1200" b="1" dirty="0">
                <a:solidFill>
                  <a:schemeClr val="bg1"/>
                </a:solidFill>
                <a:latin typeface="+mj-lt"/>
              </a:rPr>
              <a:t> </a:t>
            </a:r>
            <a:r>
              <a:rPr lang="en-US" sz="1200" b="1" dirty="0" smtClean="0">
                <a:solidFill>
                  <a:schemeClr val="bg1"/>
                </a:solidFill>
                <a:latin typeface="+mj-lt"/>
              </a:rPr>
              <a:t> </a:t>
            </a:r>
            <a:r>
              <a:rPr lang="en-US" sz="1200" i="1" dirty="0" smtClean="0">
                <a:solidFill>
                  <a:schemeClr val="bg1"/>
                </a:solidFill>
                <a:latin typeface="+mj-lt"/>
              </a:rPr>
              <a:t> </a:t>
            </a:r>
            <a:r>
              <a:rPr lang="en-US" sz="1200" b="1" dirty="0" smtClean="0">
                <a:solidFill>
                  <a:schemeClr val="bg1"/>
                </a:solidFill>
                <a:latin typeface="+mj-lt"/>
              </a:rPr>
              <a:t/>
            </a:r>
            <a:br>
              <a:rPr lang="en-US" sz="1200" b="1" dirty="0" smtClean="0">
                <a:solidFill>
                  <a:schemeClr val="bg1"/>
                </a:solidFill>
                <a:latin typeface="+mj-lt"/>
              </a:rPr>
            </a:br>
            <a:endParaRPr lang="en-US" sz="1200" dirty="0">
              <a:solidFill>
                <a:schemeClr val="bg1"/>
              </a:solidFill>
              <a:latin typeface="+mj-lt"/>
            </a:endParaRPr>
          </a:p>
        </p:txBody>
      </p:sp>
      <p:sp>
        <p:nvSpPr>
          <p:cNvPr id="6" name="TextBox 5"/>
          <p:cNvSpPr txBox="1"/>
          <p:nvPr/>
        </p:nvSpPr>
        <p:spPr>
          <a:xfrm>
            <a:off x="381000" y="1219200"/>
            <a:ext cx="3505200" cy="569387"/>
          </a:xfrm>
          <a:prstGeom prst="rect">
            <a:avLst/>
          </a:prstGeom>
          <a:noFill/>
        </p:spPr>
        <p:txBody>
          <a:bodyPr wrap="square" rtlCol="0">
            <a:spAutoFit/>
          </a:bodyPr>
          <a:lstStyle/>
          <a:p>
            <a:r>
              <a:rPr lang="en-US"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Foundation Services</a:t>
            </a:r>
            <a:endParaRPr lang="en-US"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Donut 6"/>
          <p:cNvSpPr/>
          <p:nvPr/>
        </p:nvSpPr>
        <p:spPr bwMode="gray">
          <a:xfrm>
            <a:off x="1740124" y="4800600"/>
            <a:ext cx="1244152" cy="1244152"/>
          </a:xfrm>
          <a:prstGeom prst="donut">
            <a:avLst>
              <a:gd name="adj" fmla="val 12206"/>
            </a:avLst>
          </a:prstGeom>
          <a:solidFill>
            <a:srgbClr val="FFFF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chemeClr val="tx1"/>
              </a:solidFill>
              <a:latin typeface="Calibri" pitchFamily="34" charset="0"/>
              <a:cs typeface="Calibri" pitchFamily="34" charset="0"/>
            </a:endParaRPr>
          </a:p>
        </p:txBody>
      </p:sp>
      <p:sp>
        <p:nvSpPr>
          <p:cNvPr id="8" name="Freeform 7"/>
          <p:cNvSpPr/>
          <p:nvPr/>
        </p:nvSpPr>
        <p:spPr bwMode="gray">
          <a:xfrm rot="18900000" flipV="1">
            <a:off x="2085722" y="5146198"/>
            <a:ext cx="552957" cy="552957"/>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9420" h="1903407">
                <a:moveTo>
                  <a:pt x="343008" y="13447"/>
                </a:moveTo>
                <a:lnTo>
                  <a:pt x="356456" y="524435"/>
                </a:lnTo>
                <a:lnTo>
                  <a:pt x="1015361" y="524435"/>
                </a:lnTo>
                <a:lnTo>
                  <a:pt x="0" y="1539581"/>
                </a:lnTo>
                <a:lnTo>
                  <a:pt x="363826" y="1903407"/>
                </a:lnTo>
                <a:lnTo>
                  <a:pt x="1364985" y="900953"/>
                </a:lnTo>
                <a:lnTo>
                  <a:pt x="1351538" y="1546412"/>
                </a:lnTo>
                <a:lnTo>
                  <a:pt x="1889420" y="1546412"/>
                </a:lnTo>
                <a:lnTo>
                  <a:pt x="1889420" y="0"/>
                </a:lnTo>
                <a:lnTo>
                  <a:pt x="343008" y="13447"/>
                </a:lnTo>
                <a:close/>
              </a:path>
            </a:pathLst>
          </a:custGeom>
          <a:solidFill>
            <a:srgbClr val="FFFF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latin typeface="Calibri" pitchFamily="34" charset="0"/>
              <a:cs typeface="Calibri" pitchFamily="34" charset="0"/>
            </a:endParaRPr>
          </a:p>
        </p:txBody>
      </p:sp>
      <p:sp>
        <p:nvSpPr>
          <p:cNvPr id="9" name="Rectangle 8"/>
          <p:cNvSpPr/>
          <p:nvPr/>
        </p:nvSpPr>
        <p:spPr>
          <a:xfrm>
            <a:off x="4648200" y="1066800"/>
            <a:ext cx="4206240" cy="5029201"/>
          </a:xfrm>
          <a:prstGeom prst="rect">
            <a:avLst/>
          </a:prstGeom>
          <a:gradFill>
            <a:gsLst>
              <a:gs pos="62000">
                <a:schemeClr val="accent1"/>
              </a:gs>
              <a:gs pos="0">
                <a:schemeClr val="accent1">
                  <a:lumMod val="50000"/>
                </a:schemeClr>
              </a:gs>
              <a:gs pos="100000">
                <a:schemeClr val="accent1">
                  <a:lumMod val="40000"/>
                  <a:lumOff val="60000"/>
                </a:schemeClr>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lIns="0" tIns="182880" rIns="0" bIns="0" anchor="t"/>
          <a:lstStyle/>
          <a:p>
            <a:pPr marL="2224088" defTabSz="914400" fontAlgn="auto">
              <a:lnSpc>
                <a:spcPct val="90000"/>
              </a:lnSpc>
              <a:spcBef>
                <a:spcPts val="1200"/>
              </a:spcBef>
              <a:spcAft>
                <a:spcPts val="0"/>
              </a:spcAft>
            </a:pPr>
            <a:endParaRPr lang="en-US" sz="3200" kern="0" dirty="0">
              <a:solidFill>
                <a:srgbClr val="FFFFFF"/>
              </a:solidFill>
              <a:latin typeface="Calibri" pitchFamily="34" charset="0"/>
              <a:cs typeface="Calibri" pitchFamily="34" charset="0"/>
            </a:endParaRPr>
          </a:p>
        </p:txBody>
      </p:sp>
      <p:sp>
        <p:nvSpPr>
          <p:cNvPr id="10" name="Rectangle 9"/>
          <p:cNvSpPr/>
          <p:nvPr/>
        </p:nvSpPr>
        <p:spPr>
          <a:xfrm>
            <a:off x="4735518" y="1893093"/>
            <a:ext cx="4103682" cy="3970318"/>
          </a:xfrm>
          <a:prstGeom prst="rect">
            <a:avLst/>
          </a:prstGeom>
        </p:spPr>
        <p:txBody>
          <a:bodyPr wrap="square">
            <a:spAutoFit/>
          </a:bodyPr>
          <a:lstStyle/>
          <a:p>
            <a:pPr marL="285750" indent="-285750">
              <a:lnSpc>
                <a:spcPct val="150000"/>
              </a:lnSpc>
              <a:buFont typeface="Arial" pitchFamily="34" charset="0"/>
              <a:buChar char="•"/>
            </a:pPr>
            <a:r>
              <a:rPr lang="en-US" sz="1400" b="1" dirty="0" smtClean="0">
                <a:solidFill>
                  <a:schemeClr val="bg1"/>
                </a:solidFill>
                <a:latin typeface="+mj-lt"/>
              </a:rPr>
              <a:t>Executive Dashboards Acceleration Services</a:t>
            </a:r>
          </a:p>
          <a:p>
            <a:pPr marL="285750" indent="-285750">
              <a:lnSpc>
                <a:spcPct val="150000"/>
              </a:lnSpc>
              <a:buFont typeface="Arial" pitchFamily="34" charset="0"/>
              <a:buChar char="•"/>
            </a:pPr>
            <a:r>
              <a:rPr lang="en-US" sz="1400" b="1" dirty="0" smtClean="0">
                <a:solidFill>
                  <a:schemeClr val="bg1"/>
                </a:solidFill>
                <a:latin typeface="+mj-lt"/>
              </a:rPr>
              <a:t>Enabling Acceleration Services</a:t>
            </a:r>
          </a:p>
          <a:p>
            <a:pPr marL="742950" lvl="1" indent="-285750">
              <a:spcAft>
                <a:spcPts val="600"/>
              </a:spcAft>
              <a:buFont typeface="Arial" pitchFamily="34" charset="0"/>
              <a:buChar char="•"/>
            </a:pPr>
            <a:r>
              <a:rPr lang="en-US" sz="1200" dirty="0">
                <a:solidFill>
                  <a:schemeClr val="bg1"/>
                </a:solidFill>
                <a:latin typeface="+mj-lt"/>
              </a:rPr>
              <a:t>CA Infrastructure Management (IM) Integration </a:t>
            </a:r>
            <a:r>
              <a:rPr lang="en-US" sz="1200" dirty="0" smtClean="0">
                <a:solidFill>
                  <a:schemeClr val="bg1"/>
                </a:solidFill>
                <a:latin typeface="+mj-lt"/>
              </a:rPr>
              <a:t> </a:t>
            </a:r>
            <a:endParaRPr lang="en-US" sz="1200" dirty="0">
              <a:solidFill>
                <a:schemeClr val="bg1"/>
              </a:solidFill>
              <a:latin typeface="+mj-lt"/>
            </a:endParaRPr>
          </a:p>
          <a:p>
            <a:pPr marL="742950" lvl="1" indent="-285750">
              <a:spcAft>
                <a:spcPts val="600"/>
              </a:spcAft>
              <a:buFont typeface="Arial" pitchFamily="34" charset="0"/>
              <a:buChar char="•"/>
            </a:pPr>
            <a:r>
              <a:rPr lang="en-US" sz="1200" dirty="0">
                <a:solidFill>
                  <a:schemeClr val="bg1"/>
                </a:solidFill>
                <a:latin typeface="+mj-lt"/>
              </a:rPr>
              <a:t>CA Service Operations Insight (SOI) Integration </a:t>
            </a:r>
            <a:r>
              <a:rPr lang="en-US" sz="1200" dirty="0" smtClean="0">
                <a:solidFill>
                  <a:schemeClr val="bg1"/>
                </a:solidFill>
                <a:latin typeface="+mj-lt"/>
              </a:rPr>
              <a:t> </a:t>
            </a:r>
            <a:endParaRPr lang="en-US" sz="1200" dirty="0">
              <a:solidFill>
                <a:schemeClr val="bg1"/>
              </a:solidFill>
              <a:latin typeface="+mj-lt"/>
            </a:endParaRPr>
          </a:p>
          <a:p>
            <a:pPr marL="742950" lvl="1" indent="-285750">
              <a:spcAft>
                <a:spcPts val="600"/>
              </a:spcAft>
              <a:buFont typeface="Arial" pitchFamily="34" charset="0"/>
              <a:buChar char="•"/>
            </a:pPr>
            <a:r>
              <a:rPr lang="en-US" sz="1200" dirty="0">
                <a:solidFill>
                  <a:schemeClr val="bg1"/>
                </a:solidFill>
                <a:latin typeface="+mj-lt"/>
              </a:rPr>
              <a:t>CA Application Delivery Analysis Integration </a:t>
            </a:r>
            <a:r>
              <a:rPr lang="en-US" sz="1200" dirty="0" smtClean="0">
                <a:solidFill>
                  <a:schemeClr val="bg1"/>
                </a:solidFill>
                <a:latin typeface="+mj-lt"/>
              </a:rPr>
              <a:t> </a:t>
            </a:r>
            <a:endParaRPr lang="en-US" sz="1200" dirty="0">
              <a:solidFill>
                <a:schemeClr val="bg1"/>
              </a:solidFill>
              <a:latin typeface="+mj-lt"/>
            </a:endParaRPr>
          </a:p>
          <a:p>
            <a:pPr marL="285750" indent="-285750">
              <a:lnSpc>
                <a:spcPct val="150000"/>
              </a:lnSpc>
              <a:buFont typeface="Arial" pitchFamily="34" charset="0"/>
              <a:buChar char="•"/>
            </a:pPr>
            <a:r>
              <a:rPr lang="en-US" sz="1400" b="1" dirty="0" smtClean="0">
                <a:solidFill>
                  <a:schemeClr val="bg1"/>
                </a:solidFill>
                <a:latin typeface="+mj-lt"/>
              </a:rPr>
              <a:t>Functionality Acceleration Services</a:t>
            </a:r>
          </a:p>
          <a:p>
            <a:pPr marL="742950" lvl="1" indent="-285750">
              <a:spcAft>
                <a:spcPts val="600"/>
              </a:spcAft>
              <a:buFont typeface="Arial" pitchFamily="34" charset="0"/>
              <a:buChar char="•"/>
            </a:pPr>
            <a:r>
              <a:rPr lang="en-US" sz="1200" dirty="0" smtClean="0">
                <a:solidFill>
                  <a:schemeClr val="bg1"/>
                </a:solidFill>
                <a:latin typeface="+mj-lt"/>
              </a:rPr>
              <a:t>CA HTTP Session Monitor</a:t>
            </a:r>
          </a:p>
          <a:p>
            <a:pPr marL="742950" lvl="1" indent="-285750">
              <a:spcAft>
                <a:spcPts val="600"/>
              </a:spcAft>
              <a:buFont typeface="Arial" pitchFamily="34" charset="0"/>
              <a:buChar char="•"/>
            </a:pPr>
            <a:r>
              <a:rPr lang="en-US" sz="1200" dirty="0" smtClean="0">
                <a:solidFill>
                  <a:schemeClr val="bg1"/>
                </a:solidFill>
                <a:latin typeface="+mj-lt"/>
              </a:rPr>
              <a:t>Deployment Pack for CA Introscope with Citrix</a:t>
            </a:r>
          </a:p>
          <a:p>
            <a:pPr marL="742950" lvl="1" indent="-285750">
              <a:spcAft>
                <a:spcPts val="600"/>
              </a:spcAft>
              <a:buFont typeface="Arial" pitchFamily="34" charset="0"/>
              <a:buChar char="•"/>
            </a:pPr>
            <a:r>
              <a:rPr lang="en-US" sz="1200" dirty="0" smtClean="0">
                <a:solidFill>
                  <a:schemeClr val="bg1"/>
                </a:solidFill>
                <a:latin typeface="+mj-lt"/>
              </a:rPr>
              <a:t>Deployment Pack for CA APM with IBM WebSphere DataPower</a:t>
            </a:r>
          </a:p>
          <a:p>
            <a:pPr marL="742950" lvl="1" indent="-285750">
              <a:spcAft>
                <a:spcPts val="600"/>
              </a:spcAft>
              <a:buFont typeface="Arial" pitchFamily="34" charset="0"/>
              <a:buChar char="•"/>
            </a:pPr>
            <a:r>
              <a:rPr lang="en-US" sz="1200" dirty="0" smtClean="0">
                <a:solidFill>
                  <a:schemeClr val="bg1"/>
                </a:solidFill>
                <a:latin typeface="+mj-lt"/>
              </a:rPr>
              <a:t>Synthetic User Field Pack for CA APM</a:t>
            </a:r>
          </a:p>
          <a:p>
            <a:pPr marL="742950" lvl="1" indent="-285750">
              <a:spcAft>
                <a:spcPts val="600"/>
              </a:spcAft>
              <a:buFont typeface="Arial" pitchFamily="34" charset="0"/>
              <a:buChar char="•"/>
            </a:pPr>
            <a:r>
              <a:rPr lang="en-US" sz="1200" dirty="0" smtClean="0">
                <a:solidFill>
                  <a:schemeClr val="bg1"/>
                </a:solidFill>
                <a:latin typeface="+mj-lt"/>
              </a:rPr>
              <a:t>Deployment Pack for CA APM with IBM AS/400</a:t>
            </a:r>
          </a:p>
          <a:p>
            <a:pPr marL="742950" lvl="1" indent="-285750">
              <a:spcAft>
                <a:spcPts val="600"/>
              </a:spcAft>
              <a:buFont typeface="Arial" pitchFamily="34" charset="0"/>
              <a:buChar char="•"/>
            </a:pPr>
            <a:r>
              <a:rPr lang="en-US" sz="1200" dirty="0" smtClean="0">
                <a:solidFill>
                  <a:schemeClr val="bg1"/>
                </a:solidFill>
                <a:latin typeface="+mj-lt"/>
              </a:rPr>
              <a:t>Deployment Pack for CA APM with Windows PerfMon</a:t>
            </a:r>
          </a:p>
          <a:p>
            <a:pPr marL="742950" lvl="1" indent="-285750">
              <a:spcAft>
                <a:spcPts val="600"/>
              </a:spcAft>
              <a:buFont typeface="Arial" pitchFamily="34" charset="0"/>
              <a:buChar char="•"/>
            </a:pPr>
            <a:r>
              <a:rPr lang="en-US" sz="1200" dirty="0" smtClean="0">
                <a:solidFill>
                  <a:schemeClr val="bg1"/>
                </a:solidFill>
                <a:latin typeface="+mj-lt"/>
              </a:rPr>
              <a:t>Business Activity Monitoring Plug-In for CA CEM</a:t>
            </a:r>
          </a:p>
        </p:txBody>
      </p:sp>
      <p:sp>
        <p:nvSpPr>
          <p:cNvPr id="11" name="TextBox 10"/>
          <p:cNvSpPr txBox="1"/>
          <p:nvPr/>
        </p:nvSpPr>
        <p:spPr>
          <a:xfrm>
            <a:off x="4735518" y="1219200"/>
            <a:ext cx="3838861" cy="569387"/>
          </a:xfrm>
          <a:prstGeom prst="rect">
            <a:avLst/>
          </a:prstGeom>
          <a:noFill/>
        </p:spPr>
        <p:txBody>
          <a:bodyPr wrap="square" rtlCol="0">
            <a:spAutoFit/>
          </a:bodyPr>
          <a:lstStyle/>
          <a:p>
            <a:r>
              <a:rPr lang="en-US"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Acceleration Services</a:t>
            </a:r>
            <a:endParaRPr lang="en-US"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9827794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 Application Performance Management (APM)  Foundation: </a:t>
            </a:r>
            <a:r>
              <a:rPr lang="en-US" b="0" dirty="0" smtClean="0"/>
              <a:t>PowerPacks and Extensions Detail</a:t>
            </a:r>
            <a:endParaRPr lang="en-US" dirty="0"/>
          </a:p>
        </p:txBody>
      </p:sp>
      <p:sp>
        <p:nvSpPr>
          <p:cNvPr id="4" name="Rectangle 3"/>
          <p:cNvSpPr/>
          <p:nvPr/>
        </p:nvSpPr>
        <p:spPr>
          <a:xfrm>
            <a:off x="304800" y="1066800"/>
            <a:ext cx="8607552" cy="5029201"/>
          </a:xfrm>
          <a:prstGeom prst="rect">
            <a:avLst/>
          </a:prstGeom>
          <a:gradFill flip="none" rotWithShape="1">
            <a:gsLst>
              <a:gs pos="45000">
                <a:schemeClr val="accent2"/>
              </a:gs>
              <a:gs pos="0">
                <a:schemeClr val="accent2">
                  <a:lumMod val="50000"/>
                </a:schemeClr>
              </a:gs>
              <a:gs pos="100000">
                <a:schemeClr val="accent2">
                  <a:lumMod val="40000"/>
                  <a:lumOff val="6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182880" rIns="0" bIns="0" anchor="t"/>
          <a:lstStyle/>
          <a:p>
            <a:pPr marL="2116138" defTabSz="914400" fontAlgn="auto">
              <a:lnSpc>
                <a:spcPct val="90000"/>
              </a:lnSpc>
              <a:spcBef>
                <a:spcPts val="1200"/>
              </a:spcBef>
              <a:spcAft>
                <a:spcPts val="0"/>
              </a:spcAft>
            </a:pPr>
            <a:endParaRPr lang="en-US" sz="3200" kern="0" dirty="0">
              <a:solidFill>
                <a:schemeClr val="tx1"/>
              </a:solidFill>
              <a:latin typeface="Calibri" pitchFamily="34" charset="0"/>
              <a:ea typeface="Arial Unicode MS" pitchFamily="34" charset="-128"/>
              <a:cs typeface="Calibri" pitchFamily="34" charset="0"/>
            </a:endParaRPr>
          </a:p>
        </p:txBody>
      </p:sp>
      <p:sp>
        <p:nvSpPr>
          <p:cNvPr id="6" name="TextBox 5"/>
          <p:cNvSpPr txBox="1"/>
          <p:nvPr/>
        </p:nvSpPr>
        <p:spPr>
          <a:xfrm>
            <a:off x="381000" y="1066800"/>
            <a:ext cx="8348472" cy="569387"/>
          </a:xfrm>
          <a:prstGeom prst="rect">
            <a:avLst/>
          </a:prstGeom>
          <a:noFill/>
        </p:spPr>
        <p:txBody>
          <a:bodyPr wrap="square" rtlCol="0">
            <a:spAutoFit/>
          </a:bodyPr>
          <a:lstStyle/>
          <a:p>
            <a:r>
              <a:rPr lang="en-US"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PowerPacks &amp; Extensions</a:t>
            </a:r>
            <a:endParaRPr lang="en-US"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Donut 6"/>
          <p:cNvSpPr/>
          <p:nvPr/>
        </p:nvSpPr>
        <p:spPr bwMode="gray">
          <a:xfrm>
            <a:off x="1740124" y="4724400"/>
            <a:ext cx="1244152" cy="1244152"/>
          </a:xfrm>
          <a:prstGeom prst="donut">
            <a:avLst>
              <a:gd name="adj" fmla="val 12206"/>
            </a:avLst>
          </a:prstGeom>
          <a:solidFill>
            <a:srgbClr val="FFFF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chemeClr val="tx1"/>
              </a:solidFill>
              <a:latin typeface="Calibri" pitchFamily="34" charset="0"/>
              <a:cs typeface="Calibri" pitchFamily="34" charset="0"/>
            </a:endParaRPr>
          </a:p>
        </p:txBody>
      </p:sp>
      <p:sp>
        <p:nvSpPr>
          <p:cNvPr id="8" name="Freeform 7"/>
          <p:cNvSpPr/>
          <p:nvPr/>
        </p:nvSpPr>
        <p:spPr bwMode="gray">
          <a:xfrm rot="18900000" flipV="1">
            <a:off x="2085722" y="5096421"/>
            <a:ext cx="552957" cy="552957"/>
          </a:xfrm>
          <a:custGeom>
            <a:avLst/>
            <a:gdLst>
              <a:gd name="connsiteX0" fmla="*/ 336176 w 1882588"/>
              <a:gd name="connsiteY0" fmla="*/ 13447 h 1909482"/>
              <a:gd name="connsiteX1" fmla="*/ 349624 w 1882588"/>
              <a:gd name="connsiteY1" fmla="*/ 524435 h 1909482"/>
              <a:gd name="connsiteX2" fmla="*/ 1008529 w 1882588"/>
              <a:gd name="connsiteY2" fmla="*/ 524435 h 1909482"/>
              <a:gd name="connsiteX3" fmla="*/ 0 w 1882588"/>
              <a:gd name="connsiteY3" fmla="*/ 1546412 h 1909482"/>
              <a:gd name="connsiteX4" fmla="*/ 363071 w 1882588"/>
              <a:gd name="connsiteY4" fmla="*/ 1909482 h 1909482"/>
              <a:gd name="connsiteX5" fmla="*/ 1358153 w 1882588"/>
              <a:gd name="connsiteY5" fmla="*/ 900953 h 1909482"/>
              <a:gd name="connsiteX6" fmla="*/ 1344706 w 1882588"/>
              <a:gd name="connsiteY6" fmla="*/ 1546412 h 1909482"/>
              <a:gd name="connsiteX7" fmla="*/ 1882588 w 1882588"/>
              <a:gd name="connsiteY7" fmla="*/ 1546412 h 1909482"/>
              <a:gd name="connsiteX8" fmla="*/ 1882588 w 1882588"/>
              <a:gd name="connsiteY8" fmla="*/ 0 h 1909482"/>
              <a:gd name="connsiteX9" fmla="*/ 336176 w 1882588"/>
              <a:gd name="connsiteY9" fmla="*/ 13447 h 1909482"/>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2014815"/>
              <a:gd name="connsiteX1" fmla="*/ 354197 w 1887161"/>
              <a:gd name="connsiteY1" fmla="*/ 524435 h 2014815"/>
              <a:gd name="connsiteX2" fmla="*/ 1013102 w 1887161"/>
              <a:gd name="connsiteY2" fmla="*/ 524435 h 2014815"/>
              <a:gd name="connsiteX3" fmla="*/ 0 w 1887161"/>
              <a:gd name="connsiteY3" fmla="*/ 1541840 h 2014815"/>
              <a:gd name="connsiteX4" fmla="*/ 367644 w 1887161"/>
              <a:gd name="connsiteY4" fmla="*/ 1909482 h 2014815"/>
              <a:gd name="connsiteX5" fmla="*/ 467805 w 1887161"/>
              <a:gd name="connsiteY5" fmla="*/ 2014815 h 2014815"/>
              <a:gd name="connsiteX6" fmla="*/ 1362726 w 1887161"/>
              <a:gd name="connsiteY6" fmla="*/ 900953 h 2014815"/>
              <a:gd name="connsiteX7" fmla="*/ 1349279 w 1887161"/>
              <a:gd name="connsiteY7" fmla="*/ 1546412 h 2014815"/>
              <a:gd name="connsiteX8" fmla="*/ 1887161 w 1887161"/>
              <a:gd name="connsiteY8" fmla="*/ 1546412 h 2014815"/>
              <a:gd name="connsiteX9" fmla="*/ 1887161 w 1887161"/>
              <a:gd name="connsiteY9" fmla="*/ 0 h 2014815"/>
              <a:gd name="connsiteX10" fmla="*/ 340749 w 1887161"/>
              <a:gd name="connsiteY10" fmla="*/ 13447 h 2014815"/>
              <a:gd name="connsiteX0" fmla="*/ 340749 w 1887161"/>
              <a:gd name="connsiteY0" fmla="*/ 13447 h 1909482"/>
              <a:gd name="connsiteX1" fmla="*/ 354197 w 1887161"/>
              <a:gd name="connsiteY1" fmla="*/ 524435 h 1909482"/>
              <a:gd name="connsiteX2" fmla="*/ 1013102 w 1887161"/>
              <a:gd name="connsiteY2" fmla="*/ 524435 h 1909482"/>
              <a:gd name="connsiteX3" fmla="*/ 0 w 1887161"/>
              <a:gd name="connsiteY3" fmla="*/ 1541840 h 1909482"/>
              <a:gd name="connsiteX4" fmla="*/ 367644 w 1887161"/>
              <a:gd name="connsiteY4" fmla="*/ 1909482 h 1909482"/>
              <a:gd name="connsiteX5" fmla="*/ 1362726 w 1887161"/>
              <a:gd name="connsiteY5" fmla="*/ 900953 h 1909482"/>
              <a:gd name="connsiteX6" fmla="*/ 1349279 w 1887161"/>
              <a:gd name="connsiteY6" fmla="*/ 1546412 h 1909482"/>
              <a:gd name="connsiteX7" fmla="*/ 1887161 w 1887161"/>
              <a:gd name="connsiteY7" fmla="*/ 1546412 h 1909482"/>
              <a:gd name="connsiteX8" fmla="*/ 1887161 w 1887161"/>
              <a:gd name="connsiteY8" fmla="*/ 0 h 1909482"/>
              <a:gd name="connsiteX9" fmla="*/ 340749 w 1887161"/>
              <a:gd name="connsiteY9" fmla="*/ 13447 h 1909482"/>
              <a:gd name="connsiteX0" fmla="*/ 340749 w 1887161"/>
              <a:gd name="connsiteY0" fmla="*/ 13447 h 1806665"/>
              <a:gd name="connsiteX1" fmla="*/ 354197 w 1887161"/>
              <a:gd name="connsiteY1" fmla="*/ 524435 h 1806665"/>
              <a:gd name="connsiteX2" fmla="*/ 1013102 w 1887161"/>
              <a:gd name="connsiteY2" fmla="*/ 524435 h 1806665"/>
              <a:gd name="connsiteX3" fmla="*/ 0 w 1887161"/>
              <a:gd name="connsiteY3" fmla="*/ 1541840 h 1806665"/>
              <a:gd name="connsiteX4" fmla="*/ 264819 w 1887161"/>
              <a:gd name="connsiteY4" fmla="*/ 1806665 h 1806665"/>
              <a:gd name="connsiteX5" fmla="*/ 1362726 w 1887161"/>
              <a:gd name="connsiteY5" fmla="*/ 900953 h 1806665"/>
              <a:gd name="connsiteX6" fmla="*/ 1349279 w 1887161"/>
              <a:gd name="connsiteY6" fmla="*/ 1546412 h 1806665"/>
              <a:gd name="connsiteX7" fmla="*/ 1887161 w 1887161"/>
              <a:gd name="connsiteY7" fmla="*/ 1546412 h 1806665"/>
              <a:gd name="connsiteX8" fmla="*/ 1887161 w 1887161"/>
              <a:gd name="connsiteY8" fmla="*/ 0 h 1806665"/>
              <a:gd name="connsiteX9" fmla="*/ 340749 w 1887161"/>
              <a:gd name="connsiteY9" fmla="*/ 13447 h 1806665"/>
              <a:gd name="connsiteX0" fmla="*/ 340749 w 1887161"/>
              <a:gd name="connsiteY0" fmla="*/ 13447 h 1908854"/>
              <a:gd name="connsiteX1" fmla="*/ 354197 w 1887161"/>
              <a:gd name="connsiteY1" fmla="*/ 524435 h 1908854"/>
              <a:gd name="connsiteX2" fmla="*/ 1013102 w 1887161"/>
              <a:gd name="connsiteY2" fmla="*/ 524435 h 1908854"/>
              <a:gd name="connsiteX3" fmla="*/ 0 w 1887161"/>
              <a:gd name="connsiteY3" fmla="*/ 1541840 h 1908854"/>
              <a:gd name="connsiteX4" fmla="*/ 367013 w 1887161"/>
              <a:gd name="connsiteY4" fmla="*/ 1908854 h 1908854"/>
              <a:gd name="connsiteX5" fmla="*/ 1362726 w 1887161"/>
              <a:gd name="connsiteY5" fmla="*/ 900953 h 1908854"/>
              <a:gd name="connsiteX6" fmla="*/ 1349279 w 1887161"/>
              <a:gd name="connsiteY6" fmla="*/ 1546412 h 1908854"/>
              <a:gd name="connsiteX7" fmla="*/ 1887161 w 1887161"/>
              <a:gd name="connsiteY7" fmla="*/ 1546412 h 1908854"/>
              <a:gd name="connsiteX8" fmla="*/ 1887161 w 1887161"/>
              <a:gd name="connsiteY8" fmla="*/ 0 h 1908854"/>
              <a:gd name="connsiteX9" fmla="*/ 340749 w 1887161"/>
              <a:gd name="connsiteY9" fmla="*/ 13447 h 1908854"/>
              <a:gd name="connsiteX0" fmla="*/ 343008 w 1889420"/>
              <a:gd name="connsiteY0" fmla="*/ 13447 h 1908854"/>
              <a:gd name="connsiteX1" fmla="*/ 356456 w 1889420"/>
              <a:gd name="connsiteY1" fmla="*/ 524435 h 1908854"/>
              <a:gd name="connsiteX2" fmla="*/ 1015361 w 1889420"/>
              <a:gd name="connsiteY2" fmla="*/ 524435 h 1908854"/>
              <a:gd name="connsiteX3" fmla="*/ 0 w 1889420"/>
              <a:gd name="connsiteY3" fmla="*/ 1539581 h 1908854"/>
              <a:gd name="connsiteX4" fmla="*/ 369272 w 1889420"/>
              <a:gd name="connsiteY4" fmla="*/ 1908854 h 1908854"/>
              <a:gd name="connsiteX5" fmla="*/ 1364985 w 1889420"/>
              <a:gd name="connsiteY5" fmla="*/ 900953 h 1908854"/>
              <a:gd name="connsiteX6" fmla="*/ 1351538 w 1889420"/>
              <a:gd name="connsiteY6" fmla="*/ 1546412 h 1908854"/>
              <a:gd name="connsiteX7" fmla="*/ 1889420 w 1889420"/>
              <a:gd name="connsiteY7" fmla="*/ 1546412 h 1908854"/>
              <a:gd name="connsiteX8" fmla="*/ 1889420 w 1889420"/>
              <a:gd name="connsiteY8" fmla="*/ 0 h 1908854"/>
              <a:gd name="connsiteX9" fmla="*/ 343008 w 1889420"/>
              <a:gd name="connsiteY9" fmla="*/ 13447 h 1908854"/>
              <a:gd name="connsiteX0" fmla="*/ 343008 w 1889420"/>
              <a:gd name="connsiteY0" fmla="*/ 13447 h 1903407"/>
              <a:gd name="connsiteX1" fmla="*/ 356456 w 1889420"/>
              <a:gd name="connsiteY1" fmla="*/ 524435 h 1903407"/>
              <a:gd name="connsiteX2" fmla="*/ 1015361 w 1889420"/>
              <a:gd name="connsiteY2" fmla="*/ 524435 h 1903407"/>
              <a:gd name="connsiteX3" fmla="*/ 0 w 1889420"/>
              <a:gd name="connsiteY3" fmla="*/ 1539581 h 1903407"/>
              <a:gd name="connsiteX4" fmla="*/ 363826 w 1889420"/>
              <a:gd name="connsiteY4" fmla="*/ 1903407 h 1903407"/>
              <a:gd name="connsiteX5" fmla="*/ 1364985 w 1889420"/>
              <a:gd name="connsiteY5" fmla="*/ 900953 h 1903407"/>
              <a:gd name="connsiteX6" fmla="*/ 1351538 w 1889420"/>
              <a:gd name="connsiteY6" fmla="*/ 1546412 h 1903407"/>
              <a:gd name="connsiteX7" fmla="*/ 1889420 w 1889420"/>
              <a:gd name="connsiteY7" fmla="*/ 1546412 h 1903407"/>
              <a:gd name="connsiteX8" fmla="*/ 1889420 w 1889420"/>
              <a:gd name="connsiteY8" fmla="*/ 0 h 1903407"/>
              <a:gd name="connsiteX9" fmla="*/ 343008 w 1889420"/>
              <a:gd name="connsiteY9" fmla="*/ 13447 h 190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9420" h="1903407">
                <a:moveTo>
                  <a:pt x="343008" y="13447"/>
                </a:moveTo>
                <a:lnTo>
                  <a:pt x="356456" y="524435"/>
                </a:lnTo>
                <a:lnTo>
                  <a:pt x="1015361" y="524435"/>
                </a:lnTo>
                <a:lnTo>
                  <a:pt x="0" y="1539581"/>
                </a:lnTo>
                <a:lnTo>
                  <a:pt x="363826" y="1903407"/>
                </a:lnTo>
                <a:lnTo>
                  <a:pt x="1364985" y="900953"/>
                </a:lnTo>
                <a:lnTo>
                  <a:pt x="1351538" y="1546412"/>
                </a:lnTo>
                <a:lnTo>
                  <a:pt x="1889420" y="1546412"/>
                </a:lnTo>
                <a:lnTo>
                  <a:pt x="1889420" y="0"/>
                </a:lnTo>
                <a:lnTo>
                  <a:pt x="343008" y="13447"/>
                </a:lnTo>
                <a:close/>
              </a:path>
            </a:pathLst>
          </a:custGeom>
          <a:solidFill>
            <a:srgbClr val="FFFF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00000"/>
              </a:solidFill>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22925361"/>
              </p:ext>
            </p:extLst>
          </p:nvPr>
        </p:nvGraphicFramePr>
        <p:xfrm>
          <a:off x="525780" y="2520255"/>
          <a:ext cx="8058912" cy="3093720"/>
        </p:xfrm>
        <a:graphic>
          <a:graphicData uri="http://schemas.openxmlformats.org/drawingml/2006/table">
            <a:tbl>
              <a:tblPr firstRow="1" firstCol="1" bandRow="1">
                <a:tableStyleId>{5C22544A-7EE6-4342-B048-85BDC9FD1C3A}</a:tableStyleId>
              </a:tblPr>
              <a:tblGrid>
                <a:gridCol w="2686304"/>
                <a:gridCol w="2686304"/>
                <a:gridCol w="2686304"/>
              </a:tblGrid>
              <a:tr h="0">
                <a:tc>
                  <a:txBody>
                    <a:bodyPr/>
                    <a:lstStyle/>
                    <a:p>
                      <a:pPr marL="115888" marR="0" lvl="1" indent="-115888">
                        <a:lnSpc>
                          <a:spcPct val="100000"/>
                        </a:lnSpc>
                        <a:spcBef>
                          <a:spcPts val="0"/>
                        </a:spcBef>
                        <a:spcAft>
                          <a:spcPts val="600"/>
                        </a:spcAft>
                        <a:buFont typeface="Calibri"/>
                        <a:buChar char="•"/>
                      </a:pPr>
                      <a:r>
                        <a:rPr lang="en-US" sz="1400" dirty="0">
                          <a:solidFill>
                            <a:schemeClr val="bg1"/>
                          </a:solidFill>
                          <a:effectLst/>
                        </a:rPr>
                        <a:t>CIS Transaction Gateway</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IBM z/OS</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Oracle Database</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Sharepoint Portal</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CA SiteMinder</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CA SiteMinder SNMP Collector</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WebLogic Portal</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WebLogic Server</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CA Introscope Extension for SYSVIEW</a:t>
                      </a:r>
                      <a:endParaRPr lang="en-US" sz="2000" dirty="0">
                        <a:solidFill>
                          <a:schemeClr val="bg1"/>
                        </a:solidFill>
                        <a:effectLst/>
                      </a:endParaRPr>
                    </a:p>
                    <a:p>
                      <a:pPr marL="115888" marR="0" lvl="1" indent="-115888">
                        <a:lnSpc>
                          <a:spcPct val="100000"/>
                        </a:lnSpc>
                        <a:spcBef>
                          <a:spcPts val="0"/>
                        </a:spcBef>
                        <a:spcAft>
                          <a:spcPts val="600"/>
                        </a:spcAft>
                        <a:buFont typeface="Calibri"/>
                        <a:buChar char="•"/>
                      </a:pPr>
                      <a:r>
                        <a:rPr lang="en-US" sz="1400" dirty="0">
                          <a:solidFill>
                            <a:schemeClr val="bg1"/>
                          </a:solidFill>
                          <a:effectLst/>
                        </a:rPr>
                        <a:t>CA Cloud Monitor</a:t>
                      </a:r>
                      <a:endParaRPr lang="en-US" sz="2000" dirty="0">
                        <a:solidFill>
                          <a:schemeClr val="bg1"/>
                        </a:solidFill>
                        <a:effectLst/>
                        <a:latin typeface="Calibri"/>
                        <a:ea typeface="Times New Roman"/>
                        <a:cs typeface="Calibri"/>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09538" marR="0" lvl="0" indent="-109538">
                        <a:lnSpc>
                          <a:spcPct val="100000"/>
                        </a:lnSpc>
                        <a:spcBef>
                          <a:spcPts val="0"/>
                        </a:spcBef>
                        <a:spcAft>
                          <a:spcPts val="600"/>
                        </a:spcAft>
                        <a:buFont typeface="Calibri"/>
                        <a:buChar char="•"/>
                      </a:pPr>
                      <a:r>
                        <a:rPr lang="en-US" sz="1400" dirty="0">
                          <a:solidFill>
                            <a:schemeClr val="bg1"/>
                          </a:solidFill>
                          <a:effectLst/>
                        </a:rPr>
                        <a:t>WebSphere Distributed</a:t>
                      </a:r>
                      <a:endParaRPr lang="en-US" sz="2000" dirty="0">
                        <a:solidFill>
                          <a:schemeClr val="bg1"/>
                        </a:solidFill>
                        <a:effectLst/>
                      </a:endParaRPr>
                    </a:p>
                    <a:p>
                      <a:pPr marL="109538" marR="0" lvl="0" indent="-109538">
                        <a:lnSpc>
                          <a:spcPct val="100000"/>
                        </a:lnSpc>
                        <a:spcBef>
                          <a:spcPts val="0"/>
                        </a:spcBef>
                        <a:spcAft>
                          <a:spcPts val="600"/>
                        </a:spcAft>
                        <a:buFont typeface="Calibri"/>
                        <a:buChar char="•"/>
                      </a:pPr>
                      <a:r>
                        <a:rPr lang="en-US" sz="1400" dirty="0">
                          <a:solidFill>
                            <a:schemeClr val="bg1"/>
                          </a:solidFill>
                          <a:effectLst/>
                        </a:rPr>
                        <a:t>WebSphere MQ Connectors and Messaging System</a:t>
                      </a:r>
                      <a:endParaRPr lang="en-US" sz="2000" dirty="0">
                        <a:solidFill>
                          <a:schemeClr val="bg1"/>
                        </a:solidFill>
                        <a:effectLst/>
                      </a:endParaRPr>
                    </a:p>
                    <a:p>
                      <a:pPr marL="109538" marR="0" lvl="0" indent="-109538">
                        <a:lnSpc>
                          <a:spcPct val="100000"/>
                        </a:lnSpc>
                        <a:spcBef>
                          <a:spcPts val="0"/>
                        </a:spcBef>
                        <a:spcAft>
                          <a:spcPts val="600"/>
                        </a:spcAft>
                        <a:buFont typeface="Calibri"/>
                        <a:buChar char="•"/>
                      </a:pPr>
                      <a:r>
                        <a:rPr lang="en-US" sz="1400" dirty="0">
                          <a:solidFill>
                            <a:schemeClr val="bg1"/>
                          </a:solidFill>
                          <a:effectLst/>
                        </a:rPr>
                        <a:t>PowerPack for WebSphere Portal</a:t>
                      </a:r>
                      <a:endParaRPr lang="en-US" sz="2000" dirty="0">
                        <a:solidFill>
                          <a:schemeClr val="bg1"/>
                        </a:solidFill>
                        <a:effectLst/>
                      </a:endParaRPr>
                    </a:p>
                    <a:p>
                      <a:pPr marL="109538" marR="0" lvl="0" indent="-109538">
                        <a:lnSpc>
                          <a:spcPct val="100000"/>
                        </a:lnSpc>
                        <a:spcBef>
                          <a:spcPts val="0"/>
                        </a:spcBef>
                        <a:spcAft>
                          <a:spcPts val="600"/>
                        </a:spcAft>
                        <a:buFont typeface="Calibri"/>
                        <a:buChar char="•"/>
                      </a:pPr>
                      <a:r>
                        <a:rPr lang="en-US" sz="1400" dirty="0">
                          <a:solidFill>
                            <a:schemeClr val="bg1"/>
                          </a:solidFill>
                          <a:effectLst/>
                        </a:rPr>
                        <a:t>PowerPack for Web Servers</a:t>
                      </a:r>
                      <a:endParaRPr lang="en-US" sz="2000" dirty="0">
                        <a:solidFill>
                          <a:schemeClr val="bg1"/>
                        </a:solidFill>
                        <a:effectLst/>
                      </a:endParaRPr>
                    </a:p>
                    <a:p>
                      <a:pPr marL="109538" marR="0" lvl="0" indent="-109538">
                        <a:lnSpc>
                          <a:spcPct val="100000"/>
                        </a:lnSpc>
                        <a:spcBef>
                          <a:spcPts val="0"/>
                        </a:spcBef>
                        <a:spcAft>
                          <a:spcPts val="600"/>
                        </a:spcAft>
                        <a:buFont typeface="Calibri"/>
                        <a:buChar char="•"/>
                      </a:pPr>
                      <a:r>
                        <a:rPr lang="en-US" sz="1400" dirty="0">
                          <a:solidFill>
                            <a:schemeClr val="bg1"/>
                          </a:solidFill>
                          <a:effectLst/>
                        </a:rPr>
                        <a:t>SNMP Adapter</a:t>
                      </a:r>
                      <a:endParaRPr lang="en-US" sz="2000" dirty="0">
                        <a:solidFill>
                          <a:schemeClr val="bg1"/>
                        </a:solidFill>
                        <a:effectLst/>
                        <a:latin typeface="Calibri"/>
                        <a:ea typeface="Times New Roman"/>
                        <a:cs typeface="Calibri"/>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09538" marR="0" lvl="0" indent="-109538">
                        <a:lnSpc>
                          <a:spcPct val="100000"/>
                        </a:lnSpc>
                        <a:spcBef>
                          <a:spcPts val="0"/>
                        </a:spcBef>
                        <a:spcAft>
                          <a:spcPts val="600"/>
                        </a:spcAft>
                        <a:buFont typeface="Calibri"/>
                        <a:buChar char="•"/>
                      </a:pPr>
                      <a:r>
                        <a:rPr lang="en-US" sz="1400" dirty="0">
                          <a:solidFill>
                            <a:schemeClr val="bg1"/>
                          </a:solidFill>
                          <a:effectLst/>
                        </a:rPr>
                        <a:t>SOA Performance Manager</a:t>
                      </a:r>
                      <a:endParaRPr lang="en-US" sz="2000" dirty="0">
                        <a:solidFill>
                          <a:schemeClr val="bg1"/>
                        </a:solidFill>
                        <a:effectLst/>
                      </a:endParaRPr>
                    </a:p>
                    <a:p>
                      <a:pPr marL="109538" marR="0" lvl="0" indent="-109538">
                        <a:lnSpc>
                          <a:spcPct val="100000"/>
                        </a:lnSpc>
                        <a:spcBef>
                          <a:spcPts val="0"/>
                        </a:spcBef>
                        <a:spcAft>
                          <a:spcPts val="600"/>
                        </a:spcAft>
                        <a:buFont typeface="Calibri"/>
                        <a:buChar char="•"/>
                      </a:pPr>
                      <a:r>
                        <a:rPr lang="en-US" sz="1400" dirty="0">
                          <a:solidFill>
                            <a:schemeClr val="bg1"/>
                          </a:solidFill>
                          <a:effectLst/>
                        </a:rPr>
                        <a:t>SOA Extensions for:</a:t>
                      </a:r>
                      <a:endParaRPr lang="en-US" sz="2000" dirty="0">
                        <a:solidFill>
                          <a:schemeClr val="bg1"/>
                        </a:solidFill>
                        <a:effectLst/>
                      </a:endParaRPr>
                    </a:p>
                    <a:p>
                      <a:pPr marL="341313" marR="0" lvl="0" indent="-109538">
                        <a:lnSpc>
                          <a:spcPct val="100000"/>
                        </a:lnSpc>
                        <a:spcBef>
                          <a:spcPts val="0"/>
                        </a:spcBef>
                        <a:spcAft>
                          <a:spcPts val="600"/>
                        </a:spcAft>
                        <a:buFont typeface="Calibri"/>
                        <a:buChar char="-"/>
                      </a:pPr>
                      <a:r>
                        <a:rPr lang="en-US" sz="1400" dirty="0">
                          <a:solidFill>
                            <a:schemeClr val="bg1"/>
                          </a:solidFill>
                          <a:effectLst/>
                        </a:rPr>
                        <a:t>Oracle Service Bus</a:t>
                      </a:r>
                      <a:endParaRPr lang="en-US" sz="2000" dirty="0">
                        <a:solidFill>
                          <a:schemeClr val="bg1"/>
                        </a:solidFill>
                        <a:effectLst/>
                      </a:endParaRPr>
                    </a:p>
                    <a:p>
                      <a:pPr marL="341313" marR="0" lvl="0" indent="-109538">
                        <a:lnSpc>
                          <a:spcPct val="100000"/>
                        </a:lnSpc>
                        <a:spcBef>
                          <a:spcPts val="0"/>
                        </a:spcBef>
                        <a:spcAft>
                          <a:spcPts val="600"/>
                        </a:spcAft>
                        <a:buFont typeface="Calibri"/>
                        <a:buChar char="-"/>
                      </a:pPr>
                      <a:r>
                        <a:rPr lang="en-US" sz="1400" dirty="0">
                          <a:solidFill>
                            <a:schemeClr val="bg1"/>
                          </a:solidFill>
                          <a:effectLst/>
                        </a:rPr>
                        <a:t>TIBCO Business Works</a:t>
                      </a:r>
                      <a:endParaRPr lang="en-US" sz="2000" dirty="0">
                        <a:solidFill>
                          <a:schemeClr val="bg1"/>
                        </a:solidFill>
                        <a:effectLst/>
                      </a:endParaRPr>
                    </a:p>
                    <a:p>
                      <a:pPr marL="341313" marR="0" lvl="0" indent="-109538">
                        <a:lnSpc>
                          <a:spcPct val="100000"/>
                        </a:lnSpc>
                        <a:spcBef>
                          <a:spcPts val="0"/>
                        </a:spcBef>
                        <a:spcAft>
                          <a:spcPts val="600"/>
                        </a:spcAft>
                        <a:buFont typeface="Calibri"/>
                        <a:buChar char="-"/>
                      </a:pPr>
                      <a:r>
                        <a:rPr lang="en-US" sz="1400" dirty="0">
                          <a:solidFill>
                            <a:schemeClr val="bg1"/>
                          </a:solidFill>
                          <a:effectLst/>
                        </a:rPr>
                        <a:t>TIBCO Enterprise Message Service</a:t>
                      </a:r>
                      <a:endParaRPr lang="en-US" sz="2000" dirty="0">
                        <a:solidFill>
                          <a:schemeClr val="bg1"/>
                        </a:solidFill>
                        <a:effectLst/>
                      </a:endParaRPr>
                    </a:p>
                    <a:p>
                      <a:pPr marL="341313" marR="0" lvl="0" indent="-109538">
                        <a:lnSpc>
                          <a:spcPct val="100000"/>
                        </a:lnSpc>
                        <a:spcBef>
                          <a:spcPts val="0"/>
                        </a:spcBef>
                        <a:spcAft>
                          <a:spcPts val="600"/>
                        </a:spcAft>
                        <a:buFont typeface="Calibri"/>
                        <a:buChar char="-"/>
                      </a:pPr>
                      <a:r>
                        <a:rPr lang="en-US" sz="1400" dirty="0">
                          <a:solidFill>
                            <a:schemeClr val="bg1"/>
                          </a:solidFill>
                          <a:effectLst/>
                        </a:rPr>
                        <a:t>webMethods Broker</a:t>
                      </a:r>
                      <a:endParaRPr lang="en-US" sz="2000" dirty="0">
                        <a:solidFill>
                          <a:schemeClr val="bg1"/>
                        </a:solidFill>
                        <a:effectLst/>
                      </a:endParaRPr>
                    </a:p>
                    <a:p>
                      <a:pPr marL="341313" marR="0" lvl="0" indent="-109538">
                        <a:lnSpc>
                          <a:spcPct val="100000"/>
                        </a:lnSpc>
                        <a:spcBef>
                          <a:spcPts val="0"/>
                        </a:spcBef>
                        <a:spcAft>
                          <a:spcPts val="600"/>
                        </a:spcAft>
                        <a:buFont typeface="Calibri"/>
                        <a:buChar char="-"/>
                      </a:pPr>
                      <a:r>
                        <a:rPr lang="en-US" sz="1400" dirty="0">
                          <a:solidFill>
                            <a:schemeClr val="bg1"/>
                          </a:solidFill>
                          <a:effectLst/>
                        </a:rPr>
                        <a:t>webMethods Integration Server</a:t>
                      </a:r>
                      <a:endParaRPr lang="en-US" sz="2000" dirty="0">
                        <a:solidFill>
                          <a:schemeClr val="bg1"/>
                        </a:solidFill>
                        <a:effectLst/>
                      </a:endParaRPr>
                    </a:p>
                    <a:p>
                      <a:pPr marL="341313" marR="0" lvl="0" indent="-109538">
                        <a:lnSpc>
                          <a:spcPct val="100000"/>
                        </a:lnSpc>
                        <a:spcBef>
                          <a:spcPts val="0"/>
                        </a:spcBef>
                        <a:spcAft>
                          <a:spcPts val="600"/>
                        </a:spcAft>
                        <a:buFont typeface="Calibri"/>
                        <a:buChar char="-"/>
                      </a:pPr>
                      <a:r>
                        <a:rPr lang="en-US" sz="1400" dirty="0">
                          <a:solidFill>
                            <a:schemeClr val="bg1"/>
                          </a:solidFill>
                          <a:effectLst/>
                        </a:rPr>
                        <a:t>WebSphere Process Server/WebSphere Enterprise Bus</a:t>
                      </a:r>
                      <a:endParaRPr lang="en-US" sz="2000" dirty="0">
                        <a:solidFill>
                          <a:schemeClr val="bg1"/>
                        </a:solidFill>
                        <a:effectLst/>
                        <a:latin typeface="Calibri"/>
                        <a:ea typeface="Times New Roman"/>
                        <a:cs typeface="Calibri"/>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Rectangle 11"/>
          <p:cNvSpPr/>
          <p:nvPr/>
        </p:nvSpPr>
        <p:spPr>
          <a:xfrm>
            <a:off x="467200" y="1622786"/>
            <a:ext cx="8262271" cy="738664"/>
          </a:xfrm>
          <a:prstGeom prst="rect">
            <a:avLst/>
          </a:prstGeom>
        </p:spPr>
        <p:txBody>
          <a:bodyPr wrap="square">
            <a:spAutoFit/>
          </a:bodyPr>
          <a:lstStyle/>
          <a:p>
            <a:pPr marL="0" lvl="1"/>
            <a:r>
              <a:rPr lang="en-US" sz="1400" dirty="0" smtClean="0">
                <a:solidFill>
                  <a:schemeClr val="bg1"/>
                </a:solidFill>
                <a:latin typeface="+mj-lt"/>
              </a:rPr>
              <a:t>Extend the </a:t>
            </a:r>
            <a:r>
              <a:rPr lang="en-US" sz="1400" dirty="0">
                <a:solidFill>
                  <a:schemeClr val="bg1"/>
                </a:solidFill>
                <a:latin typeface="+mj-lt"/>
              </a:rPr>
              <a:t>capability of foundation implementation, and </a:t>
            </a:r>
            <a:r>
              <a:rPr lang="en-US" sz="1400" dirty="0" smtClean="0">
                <a:solidFill>
                  <a:schemeClr val="bg1"/>
                </a:solidFill>
                <a:latin typeface="+mj-lt"/>
              </a:rPr>
              <a:t>provide </a:t>
            </a:r>
            <a:r>
              <a:rPr lang="en-US" sz="1400" dirty="0">
                <a:solidFill>
                  <a:schemeClr val="bg1"/>
                </a:solidFill>
                <a:latin typeface="+mj-lt"/>
              </a:rPr>
              <a:t>advanced performance management for specific metrics aligned to specific IT components, whether they are network or system, distributed or mainframe, and infrastructure or security.</a:t>
            </a:r>
          </a:p>
        </p:txBody>
      </p:sp>
    </p:spTree>
    <p:extLst>
      <p:ext uri="{BB962C8B-B14F-4D97-AF65-F5344CB8AC3E}">
        <p14:creationId xmlns:p14="http://schemas.microsoft.com/office/powerpoint/2010/main" val="1939534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Single Corner Rectangle 8"/>
          <p:cNvSpPr/>
          <p:nvPr/>
        </p:nvSpPr>
        <p:spPr>
          <a:xfrm>
            <a:off x="322721" y="990600"/>
            <a:ext cx="8498558" cy="5053362"/>
          </a:xfrm>
          <a:prstGeom prst="snip1Rect">
            <a:avLst>
              <a:gd name="adj" fmla="val 0"/>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059382" y="1311337"/>
            <a:ext cx="4502727" cy="4408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sz="2800" dirty="0"/>
              <a:t/>
            </a:r>
            <a:br>
              <a:rPr lang="en-US" sz="2800" dirty="0"/>
            </a:br>
            <a:endParaRPr lang="en-US" dirty="0"/>
          </a:p>
        </p:txBody>
      </p:sp>
      <p:sp>
        <p:nvSpPr>
          <p:cNvPr id="7" name="TextBox 6"/>
          <p:cNvSpPr txBox="1"/>
          <p:nvPr/>
        </p:nvSpPr>
        <p:spPr>
          <a:xfrm>
            <a:off x="627797" y="1311337"/>
            <a:ext cx="3209912" cy="4408227"/>
          </a:xfrm>
          <a:prstGeom prst="rect">
            <a:avLst/>
          </a:prstGeom>
          <a:gradFill flip="none" rotWithShape="1">
            <a:gsLst>
              <a:gs pos="100000">
                <a:srgbClr val="F2B600"/>
              </a:gs>
              <a:gs pos="25000">
                <a:srgbClr val="E05206"/>
              </a:gs>
            </a:gsLst>
            <a:lin ang="18900000" scaled="1"/>
            <a:tileRect/>
          </a:gra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0" tIns="91440" rIns="182880" bIns="91440" anchor="ctr"/>
          <a:lstStyle>
            <a:defPPr>
              <a:defRPr lang="en-US"/>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smtClean="0">
                <a:solidFill>
                  <a:schemeClr val="bg1"/>
                </a:solidFill>
              </a:rPr>
              <a:t>How </a:t>
            </a:r>
            <a:br>
              <a:rPr lang="en-US" sz="3200" dirty="0" smtClean="0">
                <a:solidFill>
                  <a:schemeClr val="bg1"/>
                </a:solidFill>
              </a:rPr>
            </a:br>
            <a:r>
              <a:rPr lang="en-US" sz="3200" dirty="0" smtClean="0">
                <a:solidFill>
                  <a:schemeClr val="bg1"/>
                </a:solidFill>
              </a:rPr>
              <a:t>do I extend</a:t>
            </a:r>
            <a:br>
              <a:rPr lang="en-US" sz="3200" dirty="0" smtClean="0">
                <a:solidFill>
                  <a:schemeClr val="bg1"/>
                </a:solidFill>
              </a:rPr>
            </a:br>
            <a:r>
              <a:rPr lang="en-US" sz="3200" dirty="0" smtClean="0">
                <a:solidFill>
                  <a:schemeClr val="bg1"/>
                </a:solidFill>
              </a:rPr>
              <a:t>the value of </a:t>
            </a:r>
            <a:br>
              <a:rPr lang="en-US" sz="3200" dirty="0" smtClean="0">
                <a:solidFill>
                  <a:schemeClr val="bg1"/>
                </a:solidFill>
              </a:rPr>
            </a:br>
            <a:r>
              <a:rPr lang="en-US" sz="3200" dirty="0" smtClean="0">
                <a:solidFill>
                  <a:schemeClr val="bg1"/>
                </a:solidFill>
              </a:rPr>
              <a:t>CA </a:t>
            </a:r>
            <a:r>
              <a:rPr lang="en-US" sz="3200" dirty="0">
                <a:solidFill>
                  <a:schemeClr val="bg1"/>
                </a:solidFill>
              </a:rPr>
              <a:t>Application Performance Management?</a:t>
            </a:r>
          </a:p>
        </p:txBody>
      </p:sp>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0268" y="2014984"/>
            <a:ext cx="4480560" cy="298615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black">
          <a:xfrm>
            <a:off x="576072" y="182880"/>
            <a:ext cx="8119872" cy="73152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600" b="1" i="0" kern="1200">
                <a:solidFill>
                  <a:schemeClr val="bg1"/>
                </a:solidFill>
                <a:latin typeface="+mj-lt"/>
                <a:ea typeface="+mj-ea"/>
                <a:cs typeface="FS Joey" pitchFamily="50" charset="0"/>
              </a:defRPr>
            </a:lvl1pPr>
          </a:lstStyle>
          <a:p>
            <a:r>
              <a:rPr lang="en-US" dirty="0" smtClean="0">
                <a:solidFill>
                  <a:schemeClr val="tx2"/>
                </a:solidFill>
              </a:rPr>
              <a:t>Overview:</a:t>
            </a:r>
            <a:br>
              <a:rPr lang="en-US" dirty="0" smtClean="0">
                <a:solidFill>
                  <a:schemeClr val="tx2"/>
                </a:solidFill>
              </a:rPr>
            </a:br>
            <a:r>
              <a:rPr lang="en-US" dirty="0" smtClean="0">
                <a:solidFill>
                  <a:schemeClr val="tx2"/>
                </a:solidFill>
              </a:rPr>
              <a:t>Acceleration Services</a:t>
            </a:r>
            <a:endParaRPr lang="en-US" dirty="0">
              <a:solidFill>
                <a:schemeClr val="tx2"/>
              </a:solidFill>
            </a:endParaRPr>
          </a:p>
        </p:txBody>
      </p:sp>
    </p:spTree>
    <p:extLst>
      <p:ext uri="{BB962C8B-B14F-4D97-AF65-F5344CB8AC3E}">
        <p14:creationId xmlns:p14="http://schemas.microsoft.com/office/powerpoint/2010/main" val="230379150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3D\RENDER\CONVERGENCE\CONVERGENCE_1.JPG"/>
</p:tagLst>
</file>

<file path=ppt/theme/theme1.xml><?xml version="1.0" encoding="utf-8"?>
<a:theme xmlns:a="http://schemas.openxmlformats.org/drawingml/2006/main" name="CA_Greens_Dark_Calibri_2013_4x3">
  <a:themeElements>
    <a:clrScheme name="CA Greens Dark">
      <a:dk1>
        <a:srgbClr val="FFFFFF"/>
      </a:dk1>
      <a:lt1>
        <a:srgbClr val="000000"/>
      </a:lt1>
      <a:dk2>
        <a:srgbClr val="E1E1E1"/>
      </a:dk2>
      <a:lt2>
        <a:srgbClr val="19056E"/>
      </a:lt2>
      <a:accent1>
        <a:srgbClr val="0064AF"/>
      </a:accent1>
      <a:accent2>
        <a:srgbClr val="14AA13"/>
      </a:accent2>
      <a:accent3>
        <a:srgbClr val="444444"/>
      </a:accent3>
      <a:accent4>
        <a:srgbClr val="14AA13"/>
      </a:accent4>
      <a:accent5>
        <a:srgbClr val="00694B"/>
      </a:accent5>
      <a:accent6>
        <a:srgbClr val="F2C000"/>
      </a:accent6>
      <a:hlink>
        <a:srgbClr val="003157"/>
      </a:hlink>
      <a:folHlink>
        <a:srgbClr val="0A5509"/>
      </a:folHlink>
    </a:clrScheme>
    <a:fontScheme name="CA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mn-lt"/>
          </a:defRPr>
        </a:defPPr>
      </a:lstStyle>
    </a:txDef>
  </a:objectDefaults>
  <a:extraClrSchemeLst>
    <a:extraClrScheme>
      <a:clrScheme name="CA Colors">
        <a:dk1>
          <a:srgbClr val="0064AF"/>
        </a:dk1>
        <a:lt1>
          <a:srgbClr val="000000"/>
        </a:lt1>
        <a:dk2>
          <a:srgbClr val="FFFFFF"/>
        </a:dk2>
        <a:lt2>
          <a:srgbClr val="19056E"/>
        </a:lt2>
        <a:accent1>
          <a:srgbClr val="00B0CA"/>
        </a:accent1>
        <a:accent2>
          <a:srgbClr val="00694B"/>
        </a:accent2>
        <a:accent3>
          <a:srgbClr val="14AA13"/>
        </a:accent3>
        <a:accent4>
          <a:srgbClr val="B4D200"/>
        </a:accent4>
        <a:accent5>
          <a:srgbClr val="F2B600"/>
        </a:accent5>
        <a:accent6>
          <a:srgbClr val="E98300"/>
        </a:accent6>
        <a:hlink>
          <a:srgbClr val="3E0D53"/>
        </a:hlink>
        <a:folHlink>
          <a:srgbClr val="CD00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_Corp_Pres_Tempate">
  <a:themeElements>
    <a:clrScheme name="CA Colors Light">
      <a:dk1>
        <a:srgbClr val="1C1C1C"/>
      </a:dk1>
      <a:lt1>
        <a:sysClr val="window" lastClr="FFFFFF"/>
      </a:lt1>
      <a:dk2>
        <a:srgbClr val="0064AF"/>
      </a:dk2>
      <a:lt2>
        <a:srgbClr val="EEECE1"/>
      </a:lt2>
      <a:accent1>
        <a:srgbClr val="0064AF"/>
      </a:accent1>
      <a:accent2>
        <a:srgbClr val="F2B600"/>
      </a:accent2>
      <a:accent3>
        <a:srgbClr val="005A5A"/>
      </a:accent3>
      <a:accent4>
        <a:srgbClr val="00B0CA"/>
      </a:accent4>
      <a:accent5>
        <a:srgbClr val="A1152C"/>
      </a:accent5>
      <a:accent6>
        <a:srgbClr val="BED600"/>
      </a:accent6>
      <a:hlink>
        <a:srgbClr val="E05206"/>
      </a:hlink>
      <a:folHlink>
        <a:srgbClr val="A100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 Greens Dark">
    <a:dk1>
      <a:srgbClr val="FFFFFF"/>
    </a:dk1>
    <a:lt1>
      <a:srgbClr val="000000"/>
    </a:lt1>
    <a:dk2>
      <a:srgbClr val="E1E1E1"/>
    </a:dk2>
    <a:lt2>
      <a:srgbClr val="19056E"/>
    </a:lt2>
    <a:accent1>
      <a:srgbClr val="0064AF"/>
    </a:accent1>
    <a:accent2>
      <a:srgbClr val="14AA13"/>
    </a:accent2>
    <a:accent3>
      <a:srgbClr val="444444"/>
    </a:accent3>
    <a:accent4>
      <a:srgbClr val="14AA13"/>
    </a:accent4>
    <a:accent5>
      <a:srgbClr val="00694B"/>
    </a:accent5>
    <a:accent6>
      <a:srgbClr val="F2C000"/>
    </a:accent6>
    <a:hlink>
      <a:srgbClr val="003157"/>
    </a:hlink>
    <a:folHlink>
      <a:srgbClr val="0A550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Expiration_x0020_Date xmlns="51e6d1dc-185b-4b89-80c6-d55cae8e8551"/>
    <Search_x0020_Words xmlns="51e6d1dc-185b-4b89-80c6-d55cae8e8551">MDM, mobile device management, service assurance, SA</Search_x0020_Words>
    <Language xmlns="18b45a35-9a85-4f26-9092-b92f6a39e685">English</Language>
    <Sales_x0020_Play xmlns="51e6d1dc-185b-4b89-80c6-d55cae8e8551" xsi:nil="true"/>
    <Content_x0020_Owner xmlns="51e6d1dc-185b-4b89-80c6-d55cae8e8551">
      <UserInfo>
        <DisplayName>Sass, Elisabeth H</DisplayName>
        <AccountId>1039</AccountId>
        <AccountType/>
      </UserInfo>
    </Content_x0020_Owner>
    <Industry_x0020_Solution xmlns="51e6d1dc-185b-4b89-80c6-d55cae8e8551" xsi:nil="true"/>
    <Primary_x0020_Sales_x0020_Stage xmlns="51e6d1dc-185b-4b89-80c6-d55cae8e8551" xsi:nil="true"/>
    <Technology_x0020_Alliance xmlns="51e6d1dc-185b-4b89-80c6-d55cae8e8551"/>
    <Corporate_x0020_Program xmlns="51e6d1dc-185b-4b89-80c6-d55cae8e8551"/>
    <Record_x0020_Type xmlns="51e6d1dc-185b-4b89-80c6-d55cae8e8551">Secondary</Record_x0020_Type>
    <Product_x0020_Environment xmlns="51e6d1dc-185b-4b89-80c6-d55cae8e8551"/>
    <Publication_x0020_Date xmlns="51e6d1dc-185b-4b89-80c6-d55cae8e8551">2013-07-19T21:21:04+00:00</Publication_x0020_Date>
    <Primary_x0020_Target_x0020_Audience xmlns="51e6d1dc-185b-4b89-80c6-d55cae8e8551">Business Customer</Primary_x0020_Target_x0020_Audience>
    <Description xmlns="51e6d1dc-185b-4b89-80c6-d55cae8e8551" xsi:nil="true"/>
    <Technology_x0020_Area xmlns="51e6d1dc-185b-4b89-80c6-d55cae8e8551">25</Technology_x0020_Area>
    <Dist xmlns="51e6d1dc-185b-4b89-80c6-d55cae8e8551">External</Dist>
    <FRED xmlns="51e6d1dc-185b-4b89-80c6-d55cae8e8551">
      <Value>Application Performance Management</Value>
    </FRED>
    <Service_x0020_Category xmlns="51e6d1dc-185b-4b89-80c6-d55cae8e8551">
      <Value>6</Value>
    </Service_x0020_Category>
    <Product_x0020_Name xmlns="51e6d1dc-185b-4b89-80c6-d55cae8e8551">
      <Value>9</Value>
      <Value>165</Value>
    </Product_x0020_Name>
    <Asset_x0020_Granularity xmlns="51e6d1dc-185b-4b89-80c6-d55cae8e8551" xsi:nil="true"/>
  </documentManagement>
</p:properties>
</file>

<file path=customXml/item2.xml><?xml version="1.0" encoding="utf-8"?>
<?mso-contentType ?>
<customXsn xmlns="http://schemas.microsoft.com/office/2006/metadata/customXsn">
  <xsnLocation>https://one.ca.com/solutions/_cts/Document/Recon template.xsn</xsnLocation>
  <cached>True</cached>
  <openByDefault>False</openByDefault>
  <xsnScope>https://one.ca.com/solutions</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ustomer Presentation" ma:contentTypeID="0x01010001881C193DFE4F4C988FD3DAC6939E0F00662F3FBD8F9CA540AA4453CFFAFC03A2" ma:contentTypeVersion="12" ma:contentTypeDescription="" ma:contentTypeScope="" ma:versionID="7f31f1ab98c5b4ee2735d518db261426">
  <xsd:schema xmlns:xsd="http://www.w3.org/2001/XMLSchema" xmlns:p="http://schemas.microsoft.com/office/2006/metadata/properties" xmlns:ns2="51e6d1dc-185b-4b89-80c6-d55cae8e8551" xmlns:ns3="18b45a35-9a85-4f26-9092-b92f6a39e685" targetNamespace="http://schemas.microsoft.com/office/2006/metadata/properties" ma:root="true" ma:fieldsID="5a862399bf137fb4b322088a33fa03d6" ns2:_="" ns3:_="">
    <xsd:import namespace="51e6d1dc-185b-4b89-80c6-d55cae8e8551"/>
    <xsd:import namespace="18b45a35-9a85-4f26-9092-b92f6a39e685"/>
    <xsd:element name="properties">
      <xsd:complexType>
        <xsd:sequence>
          <xsd:element name="documentManagement">
            <xsd:complexType>
              <xsd:all>
                <xsd:element ref="ns2:Description" minOccurs="0"/>
                <xsd:element ref="ns2:Content_x0020_Owner"/>
                <xsd:element ref="ns3:Language"/>
                <xsd:element ref="ns2:Publication_x0020_Date"/>
                <xsd:element ref="ns2:Expiration_x0020_Date"/>
                <xsd:element ref="ns2:Primary_x0020_Target_x0020_Audience"/>
                <xsd:element ref="ns2:Dist"/>
                <xsd:element ref="ns2:Asset_x0020_Granularity" minOccurs="0"/>
                <xsd:element ref="ns2:Primary_x0020_Sales_x0020_Stage" minOccurs="0"/>
                <xsd:element ref="ns2:Sales_x0020_Play" minOccurs="0"/>
                <xsd:element ref="ns2:FRED" minOccurs="0"/>
                <xsd:element ref="ns2:Technology_x0020_Area" minOccurs="0"/>
                <xsd:element ref="ns2:Product_x0020_Name" minOccurs="0"/>
                <xsd:element ref="ns2:Product_x0020_Environment" minOccurs="0"/>
                <xsd:element ref="ns2:Industry_x0020_Solution" minOccurs="0"/>
                <xsd:element ref="ns2:Technology_x0020_Alliance" minOccurs="0"/>
                <xsd:element ref="ns2:Corporate_x0020_Program" minOccurs="0"/>
                <xsd:element ref="ns2:Service_x0020_Category" minOccurs="0"/>
                <xsd:element ref="ns2:Search_x0020_Words" minOccurs="0"/>
                <xsd:element ref="ns2:Record_x0020_Type"/>
              </xsd:all>
            </xsd:complexType>
          </xsd:element>
        </xsd:sequence>
      </xsd:complexType>
    </xsd:element>
  </xsd:schema>
  <xsd:schema xmlns:xsd="http://www.w3.org/2001/XMLSchema" xmlns:dms="http://schemas.microsoft.com/office/2006/documentManagement/types" targetNamespace="51e6d1dc-185b-4b89-80c6-d55cae8e8551" elementFormDefault="qualified">
    <xsd:import namespace="http://schemas.microsoft.com/office/2006/documentManagement/types"/>
    <xsd:element name="Description" ma:index="2" nillable="true" ma:displayName="Description" ma:description="While not shown on the SWB, text from this section will display when users search the SWB." ma:internalName="Description">
      <xsd:simpleType>
        <xsd:restriction base="dms:Note"/>
      </xsd:simpleType>
    </xsd:element>
    <xsd:element name="Content_x0020_Owner" ma:index="3" ma:displayName="Content Owner" ma:description="Everyone with access to the folder can still modify or remove the document, so this tag is largely for internal reference and division of responsibilities." ma:list="UserInfo" ma:internalName="Content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cation_x0020_Date" ma:index="5" ma:displayName="Publication Date" ma:default="[today]" ma:format="DateOnly" ma:internalName="Publication_x0020_Date">
      <xsd:simpleType>
        <xsd:restriction base="dms:DateTime"/>
      </xsd:simpleType>
    </xsd:element>
    <xsd:element name="Expiration_x0020_Date" ma:index="6" ma:displayName="Expiration Date" ma:description="The document will not be removed or modified on this date, it is for internal reference.  1 year is default." ma:format="DateOnly" ma:internalName="Expiration_x0020_Date">
      <xsd:simpleType>
        <xsd:restriction base="dms:DateTime"/>
      </xsd:simpleType>
    </xsd:element>
    <xsd:element name="Primary_x0020_Target_x0020_Audience" ma:index="7" ma:displayName="Primary Target Audience" ma:format="RadioButtons" ma:internalName="Primary_x0020_Target_x0020_Audience">
      <xsd:simpleType>
        <xsd:restriction base="dms:Choice">
          <xsd:enumeration value="Business Customer"/>
          <xsd:enumeration value="Partners"/>
          <xsd:enumeration value="Sales"/>
          <xsd:enumeration value="Technical Customer"/>
        </xsd:restriction>
      </xsd:simpleType>
    </xsd:element>
    <xsd:element name="Dist" ma:index="8" ma:displayName="Distribute" ma:format="RadioButtons" ma:internalName="Dist">
      <xsd:simpleType>
        <xsd:restriction base="dms:Choice">
          <xsd:enumeration value="External"/>
          <xsd:enumeration value="Internal Only"/>
          <xsd:enumeration value="Partner Approved"/>
        </xsd:restriction>
      </xsd:simpleType>
    </xsd:element>
    <xsd:element name="Asset_x0020_Granularity" ma:index="9" nillable="true" ma:displayName="Asset Granularity" ma:format="RadioButtons" ma:internalName="Asset_x0020_Granularity" ma:readOnly="false">
      <xsd:simpleType>
        <xsd:restriction base="dms:Choice">
          <xsd:enumeration value="Business"/>
          <xsd:enumeration value="Corporate"/>
          <xsd:enumeration value="Functional"/>
          <xsd:enumeration value="Product"/>
          <xsd:enumeration value="Technical"/>
        </xsd:restriction>
      </xsd:simpleType>
    </xsd:element>
    <xsd:element name="Primary_x0020_Sales_x0020_Stage" ma:index="10" nillable="true" ma:displayName="Primary Sales Stage" ma:description="This field is for Approved Playbook Content only." ma:format="RadioButtons" ma:internalName="Primary_x0020_Sales_x0020_Stage">
      <xsd:simpleType>
        <xsd:restriction base="dms:Choice">
          <xsd:enumeration value="Research"/>
          <xsd:enumeration value="Verify"/>
          <xsd:enumeration value="Prove"/>
          <xsd:enumeration value="Win"/>
        </xsd:restriction>
      </xsd:simpleType>
    </xsd:element>
    <xsd:element name="Sales_x0020_Play" ma:index="11" nillable="true" ma:displayName="Sales Play" ma:description="Approved Playbook content only.  If the document is not an approved playbook asset in a playbook folder, and approved for use in the playbook application in Salesforce, please leave this field blank." ma:list="{d9f922e3-359e-446c-8e54-7ec2c858339e}" ma:internalName="Sales_x0020_Play" ma:showField="Title" ma:web="51e6d1dc-185b-4b89-80c6-d55cae8e8551">
      <xsd:simpleType>
        <xsd:restriction base="dms:Lookup"/>
      </xsd:simpleType>
    </xsd:element>
    <xsd:element name="FRED" ma:index="12" nillable="true" ma:displayName="Solution" ma:internalName="FRED" ma:readOnly="false" ma:requiredMultiChoice="true">
      <xsd:complexType>
        <xsd:complexContent>
          <xsd:extension base="dms:MultiChoice">
            <xsd:sequence>
              <xsd:element name="Value" maxOccurs="unbounded" minOccurs="0" nillable="true">
                <xsd:simpleType>
                  <xsd:restriction base="dms:Choice">
                    <xsd:enumeration value="None"/>
                    <xsd:enumeration value="Application Delivery"/>
                    <xsd:enumeration value="Application Performance Management"/>
                    <xsd:enumeration value="Automation &amp; Cloud Platform"/>
                    <xsd:enumeration value="Infrastructure Management"/>
                    <xsd:enumeration value="IT Security"/>
                    <xsd:enumeration value="Mainframe"/>
                    <xsd:enumeration value="Project &amp; Portfolio Management"/>
                    <xsd:enumeration value="Service Automation"/>
                    <xsd:enumeration value="Service Management"/>
                  </xsd:restriction>
                </xsd:simpleType>
              </xsd:element>
            </xsd:sequence>
          </xsd:extension>
        </xsd:complexContent>
      </xsd:complexType>
    </xsd:element>
    <xsd:element name="Technology_x0020_Area" ma:index="13" nillable="true" ma:displayName="Product Families" ma:description="For all areas besides IM and Service Mgmt, this field will determine how content is displayed within the SWB.  Please ensure the tag is accurate in order to allow users to filter content by that specific product family." ma:list="{675a2f44-0826-49d4-899a-618b8c80a0fb}" ma:internalName="Technology_x0020_Area" ma:showField="Title" ma:web="51e6d1dc-185b-4b89-80c6-d55cae8e8551">
      <xsd:simpleType>
        <xsd:restriction base="dms:Lookup"/>
      </xsd:simpleType>
    </xsd:element>
    <xsd:element name="Product_x0020_Name" ma:index="14" nillable="true" ma:displayName="Product Name" ma:description="For IM and Service Mgmt, this field will drive the filters on their respective SWB pages.  For all other Solutions, this field is optional and can be used to improve the document’s results when a user searches for the product name." ma:list="{7ce3bb41-e431-4046-aded-89c1649a1076}" ma:internalName="Product_x0020_Name" ma:showField="Title" ma:web="51e6d1dc-185b-4b89-80c6-d55cae8e8551">
      <xsd:complexType>
        <xsd:complexContent>
          <xsd:extension base="dms:MultiChoiceLookup">
            <xsd:sequence>
              <xsd:element name="Value" type="dms:Lookup" maxOccurs="unbounded" minOccurs="0" nillable="true"/>
            </xsd:sequence>
          </xsd:extension>
        </xsd:complexContent>
      </xsd:complexType>
    </xsd:element>
    <xsd:element name="Product_x0020_Environment" ma:index="15" nillable="true" ma:displayName="Environment" ma:internalName="Product_x0020_Environment">
      <xsd:complexType>
        <xsd:complexContent>
          <xsd:extension base="dms:MultiChoice">
            <xsd:sequence>
              <xsd:element name="Value" maxOccurs="unbounded" minOccurs="0" nillable="true">
                <xsd:simpleType>
                  <xsd:restriction base="dms:Choice">
                    <xsd:enumeration value="Cloud"/>
                    <xsd:enumeration value="IT Management-as-a-Service"/>
                    <xsd:enumeration value="Mobility"/>
                    <xsd:enumeration value="Distributed"/>
                    <xsd:enumeration value="Virtual"/>
                    <xsd:enumeration value="Mainframe"/>
                  </xsd:restriction>
                </xsd:simpleType>
              </xsd:element>
            </xsd:sequence>
          </xsd:extension>
        </xsd:complexContent>
      </xsd:complexType>
    </xsd:element>
    <xsd:element name="Industry_x0020_Solution" ma:index="16" nillable="true" ma:displayName="Industry Solution" ma:list="{2884a5e3-07ef-41d3-8e0c-094594c88a8b}" ma:internalName="Industry_x0020_Solution" ma:showField="Title" ma:web="51e6d1dc-185b-4b89-80c6-d55cae8e8551">
      <xsd:simpleType>
        <xsd:restriction base="dms:Lookup"/>
      </xsd:simpleType>
    </xsd:element>
    <xsd:element name="Technology_x0020_Alliance" ma:index="17" nillable="true" ma:displayName="Technology Alliance" ma:list="{3385d6ea-c59f-44cc-a9f1-59df71b9d9a7}" ma:internalName="Technology_x0020_Alliance" ma:showField="Title" ma:web="51e6d1dc-185b-4b89-80c6-d55cae8e8551">
      <xsd:complexType>
        <xsd:complexContent>
          <xsd:extension base="dms:MultiChoiceLookup">
            <xsd:sequence>
              <xsd:element name="Value" type="dms:Lookup" maxOccurs="unbounded" minOccurs="0" nillable="true"/>
            </xsd:sequence>
          </xsd:extension>
        </xsd:complexContent>
      </xsd:complexType>
    </xsd:element>
    <xsd:element name="Corporate_x0020_Program" ma:index="18" nillable="true" ma:displayName="Corporate Program" ma:list="{a307ac8f-6584-403e-b189-0cb492087c9a}" ma:internalName="Corporate_x0020_Program" ma:showField="Title" ma:web="51e6d1dc-185b-4b89-80c6-d55cae8e8551">
      <xsd:complexType>
        <xsd:complexContent>
          <xsd:extension base="dms:MultiChoiceLookup">
            <xsd:sequence>
              <xsd:element name="Value" type="dms:Lookup" maxOccurs="unbounded" minOccurs="0" nillable="true"/>
            </xsd:sequence>
          </xsd:extension>
        </xsd:complexContent>
      </xsd:complexType>
    </xsd:element>
    <xsd:element name="Service_x0020_Category" ma:index="19" nillable="true" ma:displayName="Services Category" ma:list="{a7dab123-841c-476d-b5e3-435b28f55210}" ma:internalName="Service_x0020_Category" ma:showField="Title" ma:web="51e6d1dc-185b-4b89-80c6-d55cae8e8551">
      <xsd:complexType>
        <xsd:complexContent>
          <xsd:extension base="dms:MultiChoiceLookup">
            <xsd:sequence>
              <xsd:element name="Value" type="dms:Lookup" maxOccurs="unbounded" minOccurs="0" nillable="true"/>
            </xsd:sequence>
          </xsd:extension>
        </xsd:complexContent>
      </xsd:complexType>
    </xsd:element>
    <xsd:element name="Search_x0020_Words" ma:index="20" nillable="true" ma:displayName="Search Words" ma:description="Enter additional keywords to enhance findability of this file" ma:internalName="Search_x0020_Words">
      <xsd:simpleType>
        <xsd:restriction base="dms:Note"/>
      </xsd:simpleType>
    </xsd:element>
    <xsd:element name="Record_x0020_Type" ma:index="21" ma:displayName="Record Type" ma:default="Secondary" ma:description="Please select the record type of the content. If you have any questions on the meanings, reference the following: http://qms.ca.com/document.asp?ID=5761" ma:internalName="Record_x0020_Type">
      <xsd:simpleType>
        <xsd:restriction base="dms:Choice">
          <xsd:enumeration value="Primary"/>
          <xsd:enumeration value="Secondary"/>
        </xsd:restriction>
      </xsd:simpleType>
    </xsd:element>
  </xsd:schema>
  <xsd:schema xmlns:xsd="http://www.w3.org/2001/XMLSchema" xmlns:dms="http://schemas.microsoft.com/office/2006/documentManagement/types" targetNamespace="18b45a35-9a85-4f26-9092-b92f6a39e685" elementFormDefault="qualified">
    <xsd:import namespace="http://schemas.microsoft.com/office/2006/documentManagement/types"/>
    <xsd:element name="Language" ma:index="4" ma:displayName="Language" ma:default="English" ma:description="Please select the language of the content" ma:format="Dropdown" ma:internalName="Language">
      <xsd:simpleType>
        <xsd:restriction base="dms:Choice">
          <xsd:enumeration value="Brazilian Portuguese"/>
          <xsd:enumeration value="Czech"/>
          <xsd:enumeration value="English"/>
          <xsd:enumeration value="French"/>
          <xsd:enumeration value="German"/>
          <xsd:enumeration value="Italian"/>
          <xsd:enumeration value="Japanese"/>
          <xsd:enumeration value="Korean"/>
          <xsd:enumeration value="Latin Spanish"/>
          <xsd:enumeration value="Polish"/>
          <xsd:enumeration value="Portuguese"/>
          <xsd:enumeration value="Russian"/>
          <xsd:enumeration value="Spanish"/>
          <xsd:enumeration value="Simplified Chinese"/>
          <xsd:enumeration value="Traditional Chine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Original Fil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79B8266-8BB2-41AD-86A5-2A3FCE07014A}">
  <ds:schemaRefs>
    <ds:schemaRef ds:uri="http://purl.org/dc/dcmitype/"/>
    <ds:schemaRef ds:uri="http://schemas.microsoft.com/office/2006/documentManagement/types"/>
    <ds:schemaRef ds:uri="http://schemas.microsoft.com/office/2006/metadata/properties"/>
    <ds:schemaRef ds:uri="18b45a35-9a85-4f26-9092-b92f6a39e685"/>
    <ds:schemaRef ds:uri="http://purl.org/dc/terms/"/>
    <ds:schemaRef ds:uri="http://schemas.openxmlformats.org/package/2006/metadata/core-properties"/>
    <ds:schemaRef ds:uri="51e6d1dc-185b-4b89-80c6-d55cae8e8551"/>
    <ds:schemaRef ds:uri="http://www.w3.org/XML/1998/namespace"/>
    <ds:schemaRef ds:uri="http://purl.org/dc/elements/1.1/"/>
  </ds:schemaRefs>
</ds:datastoreItem>
</file>

<file path=customXml/itemProps2.xml><?xml version="1.0" encoding="utf-8"?>
<ds:datastoreItem xmlns:ds="http://schemas.openxmlformats.org/officeDocument/2006/customXml" ds:itemID="{C3764A57-9F5B-41BD-B3A2-7E648DD28F6B}">
  <ds:schemaRefs>
    <ds:schemaRef ds:uri="http://schemas.microsoft.com/office/2006/metadata/customXsn"/>
  </ds:schemaRefs>
</ds:datastoreItem>
</file>

<file path=customXml/itemProps3.xml><?xml version="1.0" encoding="utf-8"?>
<ds:datastoreItem xmlns:ds="http://schemas.openxmlformats.org/officeDocument/2006/customXml" ds:itemID="{5019E831-BAE6-412F-9194-48795F41EDF0}">
  <ds:schemaRefs>
    <ds:schemaRef ds:uri="http://schemas.microsoft.com/sharepoint/v3/contenttype/forms"/>
  </ds:schemaRefs>
</ds:datastoreItem>
</file>

<file path=customXml/itemProps4.xml><?xml version="1.0" encoding="utf-8"?>
<ds:datastoreItem xmlns:ds="http://schemas.openxmlformats.org/officeDocument/2006/customXml" ds:itemID="{38E730DD-0B57-4A46-8532-D2A7F9988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e6d1dc-185b-4b89-80c6-d55cae8e8551"/>
    <ds:schemaRef ds:uri="18b45a35-9a85-4f26-9092-b92f6a39e68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33847</TotalTime>
  <Words>3372</Words>
  <Application>Microsoft Office PowerPoint</Application>
  <PresentationFormat>On-screen Show (4:3)</PresentationFormat>
  <Paragraphs>408</Paragraphs>
  <Slides>23</Slides>
  <Notes>16</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CA_Greens_Dark_Calibri_2013_4x3</vt:lpstr>
      <vt:lpstr>CA_Corp_Pres_Tempate</vt:lpstr>
      <vt:lpstr>CA Application Performance Management Implementation Services</vt:lpstr>
      <vt:lpstr>Your stakeholders asked.  CA Application Performance Management delivers.</vt:lpstr>
      <vt:lpstr>What is CA Application Performance Management?</vt:lpstr>
      <vt:lpstr>Key Benefits</vt:lpstr>
      <vt:lpstr> </vt:lpstr>
      <vt:lpstr>Foundation &amp; Acceleration Services from CA Services</vt:lpstr>
      <vt:lpstr>CA Application Performance Management (APM)  Foundation/Acceleration Services </vt:lpstr>
      <vt:lpstr>CA Application Performance Management (APM)  Foundation: PowerPacks and Extensions Detail</vt:lpstr>
      <vt:lpstr> </vt:lpstr>
      <vt:lpstr>CA Application Performance Management (APM)  Acceleration Services: Executive Dashboards</vt:lpstr>
      <vt:lpstr>CA Application Performance Management (APM)  Acceleration Services: Executive Dashboards Detail</vt:lpstr>
      <vt:lpstr>CA Application Performance Management (APM)  Acceleration Services: Enabling</vt:lpstr>
      <vt:lpstr>CA Application Performance Management (APM)  Acceleration Services: Functionality Enhancements w/PWP’s</vt:lpstr>
      <vt:lpstr>CA Application Performance Management (APM)  Acceleration Services: Functionality Enhancements w/PWP’s</vt:lpstr>
      <vt:lpstr> </vt:lpstr>
      <vt:lpstr>Implement CA Application Performance Management with CA Services</vt:lpstr>
      <vt:lpstr>How do I train users to fully-leverage  CA Application Performance Management?</vt:lpstr>
      <vt:lpstr>CA Services and Education – the complete solution</vt:lpstr>
      <vt:lpstr>Run-and-Operate Services available for:  </vt:lpstr>
      <vt:lpstr>Run-and-Operate Services: Value at a glance </vt:lpstr>
      <vt:lpstr>The CA Services advantage </vt:lpstr>
      <vt:lpstr>Stay Connected with CA Services!</vt:lpstr>
      <vt:lpstr>BACKUP SLIDES </vt:lpstr>
    </vt:vector>
  </TitlesOfParts>
  <Company>CA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Application Performance Management Implementation Services</dc:title>
  <dc:creator>Elisabeth Sass</dc:creator>
  <cp:lastModifiedBy>Svetlana</cp:lastModifiedBy>
  <cp:revision>272</cp:revision>
  <dcterms:created xsi:type="dcterms:W3CDTF">2012-07-31T17:23:34Z</dcterms:created>
  <dcterms:modified xsi:type="dcterms:W3CDTF">2013-08-29T01:15:01Z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0x01010001881C193DFE4F4C988FD3DAC6939E0F00662F3FBD8F9CA540AA4453CFFAFC03A2</vt:lpwstr>
  </property>
  <property fmtid="{D5CDD505-2E9C-101B-9397-08002B2CF9AE}" pid="3" name="Order">
    <vt:r8>31900</vt:r8>
  </property>
  <property fmtid="{D5CDD505-2E9C-101B-9397-08002B2CF9AE}" pid="4" name="Date Published">
    <vt:lpwstr>2013-05-16T04:00:00+00:00</vt:lpwstr>
  </property>
  <property fmtid="{D5CDD505-2E9C-101B-9397-08002B2CF9AE}" pid="5" name="Solution">
    <vt:lpwstr>Service Assurance</vt:lpwstr>
  </property>
  <property fmtid="{D5CDD505-2E9C-101B-9397-08002B2CF9AE}" pid="6" name="Product">
    <vt:lpwstr>Application Performance Management</vt:lpwstr>
  </property>
  <property fmtid="{D5CDD505-2E9C-101B-9397-08002B2CF9AE}" pid="7" name="ContentOwner_CA">
    <vt:lpwstr>Sass, Elisabeth H4684</vt:lpwstr>
  </property>
  <property fmtid="{D5CDD505-2E9C-101B-9397-08002B2CF9AE}" pid="8" name="RecordType_CA">
    <vt:lpwstr>Secondary</vt:lpwstr>
  </property>
  <property fmtid="{D5CDD505-2E9C-101B-9397-08002B2CF9AE}" pid="9" name="Distribution">
    <vt:lpwstr>External</vt:lpwstr>
  </property>
  <property fmtid="{D5CDD505-2E9C-101B-9397-08002B2CF9AE}" pid="10" name="Center of Excellence">
    <vt:lpwstr>Service Assurance</vt:lpwstr>
  </property>
  <property fmtid="{D5CDD505-2E9C-101B-9397-08002B2CF9AE}" pid="11" name="Region">
    <vt:lpwstr>Global</vt:lpwstr>
  </property>
  <property fmtid="{D5CDD505-2E9C-101B-9397-08002B2CF9AE}" pid="12" name="Competitor">
    <vt:lpwstr/>
  </property>
</Properties>
</file>